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PUSH Review: Video #20: Supreme Court Cases In The Early 1800s and National Culture (Key Concepts 4.1, I, B, 4.1, II, B, 4.2, I, C)"/>
          <p:cNvSpPr txBox="1"/>
          <p:nvPr>
            <p:ph type="ctrTitle"/>
          </p:nvPr>
        </p:nvSpPr>
        <p:spPr>
          <a:xfrm>
            <a:off x="444599" y="101600"/>
            <a:ext cx="12445802" cy="2113658"/>
          </a:xfrm>
          <a:prstGeom prst="rect">
            <a:avLst/>
          </a:prstGeom>
        </p:spPr>
        <p:txBody>
          <a:bodyPr/>
          <a:lstStyle>
            <a:lvl1pPr defTabSz="350520">
              <a:defRPr spc="139" sz="3480">
                <a:effectLst>
                  <a:outerShdw sx="100000" sy="100000" kx="0" ky="0" algn="b" rotWithShape="0" blurRad="15240" dist="1524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#20: Supreme Court Cases In The Early 1800s and National Culture (Key Concepts 4.1, I, B, 4.1, II, B, 4.2, I, C)</a:t>
            </a:r>
          </a:p>
        </p:txBody>
      </p:sp>
      <p:sp>
        <p:nvSpPr>
          <p:cNvPr id="147" name="Everything You Need To Know About Supreme Court Cases In The Early 1800s And National Culture To Succeed In APUSH"/>
          <p:cNvSpPr txBox="1"/>
          <p:nvPr>
            <p:ph type="subTitle" sz="quarter" idx="1"/>
          </p:nvPr>
        </p:nvSpPr>
        <p:spPr>
          <a:xfrm>
            <a:off x="504229" y="2374900"/>
            <a:ext cx="12326542" cy="1397000"/>
          </a:xfrm>
          <a:prstGeom prst="rect">
            <a:avLst/>
          </a:prstGeom>
        </p:spPr>
        <p:txBody>
          <a:bodyPr/>
          <a:lstStyle>
            <a:lvl1pPr defTabSz="543305">
              <a:defRPr spc="133" sz="3348">
                <a:effectLst>
                  <a:outerShdw sx="100000" sy="100000" kx="0" ky="0" algn="b" rotWithShape="0" blurRad="23622" dist="25414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Supreme Court Cases In The Early 1800s And National Culture To Succeed In APUSH</a:t>
            </a:r>
          </a:p>
        </p:txBody>
      </p:sp>
      <p:pic>
        <p:nvPicPr>
          <p:cNvPr id="148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636" y="3266277"/>
            <a:ext cx="6123528" cy="459264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ww.APUSHReview.com"/>
          <p:cNvSpPr txBox="1"/>
          <p:nvPr/>
        </p:nvSpPr>
        <p:spPr>
          <a:xfrm>
            <a:off x="4088482" y="8604249"/>
            <a:ext cx="48278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150" name="Shoutout to Mrs. Hawkin’s Class in Virginia. Good luck this year!"/>
          <p:cNvSpPr/>
          <p:nvPr/>
        </p:nvSpPr>
        <p:spPr>
          <a:xfrm>
            <a:off x="6477000" y="1739106"/>
            <a:ext cx="4619625" cy="3864869"/>
          </a:xfrm>
          <a:prstGeom prst="wedgeEllipseCallout">
            <a:avLst>
              <a:gd name="adj1" fmla="val -49385"/>
              <a:gd name="adj2" fmla="val 61769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Shoutout to Mrs. Hawkin’s Class in Virginia. Good luck this year!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e Court In The Early 19th Century"/>
          <p:cNvSpPr txBox="1"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The Court In The Early 19th Century</a:t>
            </a:r>
          </a:p>
        </p:txBody>
      </p:sp>
      <p:sp>
        <p:nvSpPr>
          <p:cNvPr id="153" name="Key Concept 4.1, I, B:…"/>
          <p:cNvSpPr txBox="1"/>
          <p:nvPr>
            <p:ph type="body" sz="half" idx="1"/>
          </p:nvPr>
        </p:nvSpPr>
        <p:spPr>
          <a:xfrm>
            <a:off x="431800" y="2209800"/>
            <a:ext cx="6437315" cy="7366000"/>
          </a:xfrm>
          <a:prstGeom prst="rect">
            <a:avLst/>
          </a:prstGeom>
        </p:spPr>
        <p:txBody>
          <a:bodyPr/>
          <a:lstStyle/>
          <a:p>
            <a:pPr marL="318515" indent="-318515" defTabSz="443991">
              <a:spcBef>
                <a:spcPts val="2800"/>
              </a:spcBef>
              <a:defRPr sz="3040"/>
            </a:pPr>
            <a:r>
              <a:t>Key Concept 4.1, I, B:</a:t>
            </a:r>
          </a:p>
          <a:p>
            <a:pPr lvl="1" marL="637031" indent="-318515" defTabSz="443991">
              <a:spcBef>
                <a:spcPts val="2800"/>
              </a:spcBef>
              <a:defRPr sz="3040"/>
            </a:pPr>
            <a:r>
              <a:t>“Supreme Court decisions established the primacy of the judiciary in determining the meaning of the Constitution and asserted that federal laws took precedence over state laws.”</a:t>
            </a:r>
          </a:p>
          <a:p>
            <a:pPr marL="318515" indent="-318515" defTabSz="443991">
              <a:spcBef>
                <a:spcPts val="2800"/>
              </a:spcBef>
              <a:defRPr sz="3040"/>
            </a:pPr>
            <a:r>
              <a:t>What court case established the “primacy of the judiciary….”?</a:t>
            </a:r>
          </a:p>
          <a:p>
            <a:pPr lvl="1" marL="637031" indent="-318515" defTabSz="443991">
              <a:spcBef>
                <a:spcPts val="2800"/>
              </a:spcBef>
              <a:defRPr sz="3040"/>
            </a:pPr>
            <a:r>
              <a:rPr i="1"/>
              <a:t>Marbury v. Madison</a:t>
            </a:r>
            <a:r>
              <a:t> - established </a:t>
            </a:r>
            <a:r>
              <a:rPr b="1" u="sng"/>
              <a:t>Judicial Review</a:t>
            </a:r>
            <a:endParaRPr b="1" u="sng"/>
          </a:p>
          <a:p>
            <a:pPr lvl="2" marL="955547" indent="-318515" defTabSz="443991">
              <a:spcBef>
                <a:spcPts val="2800"/>
              </a:spcBef>
              <a:defRPr sz="3040"/>
            </a:pPr>
            <a:r>
              <a:t>Supreme Court can declare a law unconstitutional 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4714" y="5353050"/>
            <a:ext cx="6320304" cy="4210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7865" y="1695450"/>
            <a:ext cx="2794001" cy="346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  <p:bldP build="whole" bldLvl="1" animBg="1" rev="0" advAuto="0" spid="155" grpId="2"/>
      <p:bldP build="whole" bldLvl="1" animBg="1" rev="0" advAuto="0" spid="15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Court In The Early 19th Century"/>
          <p:cNvSpPr txBox="1"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The Court In The Early 19th Century</a:t>
            </a:r>
          </a:p>
        </p:txBody>
      </p:sp>
      <p:sp>
        <p:nvSpPr>
          <p:cNvPr id="158" name="Key Concept 4.1, I, B:…"/>
          <p:cNvSpPr txBox="1"/>
          <p:nvPr>
            <p:ph type="body" idx="1"/>
          </p:nvPr>
        </p:nvSpPr>
        <p:spPr>
          <a:xfrm>
            <a:off x="431800" y="2209800"/>
            <a:ext cx="7187706" cy="7366000"/>
          </a:xfrm>
          <a:prstGeom prst="rect">
            <a:avLst/>
          </a:prstGeom>
        </p:spPr>
        <p:txBody>
          <a:bodyPr/>
          <a:lstStyle/>
          <a:p>
            <a:pPr marL="314325" indent="-314325" defTabSz="438150">
              <a:spcBef>
                <a:spcPts val="2800"/>
              </a:spcBef>
              <a:defRPr sz="3000"/>
            </a:pPr>
            <a:r>
              <a:t>Key Concept 4.1, I, B:</a:t>
            </a:r>
          </a:p>
          <a:p>
            <a:pPr lvl="1" marL="628650" indent="-314325" defTabSz="438150">
              <a:spcBef>
                <a:spcPts val="2800"/>
              </a:spcBef>
              <a:defRPr sz="3000"/>
            </a:pPr>
            <a:r>
              <a:t>“Supreme Court decisions established the primacy of the judiciary in determining the meaning of the Constitution and asserted that federal laws took precedence over state laws.”</a:t>
            </a:r>
          </a:p>
          <a:p>
            <a:pPr marL="314325" indent="-314325" defTabSz="438150">
              <a:spcBef>
                <a:spcPts val="2800"/>
              </a:spcBef>
              <a:defRPr sz="3000"/>
            </a:pPr>
            <a:r>
              <a:t>What court cases “asserted that federal laws took precedence over state laws”?</a:t>
            </a:r>
          </a:p>
          <a:p>
            <a:pPr lvl="1" marL="628650" indent="-314325" defTabSz="438150">
              <a:spcBef>
                <a:spcPts val="2800"/>
              </a:spcBef>
              <a:defRPr sz="3000"/>
            </a:pPr>
            <a:r>
              <a:t>Gibbons v. Ogden - Congress has sole control over INTERstate trade, not states</a:t>
            </a:r>
          </a:p>
          <a:p>
            <a:pPr lvl="1" marL="628650" indent="-314325" defTabSz="438150">
              <a:spcBef>
                <a:spcPts val="2800"/>
              </a:spcBef>
              <a:defRPr sz="3000"/>
            </a:pPr>
            <a:r>
              <a:t>McCulloch v. Maryland - BUS is constitutional, states CANNOT tax federal agencies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4692" y="2889250"/>
            <a:ext cx="4322013" cy="5127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  <p:bldP build="whole" bldLvl="1" animBg="1" rev="0" advAuto="0" spid="15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e Court In The Early 19th Century"/>
          <p:cNvSpPr txBox="1"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The Court In The Early 19th Century</a:t>
            </a:r>
          </a:p>
        </p:txBody>
      </p:sp>
      <p:sp>
        <p:nvSpPr>
          <p:cNvPr id="162" name="Key Concept 4.2, I, C:…"/>
          <p:cNvSpPr txBox="1"/>
          <p:nvPr>
            <p:ph type="body" idx="1"/>
          </p:nvPr>
        </p:nvSpPr>
        <p:spPr>
          <a:xfrm>
            <a:off x="431800" y="2209800"/>
            <a:ext cx="7330680" cy="7259638"/>
          </a:xfrm>
          <a:prstGeom prst="rect">
            <a:avLst/>
          </a:prstGeom>
        </p:spPr>
        <p:txBody>
          <a:bodyPr/>
          <a:lstStyle/>
          <a:p>
            <a:pPr marL="347852" indent="-347852" defTabSz="484886">
              <a:spcBef>
                <a:spcPts val="3100"/>
              </a:spcBef>
              <a:defRPr sz="3320"/>
            </a:pPr>
            <a:r>
              <a:t>Key Concept 4.2, I, C:</a:t>
            </a:r>
          </a:p>
          <a:p>
            <a:pPr lvl="1" marL="695705" indent="-347852" defTabSz="484886">
              <a:spcBef>
                <a:spcPts val="3100"/>
              </a:spcBef>
              <a:defRPr sz="3320"/>
            </a:pPr>
            <a:r>
              <a:t>“Legislative and judicial systems supported the development of roads, canals, and railroads…….”</a:t>
            </a:r>
          </a:p>
          <a:p>
            <a:pPr marL="347852" indent="-347852" defTabSz="484886">
              <a:spcBef>
                <a:spcPts val="3100"/>
              </a:spcBef>
              <a:defRPr sz="3320"/>
            </a:pPr>
            <a:r>
              <a:t>What court case supports this statement?</a:t>
            </a:r>
          </a:p>
          <a:p>
            <a:pPr lvl="1" marL="695705" indent="-347852" defTabSz="484886">
              <a:spcBef>
                <a:spcPts val="3100"/>
              </a:spcBef>
              <a:defRPr sz="3320"/>
            </a:pPr>
            <a:r>
              <a:t>Charles River Bridge (1837)</a:t>
            </a:r>
          </a:p>
          <a:p>
            <a:pPr lvl="2" marL="1043558" indent="-347852" defTabSz="484886">
              <a:spcBef>
                <a:spcPts val="3100"/>
              </a:spcBef>
              <a:defRPr sz="3320"/>
            </a:pPr>
            <a:r>
              <a:t> Contracts could be altered to benefit the general welfare</a:t>
            </a:r>
          </a:p>
          <a:p>
            <a:pPr lvl="2" marL="1043558" indent="-347852" defTabSz="484886">
              <a:spcBef>
                <a:spcPts val="3100"/>
              </a:spcBef>
              <a:defRPr sz="3320"/>
            </a:pPr>
            <a:r>
              <a:t>Charles River Bridge company lost its monopoly on the Charles River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0400" y="2889549"/>
            <a:ext cx="4069061" cy="5900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p" bldLvl="5" animBg="1" rev="0" advAuto="0" spid="162" grpId="1"/>
      <p:bldP build="whole" bldLvl="1" animBg="1" rev="0" advAuto="0" spid="163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ational Culture"/>
          <p:cNvSpPr txBox="1"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National Culture</a:t>
            </a:r>
          </a:p>
        </p:txBody>
      </p:sp>
      <p:sp>
        <p:nvSpPr>
          <p:cNvPr id="166" name="**Transcendentalists**…"/>
          <p:cNvSpPr txBox="1"/>
          <p:nvPr>
            <p:ph type="body" idx="1"/>
          </p:nvPr>
        </p:nvSpPr>
        <p:spPr>
          <a:xfrm>
            <a:off x="431800" y="2209800"/>
            <a:ext cx="7330680" cy="7259638"/>
          </a:xfrm>
          <a:prstGeom prst="rect">
            <a:avLst/>
          </a:prstGeom>
        </p:spPr>
        <p:txBody>
          <a:bodyPr/>
          <a:lstStyle/>
          <a:p>
            <a:pPr marL="238886" indent="-238886" defTabSz="332993">
              <a:spcBef>
                <a:spcPts val="2100"/>
              </a:spcBef>
              <a:defRPr sz="2280"/>
            </a:pPr>
            <a:r>
              <a:t>**Transcendentalists**</a:t>
            </a:r>
          </a:p>
          <a:p>
            <a:pPr lvl="1" marL="477773" indent="-238886" defTabSz="332993">
              <a:spcBef>
                <a:spcPts val="2100"/>
              </a:spcBef>
              <a:defRPr sz="2280"/>
            </a:pPr>
            <a:r>
              <a:t>Focus on ones self and looking for God in nature</a:t>
            </a:r>
          </a:p>
          <a:p>
            <a:pPr lvl="1" marL="477773" indent="-238886" defTabSz="332993">
              <a:spcBef>
                <a:spcPts val="2100"/>
              </a:spcBef>
              <a:defRPr sz="2280"/>
            </a:pPr>
            <a:r>
              <a:t>Challenged materialism of the 19th-century</a:t>
            </a:r>
          </a:p>
          <a:p>
            <a:pPr lvl="1" marL="477773" indent="-238886" defTabSz="332993">
              <a:spcBef>
                <a:spcPts val="2100"/>
              </a:spcBef>
              <a:defRPr sz="2280"/>
            </a:pPr>
            <a:r>
              <a:t>Stressed individualism</a:t>
            </a:r>
          </a:p>
          <a:p>
            <a:pPr marL="238886" indent="-238886" defTabSz="332993">
              <a:spcBef>
                <a:spcPts val="2100"/>
              </a:spcBef>
              <a:defRPr sz="2280"/>
            </a:pPr>
            <a:r>
              <a:t>Examples of transcendentalists</a:t>
            </a:r>
          </a:p>
          <a:p>
            <a:pPr lvl="1" marL="477773" indent="-238886" defTabSz="332993">
              <a:spcBef>
                <a:spcPts val="2100"/>
              </a:spcBef>
              <a:defRPr sz="2280"/>
            </a:pPr>
            <a:r>
              <a:t>Ralph Waldo Emerson:</a:t>
            </a:r>
          </a:p>
          <a:p>
            <a:pPr lvl="2" marL="716661" indent="-238886" defTabSz="332993">
              <a:spcBef>
                <a:spcPts val="2100"/>
              </a:spcBef>
              <a:defRPr sz="2280"/>
            </a:pPr>
            <a:r>
              <a:t>Helped create a distinct American culture</a:t>
            </a:r>
          </a:p>
          <a:p>
            <a:pPr lvl="2" marL="716661" indent="-238886" defTabSz="332993">
              <a:spcBef>
                <a:spcPts val="2100"/>
              </a:spcBef>
              <a:defRPr sz="2280"/>
            </a:pPr>
            <a:r>
              <a:t>Self-reliance</a:t>
            </a:r>
          </a:p>
          <a:p>
            <a:pPr lvl="1" marL="477773" indent="-238886" defTabSz="332993">
              <a:spcBef>
                <a:spcPts val="2100"/>
              </a:spcBef>
              <a:defRPr sz="2280"/>
            </a:pPr>
            <a:r>
              <a:t>Henry David Thoreau</a:t>
            </a:r>
          </a:p>
          <a:p>
            <a:pPr lvl="2" marL="716661" indent="-238886" defTabSz="332993">
              <a:spcBef>
                <a:spcPts val="2100"/>
              </a:spcBef>
              <a:defRPr sz="2280"/>
            </a:pPr>
            <a:r>
              <a:t>Walden - lived in the woods for two years by himself</a:t>
            </a:r>
          </a:p>
          <a:p>
            <a:pPr lvl="2" marL="716661" indent="-238886" defTabSz="332993">
              <a:spcBef>
                <a:spcPts val="2100"/>
              </a:spcBef>
              <a:defRPr sz="2280"/>
            </a:pPr>
            <a:r>
              <a:t>“On Civil Disobedience”</a:t>
            </a:r>
          </a:p>
          <a:p>
            <a:pPr marL="238886" indent="-238886" defTabSz="332993">
              <a:spcBef>
                <a:spcPts val="2100"/>
              </a:spcBef>
              <a:defRPr sz="2280"/>
            </a:pPr>
            <a:r>
              <a:t>Transcendentalists were often antislavery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000" y="571500"/>
            <a:ext cx="2794000" cy="424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2950" y="4984750"/>
            <a:ext cx="4021447" cy="424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68" grpId="3"/>
      <p:bldP build="p" bldLvl="5" animBg="1" rev="0" advAuto="0" spid="1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ational Culture"/>
          <p:cNvSpPr txBox="1"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National Culture</a:t>
            </a:r>
          </a:p>
        </p:txBody>
      </p:sp>
      <p:sp>
        <p:nvSpPr>
          <p:cNvPr id="171" name="New (Utopian) Communities:…"/>
          <p:cNvSpPr txBox="1"/>
          <p:nvPr>
            <p:ph type="body" idx="1"/>
          </p:nvPr>
        </p:nvSpPr>
        <p:spPr>
          <a:xfrm>
            <a:off x="431800" y="2209800"/>
            <a:ext cx="7330680" cy="7259638"/>
          </a:xfrm>
          <a:prstGeom prst="rect">
            <a:avLst/>
          </a:prstGeom>
        </p:spPr>
        <p:txBody>
          <a:bodyPr/>
          <a:lstStyle/>
          <a:p>
            <a:pPr marL="410718" indent="-410718" defTabSz="572516">
              <a:spcBef>
                <a:spcPts val="3700"/>
              </a:spcBef>
              <a:defRPr sz="3920"/>
            </a:pPr>
            <a:r>
              <a:t>New (Utopian) Communities:</a:t>
            </a:r>
          </a:p>
          <a:p>
            <a:pPr lvl="1" marL="821436" indent="-410718" defTabSz="572516">
              <a:spcBef>
                <a:spcPts val="3700"/>
              </a:spcBef>
              <a:defRPr sz="3920"/>
            </a:pPr>
            <a:r>
              <a:t>Brook Farm - small community in Massachusetts that focused on artistic creativity and education</a:t>
            </a:r>
          </a:p>
          <a:p>
            <a:pPr lvl="1" marL="821436" indent="-410718" defTabSz="572516">
              <a:spcBef>
                <a:spcPts val="3700"/>
              </a:spcBef>
              <a:defRPr sz="3920"/>
            </a:pPr>
            <a:r>
              <a:t>Oneida Community (1848) - Onedia, NY</a:t>
            </a:r>
          </a:p>
          <a:p>
            <a:pPr lvl="2" marL="1232154" indent="-410718" defTabSz="572516">
              <a:spcBef>
                <a:spcPts val="3700"/>
              </a:spcBef>
              <a:defRPr sz="3920"/>
            </a:pPr>
            <a:r>
              <a:t>Focused on equality, “free love,” and all members contributing to society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5600" y="3092450"/>
            <a:ext cx="4538232" cy="356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2"/>
      <p:bldP build="p" bldLvl="5" animBg="1" rev="0" advAuto="0" spid="1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National Culture (Arts)"/>
          <p:cNvSpPr txBox="1"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National Culture (Arts)</a:t>
            </a:r>
          </a:p>
        </p:txBody>
      </p:sp>
      <p:sp>
        <p:nvSpPr>
          <p:cNvPr id="175" name="Art - Hudson River School focused on wilderness…"/>
          <p:cNvSpPr txBox="1"/>
          <p:nvPr>
            <p:ph type="body" idx="1"/>
          </p:nvPr>
        </p:nvSpPr>
        <p:spPr>
          <a:xfrm>
            <a:off x="431800" y="2209800"/>
            <a:ext cx="7330680" cy="7259638"/>
          </a:xfrm>
          <a:prstGeom prst="rect">
            <a:avLst/>
          </a:prstGeom>
        </p:spPr>
        <p:txBody>
          <a:bodyPr/>
          <a:lstStyle/>
          <a:p>
            <a:pPr/>
            <a:r>
              <a:t>Art - Hudson River School focused on wilderness</a:t>
            </a:r>
          </a:p>
          <a:p>
            <a:pPr/>
            <a:r>
              <a:t>Literature - writing promoted nationalism</a:t>
            </a:r>
          </a:p>
          <a:p>
            <a:pPr lvl="1"/>
            <a:r>
              <a:t>James Fenimore Cooper - writings painted frontier people in a favorable light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165350"/>
            <a:ext cx="5108065" cy="347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7932" y="5943600"/>
            <a:ext cx="2794001" cy="355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p" bldLvl="5" animBg="1" rev="0" advAuto="0" spid="175" grpId="1"/>
      <p:bldP build="whole" bldLvl="1" animBg="1" rev="0" advAuto="0" spid="17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Quick Recap"/>
          <p:cNvSpPr txBox="1"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80" name="Know the following court cases:…"/>
          <p:cNvSpPr txBox="1"/>
          <p:nvPr>
            <p:ph type="body" idx="1"/>
          </p:nvPr>
        </p:nvSpPr>
        <p:spPr>
          <a:xfrm>
            <a:off x="431800" y="2209800"/>
            <a:ext cx="7330680" cy="7259638"/>
          </a:xfrm>
          <a:prstGeom prst="rect">
            <a:avLst/>
          </a:prstGeom>
        </p:spPr>
        <p:txBody>
          <a:bodyPr/>
          <a:lstStyle/>
          <a:p>
            <a:pPr/>
            <a:r>
              <a:t>Know the following court cases:</a:t>
            </a:r>
          </a:p>
          <a:p>
            <a:pPr lvl="1"/>
            <a:r>
              <a:t>Marbury v. Madison (1803)</a:t>
            </a:r>
          </a:p>
          <a:p>
            <a:pPr lvl="1"/>
            <a:r>
              <a:t>Mcculloch v. Maryland (1819)</a:t>
            </a:r>
          </a:p>
          <a:p>
            <a:pPr lvl="1"/>
            <a:r>
              <a:t>Gibbons v. Ogden (1824)</a:t>
            </a:r>
          </a:p>
          <a:p>
            <a:pPr lvl="1"/>
            <a:r>
              <a:t>Charles River Bridge (1837)</a:t>
            </a:r>
          </a:p>
          <a:p>
            <a:pPr/>
            <a:r>
              <a:t>Transcendentalists</a:t>
            </a:r>
          </a:p>
          <a:p>
            <a:pPr/>
            <a:r>
              <a:t>Goals of Utopian Communities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ee You Back Here For Video #21: The Market Revolution And Its Impacts"/>
          <p:cNvSpPr txBox="1"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See You Back Here For Video #21: The Market Revolution And Its Impacts</a:t>
            </a:r>
          </a:p>
        </p:txBody>
      </p:sp>
      <p:sp>
        <p:nvSpPr>
          <p:cNvPr id="183" name="Thanks for watching…"/>
          <p:cNvSpPr txBox="1"/>
          <p:nvPr>
            <p:ph type="body" idx="1"/>
          </p:nvPr>
        </p:nvSpPr>
        <p:spPr>
          <a:xfrm>
            <a:off x="431800" y="2209800"/>
            <a:ext cx="7330680" cy="7259638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84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4636" y="3596477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