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21: The Market Revolution And Its Impacts (Key Concepts 4.2, I, A-C, 4.2, II, A-c)"/>
          <p:cNvSpPr txBox="1"/>
          <p:nvPr>
            <p:ph type="ctrTitle"/>
          </p:nvPr>
        </p:nvSpPr>
        <p:spPr>
          <a:xfrm>
            <a:off x="518814" y="419100"/>
            <a:ext cx="11967172" cy="1714500"/>
          </a:xfrm>
          <a:prstGeom prst="rect">
            <a:avLst/>
          </a:prstGeom>
        </p:spPr>
        <p:txBody>
          <a:bodyPr/>
          <a:lstStyle>
            <a:lvl1pPr algn="ctr" defTabSz="426466">
              <a:defRPr spc="280" sz="3504">
                <a:effectLst>
                  <a:outerShdw sx="100000" sy="100000" kx="0" ky="0" algn="b" rotWithShape="0" blurRad="18542" dist="1854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#21: The Market Revolution And Its Impacts (Key Concepts 4.2, I, A-C, 4.2, II, A-c)</a:t>
            </a:r>
          </a:p>
        </p:txBody>
      </p:sp>
      <p:sp>
        <p:nvSpPr>
          <p:cNvPr id="122" name="Everything You Need To Know About The Market Revolution And Its Impacts To Succeed In APUSH"/>
          <p:cNvSpPr txBox="1"/>
          <p:nvPr>
            <p:ph type="subTitle" sz="quarter" idx="1"/>
          </p:nvPr>
        </p:nvSpPr>
        <p:spPr>
          <a:xfrm>
            <a:off x="901700" y="2209800"/>
            <a:ext cx="11201400" cy="1536700"/>
          </a:xfrm>
          <a:prstGeom prst="rect">
            <a:avLst/>
          </a:prstGeom>
        </p:spPr>
        <p:txBody>
          <a:bodyPr/>
          <a:lstStyle>
            <a:lvl1pPr algn="ctr" defTabSz="508254">
              <a:defRPr spc="250" sz="3132">
                <a:effectLst>
                  <a:outerShdw sx="100000" sy="100000" kx="0" ky="0" algn="b" rotWithShape="0" blurRad="22098" dist="22098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The Market Revolution And Its Impacts To Succeed In APUSH</a:t>
            </a:r>
          </a:p>
        </p:txBody>
      </p:sp>
      <p:sp>
        <p:nvSpPr>
          <p:cNvPr id="123" name="www.APUSHReview.com"/>
          <p:cNvSpPr txBox="1"/>
          <p:nvPr/>
        </p:nvSpPr>
        <p:spPr>
          <a:xfrm>
            <a:off x="4163110" y="9144000"/>
            <a:ext cx="467858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4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7861" y="3675638"/>
            <a:ext cx="6709078" cy="503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outout to Mr. Pell’s Class. Thanks for your support!"/>
          <p:cNvSpPr/>
          <p:nvPr/>
        </p:nvSpPr>
        <p:spPr>
          <a:xfrm>
            <a:off x="6477000" y="2870795"/>
            <a:ext cx="4484490" cy="3423246"/>
          </a:xfrm>
          <a:prstGeom prst="wedgeEllipseCallout">
            <a:avLst>
              <a:gd name="adj1" fmla="val -49385"/>
              <a:gd name="adj2" fmla="val 6289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to Mr. Pell’s Class. Thanks for your support!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60" name="What was the Market Rev?…"/>
          <p:cNvSpPr txBox="1"/>
          <p:nvPr>
            <p:ph type="body" idx="1"/>
          </p:nvPr>
        </p:nvSpPr>
        <p:spPr>
          <a:xfrm>
            <a:off x="469900" y="2070100"/>
            <a:ext cx="9384904" cy="7383463"/>
          </a:xfrm>
          <a:prstGeom prst="rect">
            <a:avLst/>
          </a:prstGeom>
        </p:spPr>
        <p:txBody>
          <a:bodyPr/>
          <a:lstStyle/>
          <a:p>
            <a:pPr/>
            <a:r>
              <a:t>What was the Market Rev?</a:t>
            </a:r>
          </a:p>
          <a:p>
            <a:pPr/>
            <a:r>
              <a:t>What were its impacts on:</a:t>
            </a:r>
          </a:p>
          <a:p>
            <a:pPr lvl="1"/>
            <a:r>
              <a:t>The Economy</a:t>
            </a:r>
          </a:p>
          <a:p>
            <a:pPr lvl="1"/>
            <a:r>
              <a:t>Transportation systems</a:t>
            </a:r>
          </a:p>
          <a:p>
            <a:pPr lvl="1"/>
            <a:r>
              <a:t>Gender and family roles</a:t>
            </a:r>
          </a:p>
          <a:p>
            <a:pPr/>
            <a:r>
              <a:t>Innovations during the Market Revolution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e You Back Here For Video #22: African American Communities And The Missouri Compromise"/>
          <p:cNvSpPr txBox="1"/>
          <p:nvPr>
            <p:ph type="title"/>
          </p:nvPr>
        </p:nvSpPr>
        <p:spPr>
          <a:xfrm>
            <a:off x="495300" y="355600"/>
            <a:ext cx="12014200" cy="1714500"/>
          </a:xfrm>
          <a:prstGeom prst="rect">
            <a:avLst/>
          </a:prstGeom>
        </p:spPr>
        <p:txBody>
          <a:bodyPr/>
          <a:lstStyle>
            <a:lvl1pPr algn="ctr" defTabSz="426466">
              <a:defRPr spc="280" sz="3504">
                <a:effectLst>
                  <a:outerShdw sx="100000" sy="100000" kx="0" ky="0" algn="b" rotWithShape="0" blurRad="18542" dist="1854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#22: African American Communities And The Missouri Compromise</a:t>
            </a:r>
          </a:p>
        </p:txBody>
      </p:sp>
      <p:sp>
        <p:nvSpPr>
          <p:cNvPr id="163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64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1636" y="32916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Market Revolution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Market Revolution</a:t>
            </a:r>
          </a:p>
        </p:txBody>
      </p:sp>
      <p:sp>
        <p:nvSpPr>
          <p:cNvPr id="128" name="What was it?…"/>
          <p:cNvSpPr txBox="1"/>
          <p:nvPr>
            <p:ph type="body" sz="half" idx="1"/>
          </p:nvPr>
        </p:nvSpPr>
        <p:spPr>
          <a:xfrm>
            <a:off x="469900" y="1308100"/>
            <a:ext cx="6197600" cy="7834710"/>
          </a:xfrm>
          <a:prstGeom prst="rect">
            <a:avLst/>
          </a:prstGeom>
        </p:spPr>
        <p:txBody>
          <a:bodyPr/>
          <a:lstStyle/>
          <a:p>
            <a:pPr marL="362204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was it? 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Revolution in transportation, farming, and production of goods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Increase use of canals, roads, steamboats and RRs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Switch from subsistence to cash-crop farming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Goods were produced increasingly OUTSIDE the home</a:t>
            </a:r>
          </a:p>
          <a:p>
            <a:pPr marL="362204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Occurs PRIOR to the Civil War (Antebellum America)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6200" y="1428750"/>
            <a:ext cx="6369412" cy="2775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386" y="4718050"/>
            <a:ext cx="5251039" cy="3938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  <p:bldP build="whole" bldLvl="1" animBg="1" rev="0" advAuto="0" spid="130" grpId="3"/>
      <p:bldP build="whole" bldLvl="1" animBg="1" rev="0" advAuto="0" spid="12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rket Revolution Innovations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 defTabSz="549148">
              <a:defRPr spc="360" sz="4512">
                <a:effectLst>
                  <a:outerShdw sx="100000" sy="100000" kx="0" ky="0" algn="b" rotWithShape="0" blurRad="23876" dist="2387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Market Revolution Innovations</a:t>
            </a:r>
          </a:p>
        </p:txBody>
      </p:sp>
      <p:sp>
        <p:nvSpPr>
          <p:cNvPr id="133" name="Transportation Innovations:…"/>
          <p:cNvSpPr txBox="1"/>
          <p:nvPr>
            <p:ph type="body" sz="half" idx="1"/>
          </p:nvPr>
        </p:nvSpPr>
        <p:spPr>
          <a:xfrm>
            <a:off x="469900" y="1308100"/>
            <a:ext cx="6197600" cy="7834710"/>
          </a:xfrm>
          <a:prstGeom prst="rect">
            <a:avLst/>
          </a:prstGeom>
        </p:spPr>
        <p:txBody>
          <a:bodyPr/>
          <a:lstStyle/>
          <a:p>
            <a:pPr marL="307085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Transportation Innovations: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Roads - Cumberland (National) Road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Canals - Erie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Steamboat - Robert Fulton</a:t>
            </a:r>
          </a:p>
          <a:p>
            <a:pPr marL="307085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Agricultural Improvements: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Cotton Gin - Eli Whitney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Steel Plow - benefitted Midwest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McCormick Reaper - increase harvesting efficiency</a:t>
            </a:r>
          </a:p>
          <a:p>
            <a:pPr marL="307085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Technological Innovations: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Interchangeable Parts - Eli Whitney</a:t>
            </a:r>
          </a:p>
          <a:p>
            <a:pPr lvl="1" marL="614171" indent="-307085" defTabSz="455675">
              <a:spcBef>
                <a:spcPts val="2100"/>
              </a:spcBef>
              <a:defRPr sz="2496">
                <a:effectLst>
                  <a:outerShdw sx="100000" sy="100000" kx="0" ky="0" algn="b" rotWithShape="0" blurRad="19812" dist="1981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Telegraph - increase communication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3100" y="1377950"/>
            <a:ext cx="2794000" cy="400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3100" y="5791200"/>
            <a:ext cx="27940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whole" bldLvl="1" animBg="1" rev="0" advAuto="0" spid="135" grpId="3"/>
      <p:bldP build="p" bldLvl="5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vernment Actions During Market Revolution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 defTabSz="490727">
              <a:defRPr spc="322" sz="4032">
                <a:effectLst>
                  <a:outerShdw sx="100000" sy="100000" kx="0" ky="0" algn="b" rotWithShape="0" blurRad="21336" dist="2133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Government Actions During Market Revolution</a:t>
            </a:r>
          </a:p>
        </p:txBody>
      </p:sp>
      <p:sp>
        <p:nvSpPr>
          <p:cNvPr id="138" name="State and federal governments often helped fund roads, canals, and RRs…"/>
          <p:cNvSpPr txBox="1"/>
          <p:nvPr>
            <p:ph type="body" idx="1"/>
          </p:nvPr>
        </p:nvSpPr>
        <p:spPr>
          <a:xfrm>
            <a:off x="469900" y="1634331"/>
            <a:ext cx="6902450" cy="7508479"/>
          </a:xfrm>
          <a:prstGeom prst="rect">
            <a:avLst/>
          </a:prstGeom>
        </p:spPr>
        <p:txBody>
          <a:bodyPr/>
          <a:lstStyle/>
          <a:p>
            <a:pPr marL="283464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State and federal governments often helped fund roads, canals, and RRs</a:t>
            </a:r>
          </a:p>
          <a:p>
            <a:pPr lvl="1" marL="566928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Erie Canal - paid by NYS</a:t>
            </a:r>
          </a:p>
          <a:p>
            <a:pPr lvl="2" marL="850391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Intrastate trade</a:t>
            </a:r>
          </a:p>
          <a:p>
            <a:pPr lvl="1" marL="566928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Cumberland Rd - paid by federal government</a:t>
            </a:r>
          </a:p>
          <a:p>
            <a:pPr lvl="2" marL="850391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Interstate trade</a:t>
            </a:r>
          </a:p>
          <a:p>
            <a:pPr marL="283464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Often, the North and Midwest were closely linked together</a:t>
            </a:r>
          </a:p>
          <a:p>
            <a:pPr marL="283464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Each region became more reliant on each other and traded more with each other</a:t>
            </a:r>
          </a:p>
          <a:p>
            <a:pPr lvl="1" marL="566928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Midwest - corn, cattle, pigs</a:t>
            </a:r>
          </a:p>
          <a:p>
            <a:pPr lvl="1" marL="566928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South - cotton</a:t>
            </a:r>
          </a:p>
          <a:p>
            <a:pPr lvl="1" marL="566928" indent="-283464" defTabSz="420624">
              <a:spcBef>
                <a:spcPts val="2000"/>
              </a:spcBef>
              <a:defRPr sz="2304">
                <a:effectLst>
                  <a:outerShdw sx="100000" sy="100000" kx="0" ky="0" algn="b" rotWithShape="0" blurRad="18288" dist="1828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North - manufactured goods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400" y="3208604"/>
            <a:ext cx="5449154" cy="3069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mergence of Corporations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Emergence of Corporations</a:t>
            </a:r>
          </a:p>
        </p:txBody>
      </p:sp>
      <p:sp>
        <p:nvSpPr>
          <p:cNvPr id="142" name="Company forms a charter by paying a fee…"/>
          <p:cNvSpPr txBox="1"/>
          <p:nvPr>
            <p:ph type="body" sz="half" idx="1"/>
          </p:nvPr>
        </p:nvSpPr>
        <p:spPr>
          <a:xfrm>
            <a:off x="469900" y="1308100"/>
            <a:ext cx="6197600" cy="7834710"/>
          </a:xfrm>
          <a:prstGeom prst="rect">
            <a:avLst/>
          </a:prstGeom>
        </p:spPr>
        <p:txBody>
          <a:bodyPr/>
          <a:lstStyle/>
          <a:p>
            <a:pPr/>
            <a:r>
              <a:t>Company forms a charter by paying a fee</a:t>
            </a:r>
          </a:p>
          <a:p>
            <a:pPr lvl="1"/>
            <a:r>
              <a:t>Owners are NOT liable for losses of company, would just lose investment</a:t>
            </a:r>
          </a:p>
          <a:p>
            <a:pPr/>
            <a:r>
              <a:t>Led to selling of stock</a:t>
            </a:r>
          </a:p>
          <a:p>
            <a:pPr lvl="1"/>
            <a:r>
              <a:t>Companies could raise large amounts of ca$h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mergence of Factories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Emergence of Factories</a:t>
            </a:r>
          </a:p>
        </p:txBody>
      </p:sp>
      <p:sp>
        <p:nvSpPr>
          <p:cNvPr id="145" name="Men and women began to work OUTSIDE the home in factories in larger numbers…"/>
          <p:cNvSpPr txBox="1"/>
          <p:nvPr>
            <p:ph type="body" sz="half" idx="1"/>
          </p:nvPr>
        </p:nvSpPr>
        <p:spPr>
          <a:xfrm>
            <a:off x="469900" y="1308100"/>
            <a:ext cx="6197600" cy="7834710"/>
          </a:xfrm>
          <a:prstGeom prst="rect">
            <a:avLst/>
          </a:prstGeom>
        </p:spPr>
        <p:txBody>
          <a:bodyPr/>
          <a:lstStyle/>
          <a:p>
            <a:pPr/>
            <a:r>
              <a:t>Men and women began to work OUTSIDE the home in factories in larger numbers</a:t>
            </a:r>
          </a:p>
          <a:p>
            <a:pPr lvl="1"/>
            <a:r>
              <a:t>No longer reliant on semi-subsistence farming</a:t>
            </a:r>
          </a:p>
          <a:p>
            <a:pPr lvl="1"/>
            <a:r>
              <a:t>Textile mills located near water</a:t>
            </a:r>
          </a:p>
          <a:p>
            <a:pPr/>
            <a:r>
              <a:t>These goods were often traded to distant markets</a:t>
            </a:r>
          </a:p>
          <a:p>
            <a:pPr lvl="1"/>
            <a:r>
              <a:t>Not just within the US, but EUROPE as well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0688" y="3019846"/>
            <a:ext cx="6065424" cy="4411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owell Factory (Massachusetts)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 defTabSz="543305">
              <a:defRPr spc="357" sz="4464">
                <a:effectLst>
                  <a:outerShdw sx="100000" sy="100000" kx="0" ky="0" algn="b" rotWithShape="0" blurRad="23622" dist="2362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Lowell Factory (Massachusetts)</a:t>
            </a:r>
          </a:p>
        </p:txBody>
      </p:sp>
      <p:sp>
        <p:nvSpPr>
          <p:cNvPr id="149" name="Farmers’ daughters would work in the Lowell Factory System…"/>
          <p:cNvSpPr txBox="1"/>
          <p:nvPr>
            <p:ph type="body" sz="half" idx="1"/>
          </p:nvPr>
        </p:nvSpPr>
        <p:spPr>
          <a:xfrm>
            <a:off x="469900" y="1308100"/>
            <a:ext cx="6197600" cy="7834710"/>
          </a:xfrm>
          <a:prstGeom prst="rect">
            <a:avLst/>
          </a:prstGeom>
        </p:spPr>
        <p:txBody>
          <a:bodyPr/>
          <a:lstStyle/>
          <a:p>
            <a:pPr marL="334645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Farmers’ daughters would work in the Lowell Factory System</a:t>
            </a:r>
          </a:p>
          <a:p>
            <a:pPr lvl="1" marL="669290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Young (late teens - early 20s) , single, women</a:t>
            </a:r>
          </a:p>
          <a:p>
            <a:pPr lvl="1" marL="669290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Worked for a short time and would save $</a:t>
            </a:r>
          </a:p>
          <a:p>
            <a:pPr marL="334645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Life at Lowell:</a:t>
            </a:r>
          </a:p>
          <a:p>
            <a:pPr lvl="1" marL="669290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Women lived in boarding houses</a:t>
            </a:r>
          </a:p>
          <a:p>
            <a:pPr lvl="2" marL="1003935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Maintained by owners</a:t>
            </a:r>
          </a:p>
          <a:p>
            <a:pPr lvl="1" marL="669290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Workers had a curfew and were required to attend church</a:t>
            </a:r>
          </a:p>
          <a:p>
            <a:pPr lvl="1" marL="669290" indent="-334645" defTabSz="496570">
              <a:spcBef>
                <a:spcPts val="2300"/>
              </a:spcBef>
              <a:defRPr sz="2720">
                <a:effectLst>
                  <a:outerShdw sx="100000" sy="100000" kx="0" ky="0" algn="b" rotWithShape="0" blurRad="21590" dist="2159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Often did the same task over and over in the factory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6400" y="2641600"/>
            <a:ext cx="2794000" cy="420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  <p:bldP build="whole" bldLvl="1" animBg="1" rev="0" advAuto="0" spid="15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mpacts of the Market Revolution And Manufacturing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 defTabSz="490727">
              <a:defRPr spc="322" sz="4032">
                <a:effectLst>
                  <a:outerShdw sx="100000" sy="100000" kx="0" ky="0" algn="b" rotWithShape="0" blurRad="21336" dist="2133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Impacts of the Market Revolution And Manufacturing</a:t>
            </a:r>
          </a:p>
        </p:txBody>
      </p:sp>
      <p:sp>
        <p:nvSpPr>
          <p:cNvPr id="153" name="Growing middle class…"/>
          <p:cNvSpPr txBox="1"/>
          <p:nvPr>
            <p:ph type="body" sz="half" idx="1"/>
          </p:nvPr>
        </p:nvSpPr>
        <p:spPr>
          <a:xfrm>
            <a:off x="469900" y="1642864"/>
            <a:ext cx="6197600" cy="7499946"/>
          </a:xfrm>
          <a:prstGeom prst="rect">
            <a:avLst/>
          </a:prstGeom>
        </p:spPr>
        <p:txBody>
          <a:bodyPr/>
          <a:lstStyle/>
          <a:p>
            <a:pPr/>
            <a:r>
              <a:t>Growing middle class</a:t>
            </a:r>
          </a:p>
          <a:p>
            <a:pPr/>
            <a:r>
              <a:t>Increase in prosperity and standard of living for a portion of the population</a:t>
            </a:r>
          </a:p>
          <a:p>
            <a:pPr/>
            <a:r>
              <a:t>Emergence of a business elite</a:t>
            </a:r>
          </a:p>
          <a:p>
            <a:pPr lvl="1"/>
            <a:r>
              <a:t>Unequal distribution of wealth</a:t>
            </a:r>
          </a:p>
          <a:p>
            <a:pPr lvl="2"/>
            <a:r>
              <a:t>Large population of poor workers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ender And Family Roles"/>
          <p:cNvSpPr txBox="1"/>
          <p:nvPr>
            <p:ph type="title"/>
          </p:nvPr>
        </p:nvSpPr>
        <p:spPr>
          <a:xfrm>
            <a:off x="476250" y="381000"/>
            <a:ext cx="12052300" cy="13680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Gender And Family Roles</a:t>
            </a:r>
          </a:p>
        </p:txBody>
      </p:sp>
      <p:sp>
        <p:nvSpPr>
          <p:cNvPr id="156" name="Many poorer families stopped farming and moved to work in factories…"/>
          <p:cNvSpPr txBox="1"/>
          <p:nvPr>
            <p:ph type="body" idx="1"/>
          </p:nvPr>
        </p:nvSpPr>
        <p:spPr>
          <a:xfrm>
            <a:off x="469900" y="1642864"/>
            <a:ext cx="7909521" cy="7499946"/>
          </a:xfrm>
          <a:prstGeom prst="rect">
            <a:avLst/>
          </a:prstGeom>
        </p:spPr>
        <p:txBody>
          <a:bodyPr/>
          <a:lstStyle/>
          <a:p>
            <a:pPr marL="263779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poorer families stopped farming and moved to work in factories</a:t>
            </a:r>
          </a:p>
          <a:p>
            <a:pPr lvl="1" marL="527558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Children as young as 6-8 would work in factories</a:t>
            </a:r>
          </a:p>
          <a:p>
            <a:pPr marL="263779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Married, middle class women were NOT expected to work outside the home</a:t>
            </a:r>
          </a:p>
          <a:p>
            <a:pPr marL="263779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Cult of Domesticity:</a:t>
            </a:r>
          </a:p>
          <a:p>
            <a:pPr lvl="1" marL="527558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Upper and Middle Class women were expected to focus on their families and instilling American virtues in children</a:t>
            </a:r>
          </a:p>
          <a:p>
            <a:pPr lvl="1" marL="527558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Women were expected to live in a “separate sphere”</a:t>
            </a:r>
          </a:p>
          <a:p>
            <a:pPr lvl="2" marL="791337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Joined voluntary clubs and organizations (more in a few videos)</a:t>
            </a:r>
          </a:p>
          <a:p>
            <a:pPr lvl="2" marL="791337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Women often stayed out of politics, focused on domestic issues </a:t>
            </a:r>
          </a:p>
          <a:p>
            <a:pPr lvl="2" marL="791337" indent="-263779" defTabSz="391414">
              <a:spcBef>
                <a:spcPts val="1800"/>
              </a:spcBef>
              <a:defRPr sz="2144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If women worked, they did so in professions such as nursing and teaching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0" y="2203450"/>
            <a:ext cx="4182803" cy="6378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  <p:bldP build="whole" bldLvl="1" animBg="1" rev="0" advAuto="0" spid="157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