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Image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Relationship Id="rId3" Type="http://schemas.openxmlformats.org/officeDocument/2006/relationships/image" Target="../media/image6.tif"/><Relationship Id="rId4" Type="http://schemas.openxmlformats.org/officeDocument/2006/relationships/image" Target="../media/image7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"/><Relationship Id="rId3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"/><Relationship Id="rId3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USH Review: Video #23: Sectionalism &amp; The American System (Key Concepts 4.2, III, B - D)"/>
          <p:cNvSpPr txBox="1"/>
          <p:nvPr>
            <p:ph type="ctrTitle"/>
          </p:nvPr>
        </p:nvSpPr>
        <p:spPr>
          <a:xfrm>
            <a:off x="398363" y="101600"/>
            <a:ext cx="12538274" cy="2237086"/>
          </a:xfrm>
          <a:prstGeom prst="rect">
            <a:avLst/>
          </a:prstGeom>
        </p:spPr>
        <p:txBody>
          <a:bodyPr/>
          <a:lstStyle>
            <a:lvl1pPr defTabSz="473201">
              <a:defRPr spc="187" sz="4698">
                <a:effectLst>
                  <a:outerShdw sx="100000" sy="100000" kx="0" ky="0" algn="b" rotWithShape="0" blurRad="20574" dist="20574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APUSH Review: Video #23: Sectionalism &amp; The American System (Key Concepts 4.2, III, B - D)</a:t>
            </a:r>
          </a:p>
        </p:txBody>
      </p:sp>
      <p:sp>
        <p:nvSpPr>
          <p:cNvPr id="138" name="Everything You Need To Know About Sectionalism And The American System To Succeed In APUSH"/>
          <p:cNvSpPr txBox="1"/>
          <p:nvPr>
            <p:ph type="subTitle" sz="quarter" idx="1"/>
          </p:nvPr>
        </p:nvSpPr>
        <p:spPr>
          <a:xfrm>
            <a:off x="914400" y="2642542"/>
            <a:ext cx="11176000" cy="1397001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Sectionalism And The American System To Succeed In APUSH</a:t>
            </a:r>
          </a:p>
        </p:txBody>
      </p:sp>
      <p:sp>
        <p:nvSpPr>
          <p:cNvPr id="139" name="www.APUSHReview.com"/>
          <p:cNvSpPr txBox="1"/>
          <p:nvPr/>
        </p:nvSpPr>
        <p:spPr>
          <a:xfrm>
            <a:off x="4329782" y="8705849"/>
            <a:ext cx="48278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40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81936" y="4343400"/>
            <a:ext cx="6123528" cy="4592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80" name="Impacts of cotton on the economy…"/>
          <p:cNvSpPr txBox="1"/>
          <p:nvPr>
            <p:ph type="body" idx="1"/>
          </p:nvPr>
        </p:nvSpPr>
        <p:spPr>
          <a:xfrm>
            <a:off x="508000" y="2247900"/>
            <a:ext cx="8949829" cy="7241977"/>
          </a:xfrm>
          <a:prstGeom prst="rect">
            <a:avLst/>
          </a:prstGeom>
        </p:spPr>
        <p:txBody>
          <a:bodyPr/>
          <a:lstStyle/>
          <a:p>
            <a:pPr/>
            <a:r>
              <a:t>Impacts of cotton on the economy</a:t>
            </a:r>
          </a:p>
          <a:p>
            <a:pPr/>
            <a:r>
              <a:t>3 parts of the American System</a:t>
            </a:r>
          </a:p>
          <a:p>
            <a:pPr lvl="1"/>
            <a:r>
              <a:t>BUS</a:t>
            </a:r>
          </a:p>
          <a:p>
            <a:pPr lvl="1"/>
            <a:r>
              <a:t>Internal Improvements</a:t>
            </a:r>
          </a:p>
          <a:p>
            <a:pPr lvl="1"/>
            <a:r>
              <a:t>Tariffs</a:t>
            </a:r>
          </a:p>
          <a:p>
            <a:pPr/>
            <a:r>
              <a:t>Successes and failures of the American System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ee You Back Here For Video #24: Immigration And Native Americ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See You Back Here For Video #24: Immigration And Native Americans</a:t>
            </a:r>
          </a:p>
        </p:txBody>
      </p:sp>
      <p:sp>
        <p:nvSpPr>
          <p:cNvPr id="183" name="Thanks for watching…"/>
          <p:cNvSpPr txBox="1"/>
          <p:nvPr>
            <p:ph type="body" idx="1"/>
          </p:nvPr>
        </p:nvSpPr>
        <p:spPr>
          <a:xfrm>
            <a:off x="508000" y="2247900"/>
            <a:ext cx="8949829" cy="7241977"/>
          </a:xfrm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luck!</a:t>
            </a:r>
          </a:p>
        </p:txBody>
      </p:sp>
      <p:pic>
        <p:nvPicPr>
          <p:cNvPr id="184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0836" y="3572565"/>
            <a:ext cx="6123528" cy="4592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ectional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Sectionalism</a:t>
            </a:r>
          </a:p>
        </p:txBody>
      </p:sp>
      <p:sp>
        <p:nvSpPr>
          <p:cNvPr id="143" name="As the 19th century progressed, the North and South became more entrenched in their economies…"/>
          <p:cNvSpPr txBox="1"/>
          <p:nvPr>
            <p:ph type="body" sz="half" idx="1"/>
          </p:nvPr>
        </p:nvSpPr>
        <p:spPr>
          <a:xfrm>
            <a:off x="482600" y="2260600"/>
            <a:ext cx="7046119" cy="7120930"/>
          </a:xfrm>
          <a:prstGeom prst="rect">
            <a:avLst/>
          </a:prstGeom>
        </p:spPr>
        <p:txBody>
          <a:bodyPr/>
          <a:lstStyle/>
          <a:p>
            <a:pPr marL="331089" indent="-331089" defTabSz="461518">
              <a:spcBef>
                <a:spcPts val="3000"/>
              </a:spcBef>
              <a:defRPr sz="3160"/>
            </a:pPr>
            <a:r>
              <a:t>As the 19th century progressed, the North and South became more entrenched in their economies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South:</a:t>
            </a:r>
          </a:p>
          <a:p>
            <a:pPr lvl="2" marL="993266" indent="-331089" defTabSz="461518">
              <a:spcBef>
                <a:spcPts val="3000"/>
              </a:spcBef>
              <a:defRPr sz="3160"/>
            </a:pPr>
            <a:r>
              <a:t>Cotton production and agricultural staples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North:</a:t>
            </a:r>
          </a:p>
          <a:p>
            <a:pPr lvl="2" marL="993266" indent="-331089" defTabSz="461518">
              <a:spcBef>
                <a:spcPts val="3000"/>
              </a:spcBef>
              <a:defRPr sz="3160"/>
            </a:pPr>
            <a:r>
              <a:t>Focused on manufacturing, banking, and shipping industries</a:t>
            </a:r>
          </a:p>
          <a:p>
            <a:pPr marL="331089" indent="-331089" defTabSz="461518">
              <a:spcBef>
                <a:spcPts val="3000"/>
              </a:spcBef>
              <a:defRPr sz="3160"/>
            </a:pPr>
            <a:r>
              <a:t>Both regions traded goods to distant markets in Europe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Impacts Of Cotton On The Econom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Impacts Of Cotton On The Economy</a:t>
            </a:r>
          </a:p>
        </p:txBody>
      </p:sp>
      <p:sp>
        <p:nvSpPr>
          <p:cNvPr id="146" name="US economy increased during this time due to:…"/>
          <p:cNvSpPr txBox="1"/>
          <p:nvPr>
            <p:ph type="body" idx="1"/>
          </p:nvPr>
        </p:nvSpPr>
        <p:spPr>
          <a:xfrm>
            <a:off x="330200" y="2222500"/>
            <a:ext cx="7872314" cy="6985000"/>
          </a:xfrm>
          <a:prstGeom prst="rect">
            <a:avLst/>
          </a:prstGeom>
        </p:spPr>
        <p:txBody>
          <a:bodyPr/>
          <a:lstStyle/>
          <a:p>
            <a:pPr marL="264032" indent="-264032" defTabSz="449833">
              <a:spcBef>
                <a:spcPts val="2900"/>
              </a:spcBef>
              <a:defRPr sz="2618"/>
            </a:pPr>
            <a:r>
              <a:t>US economy increased during this time due to:</a:t>
            </a:r>
          </a:p>
          <a:p>
            <a:pPr lvl="1" marL="528065" indent="-264032" defTabSz="449833">
              <a:spcBef>
                <a:spcPts val="2900"/>
              </a:spcBef>
              <a:defRPr sz="2618"/>
            </a:pPr>
            <a:r>
              <a:t>Southern cotton production</a:t>
            </a:r>
          </a:p>
          <a:p>
            <a:pPr lvl="2" marL="792098" indent="-264032" defTabSz="449833">
              <a:spcBef>
                <a:spcPts val="2900"/>
              </a:spcBef>
              <a:defRPr sz="2618"/>
            </a:pPr>
            <a:r>
              <a:t>Sold to the North and Europe</a:t>
            </a:r>
          </a:p>
          <a:p>
            <a:pPr lvl="1" marL="528065" indent="-264032" defTabSz="449833">
              <a:spcBef>
                <a:spcPts val="2900"/>
              </a:spcBef>
              <a:defRPr sz="2618"/>
            </a:pPr>
            <a:r>
              <a:t>Northern manufacturing</a:t>
            </a:r>
          </a:p>
          <a:p>
            <a:pPr lvl="2" marL="792098" indent="-264032" defTabSz="449833">
              <a:spcBef>
                <a:spcPts val="2900"/>
              </a:spcBef>
              <a:defRPr sz="2618"/>
            </a:pPr>
            <a:r>
              <a:t>Cotton used in textile factories</a:t>
            </a:r>
          </a:p>
          <a:p>
            <a:pPr lvl="1" marL="528065" indent="-264032" defTabSz="449833">
              <a:spcBef>
                <a:spcPts val="2900"/>
              </a:spcBef>
              <a:defRPr sz="2618"/>
            </a:pPr>
            <a:r>
              <a:t>Banking</a:t>
            </a:r>
          </a:p>
          <a:p>
            <a:pPr lvl="2" marL="792098" indent="-264032" defTabSz="449833">
              <a:spcBef>
                <a:spcPts val="2900"/>
              </a:spcBef>
              <a:defRPr sz="2618"/>
            </a:pPr>
            <a:r>
              <a:t>Loans to foster the growth of industry</a:t>
            </a:r>
          </a:p>
          <a:p>
            <a:pPr lvl="1" marL="528065" indent="-264032" defTabSz="449833">
              <a:spcBef>
                <a:spcPts val="2900"/>
              </a:spcBef>
              <a:defRPr sz="2618"/>
            </a:pPr>
            <a:r>
              <a:t>Shipping industries</a:t>
            </a:r>
          </a:p>
          <a:p>
            <a:pPr lvl="2" marL="792098" indent="-264032" defTabSz="449833">
              <a:spcBef>
                <a:spcPts val="2900"/>
              </a:spcBef>
              <a:defRPr sz="2618"/>
            </a:pPr>
            <a:r>
              <a:t>Northern merchants made $ from sale of cotton and international trade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5800" y="2254250"/>
            <a:ext cx="4307536" cy="3087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80400" y="5740400"/>
            <a:ext cx="4358336" cy="3011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2"/>
      <p:bldP build="whole" bldLvl="1" animBg="1" rev="0" advAuto="0" spid="148" grpId="3"/>
      <p:bldP build="p" bldLvl="5" animBg="1" rev="0" advAuto="0" spid="1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mpacts Of Cotton On The Econom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Impacts Of Cotton On The Economy</a:t>
            </a:r>
          </a:p>
        </p:txBody>
      </p:sp>
      <p:sp>
        <p:nvSpPr>
          <p:cNvPr id="151" name="As the North industrialized, the South continued to produce staple crops and cash crops…"/>
          <p:cNvSpPr txBox="1"/>
          <p:nvPr>
            <p:ph type="body" sz="half" idx="1"/>
          </p:nvPr>
        </p:nvSpPr>
        <p:spPr>
          <a:xfrm>
            <a:off x="482600" y="2412305"/>
            <a:ext cx="6174483" cy="6835875"/>
          </a:xfrm>
          <a:prstGeom prst="rect">
            <a:avLst/>
          </a:prstGeom>
        </p:spPr>
        <p:txBody>
          <a:bodyPr/>
          <a:lstStyle/>
          <a:p>
            <a:pPr/>
            <a:r>
              <a:t>As the North industrialized, the South continued to produce staple crops and cash crops</a:t>
            </a:r>
          </a:p>
          <a:p>
            <a:pPr/>
            <a:r>
              <a:t>Plantation owners exercised tremendous power </a:t>
            </a:r>
          </a:p>
          <a:p>
            <a:pPr/>
            <a:r>
              <a:t>Many elites defended slavery and the Southern Way of life</a:t>
            </a:r>
          </a:p>
          <a:p>
            <a:pPr lvl="1"/>
            <a:r>
              <a:t>John C. Calhoun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59800" y="2443146"/>
            <a:ext cx="4174478" cy="5958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2"/>
      <p:bldP build="p" bldLvl="5" animBg="1" rev="0" advAuto="0" spid="1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Henry Clay’s American Syst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Henry Clay’s American System</a:t>
            </a:r>
          </a:p>
        </p:txBody>
      </p:sp>
      <p:sp>
        <p:nvSpPr>
          <p:cNvPr id="155" name="Background Info (Contextualization)…"/>
          <p:cNvSpPr txBox="1"/>
          <p:nvPr>
            <p:ph type="body" sz="half" idx="1"/>
          </p:nvPr>
        </p:nvSpPr>
        <p:spPr>
          <a:xfrm>
            <a:off x="508000" y="2349500"/>
            <a:ext cx="7000776" cy="6923783"/>
          </a:xfrm>
          <a:prstGeom prst="rect">
            <a:avLst/>
          </a:prstGeom>
        </p:spPr>
        <p:txBody>
          <a:bodyPr/>
          <a:lstStyle/>
          <a:p>
            <a:pPr marL="274320" indent="-274320" defTabSz="467359">
              <a:spcBef>
                <a:spcPts val="3000"/>
              </a:spcBef>
              <a:defRPr sz="2720"/>
            </a:pPr>
            <a:r>
              <a:t>Background Info (Contextualization)</a:t>
            </a:r>
          </a:p>
          <a:p>
            <a:pPr lvl="1" marL="548640" indent="-274320" defTabSz="467359">
              <a:spcBef>
                <a:spcPts val="3000"/>
              </a:spcBef>
              <a:defRPr sz="2720"/>
            </a:pPr>
            <a:r>
              <a:t>During the early 19th century, the country faced many challenges:</a:t>
            </a:r>
          </a:p>
          <a:p>
            <a:pPr lvl="2" marL="822960" indent="-274320" defTabSz="467359">
              <a:spcBef>
                <a:spcPts val="3000"/>
              </a:spcBef>
              <a:defRPr sz="2720"/>
            </a:pPr>
            <a:r>
              <a:t>Infant US industries had a hard time competing with British goods (Post War of 1812)</a:t>
            </a:r>
          </a:p>
          <a:p>
            <a:pPr lvl="2" marL="822960" indent="-274320" defTabSz="467359">
              <a:spcBef>
                <a:spcPts val="3000"/>
              </a:spcBef>
              <a:defRPr sz="2720"/>
            </a:pPr>
            <a:r>
              <a:t>Infrastructure was weak (especially in the West - KY, OH, TN, etc.)</a:t>
            </a:r>
          </a:p>
          <a:p>
            <a:pPr lvl="2" marL="822960" indent="-274320" defTabSz="467359">
              <a:spcBef>
                <a:spcPts val="3000"/>
              </a:spcBef>
              <a:defRPr sz="2720"/>
            </a:pPr>
            <a:r>
              <a:t>1st BUS expired and 2nd BUS was rechartered in 1816 for 20 years</a:t>
            </a:r>
          </a:p>
          <a:p>
            <a:pPr marL="274320" indent="-274320" defTabSz="467359">
              <a:spcBef>
                <a:spcPts val="3000"/>
              </a:spcBef>
              <a:defRPr sz="2720"/>
            </a:pPr>
            <a:r>
              <a:t>The goal of the American System was to address the areas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3400" y="1499294"/>
            <a:ext cx="4543730" cy="67550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1"/>
      <p:bldP build="whole" bldLvl="1" animBg="1" rev="0" advAuto="0" spid="15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Henry Clay’s American System - The B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Henry Clay’s American System - The BUS</a:t>
            </a:r>
          </a:p>
        </p:txBody>
      </p:sp>
      <p:sp>
        <p:nvSpPr>
          <p:cNvPr id="159" name="1st BUS created divisions between Jefferson and Hamilton…"/>
          <p:cNvSpPr txBox="1"/>
          <p:nvPr>
            <p:ph type="body" idx="1"/>
          </p:nvPr>
        </p:nvSpPr>
        <p:spPr>
          <a:xfrm>
            <a:off x="533400" y="2222500"/>
            <a:ext cx="7547968" cy="6985000"/>
          </a:xfrm>
          <a:prstGeom prst="rect">
            <a:avLst/>
          </a:prstGeom>
        </p:spPr>
        <p:txBody>
          <a:bodyPr/>
          <a:lstStyle/>
          <a:p>
            <a:pPr marL="301752" indent="-301752" defTabSz="514095">
              <a:spcBef>
                <a:spcPts val="3300"/>
              </a:spcBef>
              <a:defRPr sz="2992"/>
            </a:pPr>
            <a:r>
              <a:t>1st BUS created divisions between Jefferson and Hamilton</a:t>
            </a:r>
          </a:p>
          <a:p>
            <a:pPr lvl="1" marL="603504" indent="-301752" defTabSz="514095">
              <a:spcBef>
                <a:spcPts val="3300"/>
              </a:spcBef>
              <a:defRPr sz="2992"/>
            </a:pPr>
            <a:r>
              <a:t>Debate over strict v. loose interpretation of the Constitution</a:t>
            </a:r>
          </a:p>
          <a:p>
            <a:pPr marL="301752" indent="-301752" defTabSz="514095">
              <a:spcBef>
                <a:spcPts val="3300"/>
              </a:spcBef>
              <a:defRPr sz="2992"/>
            </a:pPr>
            <a:r>
              <a:t>The Supreme Court upheld the Constitutionality of the BUS in McCulloch v. Maryland in 1819</a:t>
            </a:r>
          </a:p>
          <a:p>
            <a:pPr lvl="1" marL="603504" indent="-301752" defTabSz="514095">
              <a:spcBef>
                <a:spcPts val="3300"/>
              </a:spcBef>
              <a:defRPr sz="2992"/>
            </a:pPr>
            <a:r>
              <a:t>However opposition still persisted</a:t>
            </a:r>
          </a:p>
          <a:p>
            <a:pPr lvl="2" marL="905255" indent="-301752" defTabSz="514095">
              <a:spcBef>
                <a:spcPts val="3300"/>
              </a:spcBef>
              <a:defRPr sz="2992"/>
            </a:pPr>
            <a:r>
              <a:t>Andrew Jackson’s veto of the 3rd BUS</a:t>
            </a:r>
          </a:p>
          <a:p>
            <a:pPr marL="301752" indent="-301752" defTabSz="514095">
              <a:spcBef>
                <a:spcPts val="3300"/>
              </a:spcBef>
              <a:defRPr sz="2992"/>
            </a:pPr>
            <a:r>
              <a:t>Henry Clay advocated the 3rd BUS - help stimulate the economy 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8150" y="1358900"/>
            <a:ext cx="2217231" cy="2652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3416" y="1365250"/>
            <a:ext cx="2225185" cy="2639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23608" y="5282338"/>
            <a:ext cx="2794001" cy="339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3"/>
      <p:bldP build="whole" bldLvl="1" animBg="1" rev="0" advAuto="0" spid="162" grpId="4"/>
      <p:bldP build="p" bldLvl="5" animBg="1" rev="0" advAuto="0" spid="159" grpId="1"/>
      <p:bldP build="whole" bldLvl="1" animBg="1" rev="0" advAuto="0" spid="16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Henry Clay’s American System - Internal Improv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Henry Clay’s American System - Internal Improvements</a:t>
            </a:r>
          </a:p>
        </p:txBody>
      </p:sp>
      <p:sp>
        <p:nvSpPr>
          <p:cNvPr id="165" name="Inter v. Intra state trade:…"/>
          <p:cNvSpPr txBox="1"/>
          <p:nvPr>
            <p:ph type="body" idx="1"/>
          </p:nvPr>
        </p:nvSpPr>
        <p:spPr>
          <a:xfrm>
            <a:off x="508000" y="2222500"/>
            <a:ext cx="7693522" cy="7281962"/>
          </a:xfrm>
          <a:prstGeom prst="rect">
            <a:avLst/>
          </a:prstGeom>
        </p:spPr>
        <p:txBody>
          <a:bodyPr/>
          <a:lstStyle/>
          <a:p>
            <a:pPr marL="226314" indent="-226314" defTabSz="385572">
              <a:spcBef>
                <a:spcPts val="2500"/>
              </a:spcBef>
              <a:defRPr sz="2244"/>
            </a:pPr>
            <a:r>
              <a:t>Inter v. Intra state trade:</a:t>
            </a:r>
          </a:p>
          <a:p>
            <a:pPr lvl="1" marL="452628" indent="-226314" defTabSz="385572">
              <a:spcBef>
                <a:spcPts val="2500"/>
              </a:spcBef>
              <a:defRPr sz="2244"/>
            </a:pPr>
            <a:r>
              <a:t>Interstate involves trade between two or more states</a:t>
            </a:r>
          </a:p>
          <a:p>
            <a:pPr lvl="1" marL="452628" indent="-226314" defTabSz="385572">
              <a:spcBef>
                <a:spcPts val="2500"/>
              </a:spcBef>
              <a:defRPr sz="2244"/>
            </a:pPr>
            <a:r>
              <a:t>Intrastate trade involves trade within a state</a:t>
            </a:r>
          </a:p>
          <a:p>
            <a:pPr lvl="1" marL="452628" indent="-226314" defTabSz="385572">
              <a:spcBef>
                <a:spcPts val="2500"/>
              </a:spcBef>
              <a:defRPr sz="2244"/>
            </a:pPr>
            <a:r>
              <a:t>For much of early American History,  Congress only provided funding for interstate developments</a:t>
            </a:r>
          </a:p>
          <a:p>
            <a:pPr marL="226314" indent="-226314" defTabSz="385572">
              <a:spcBef>
                <a:spcPts val="2500"/>
              </a:spcBef>
              <a:defRPr sz="2244"/>
            </a:pPr>
            <a:r>
              <a:t>The American System advocated federal funds to improve infrastructure - increase trade and connectivity of the country</a:t>
            </a:r>
          </a:p>
          <a:p>
            <a:pPr lvl="1" marL="452628" indent="-226314" defTabSz="385572">
              <a:spcBef>
                <a:spcPts val="2500"/>
              </a:spcBef>
              <a:defRPr sz="2244"/>
            </a:pPr>
            <a:r>
              <a:t>Many politicians, such as Andrew Jackson opposed this</a:t>
            </a:r>
          </a:p>
          <a:p>
            <a:pPr lvl="2" marL="678942" indent="-226314" defTabSz="385572">
              <a:spcBef>
                <a:spcPts val="2500"/>
              </a:spcBef>
              <a:defRPr sz="2244"/>
            </a:pPr>
            <a:r>
              <a:t>Maysville Rd. veto in KY</a:t>
            </a:r>
          </a:p>
          <a:p>
            <a:pPr lvl="2" marL="678942" indent="-226314" defTabSz="385572">
              <a:spcBef>
                <a:spcPts val="2500"/>
              </a:spcBef>
              <a:defRPr sz="2244"/>
            </a:pPr>
            <a:r>
              <a:t>James Monroe’s veto of the Erie Canal</a:t>
            </a:r>
          </a:p>
          <a:p>
            <a:pPr marL="226314" indent="-226314" defTabSz="385572">
              <a:spcBef>
                <a:spcPts val="2500"/>
              </a:spcBef>
              <a:defRPr sz="2244"/>
            </a:pPr>
            <a:r>
              <a:t>How would the American System pay for these internal improvements?</a:t>
            </a:r>
          </a:p>
          <a:p>
            <a:pPr lvl="1" marL="452628" indent="-226314" defTabSz="385572">
              <a:spcBef>
                <a:spcPts val="2500"/>
              </a:spcBef>
              <a:defRPr sz="2244"/>
            </a:pPr>
            <a:r>
              <a:t>Tariffs!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200" y="2190750"/>
            <a:ext cx="4357164" cy="346592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Erie Canal - Paid for by New York State"/>
          <p:cNvSpPr/>
          <p:nvPr/>
        </p:nvSpPr>
        <p:spPr>
          <a:xfrm>
            <a:off x="8305800" y="5751925"/>
            <a:ext cx="440796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Erie Canal - Paid for by New York State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3"/>
      <p:bldP build="p" bldLvl="5" animBg="1" rev="0" advAuto="0" spid="165" grpId="1"/>
      <p:bldP build="whole" bldLvl="1" animBg="1" rev="0" advAuto="0" spid="16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Henry Clay’s American System - Tariff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Henry Clay’s American System - Tariffs</a:t>
            </a:r>
          </a:p>
        </p:txBody>
      </p:sp>
      <p:sp>
        <p:nvSpPr>
          <p:cNvPr id="170" name="Tariff:…"/>
          <p:cNvSpPr txBox="1"/>
          <p:nvPr>
            <p:ph type="body" idx="1"/>
          </p:nvPr>
        </p:nvSpPr>
        <p:spPr>
          <a:xfrm>
            <a:off x="457200" y="2247900"/>
            <a:ext cx="7354094" cy="7061200"/>
          </a:xfrm>
          <a:prstGeom prst="rect">
            <a:avLst/>
          </a:prstGeom>
        </p:spPr>
        <p:txBody>
          <a:bodyPr/>
          <a:lstStyle/>
          <a:p>
            <a:pPr marL="284606" indent="-284606" defTabSz="484886">
              <a:spcBef>
                <a:spcPts val="3100"/>
              </a:spcBef>
              <a:defRPr sz="2822"/>
            </a:pPr>
            <a:r>
              <a:t>Tariff:</a:t>
            </a:r>
          </a:p>
          <a:p>
            <a:pPr lvl="1" marL="569213" indent="-284606" defTabSz="484886">
              <a:spcBef>
                <a:spcPts val="3100"/>
              </a:spcBef>
              <a:defRPr sz="2822"/>
            </a:pPr>
            <a:r>
              <a:t>Tax on foreign goods</a:t>
            </a:r>
          </a:p>
          <a:p>
            <a:pPr lvl="1" marL="569213" indent="-284606" defTabSz="484886">
              <a:spcBef>
                <a:spcPts val="3100"/>
              </a:spcBef>
              <a:defRPr sz="2822"/>
            </a:pPr>
            <a:r>
              <a:t>Price of foreign goods increases, provides revenue for government, and makes American products more appealing</a:t>
            </a:r>
          </a:p>
          <a:p>
            <a:pPr marL="284606" indent="-284606" defTabSz="484886">
              <a:spcBef>
                <a:spcPts val="3100"/>
              </a:spcBef>
              <a:defRPr sz="2822"/>
            </a:pPr>
            <a:r>
              <a:t>Tariff of 1816, 1828, and 1832:</a:t>
            </a:r>
          </a:p>
          <a:p>
            <a:pPr lvl="1" marL="569213" indent="-284606" defTabSz="484886">
              <a:spcBef>
                <a:spcPts val="3100"/>
              </a:spcBef>
              <a:defRPr sz="2822"/>
            </a:pPr>
            <a:r>
              <a:t>Raised the price of foreign goods</a:t>
            </a:r>
          </a:p>
          <a:p>
            <a:pPr lvl="2" marL="853820" indent="-284606" defTabSz="484886">
              <a:spcBef>
                <a:spcPts val="3100"/>
              </a:spcBef>
              <a:defRPr sz="2822"/>
            </a:pPr>
            <a:r>
              <a:t>Idea was to help American industries</a:t>
            </a:r>
          </a:p>
          <a:p>
            <a:pPr lvl="2" marL="853820" indent="-284606" defTabSz="484886">
              <a:spcBef>
                <a:spcPts val="3100"/>
              </a:spcBef>
              <a:defRPr sz="2822"/>
            </a:pPr>
            <a:r>
              <a:t>Much resistance to 1828 and 1832</a:t>
            </a:r>
          </a:p>
          <a:p>
            <a:pPr lvl="2" marL="853820" indent="-284606" defTabSz="484886">
              <a:spcBef>
                <a:spcPts val="3100"/>
              </a:spcBef>
              <a:defRPr sz="2822"/>
            </a:pPr>
            <a:r>
              <a:t>Nullification Crisis in SC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7250" y="6337300"/>
            <a:ext cx="5081433" cy="2682997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Foreign Goods"/>
          <p:cNvSpPr txBox="1"/>
          <p:nvPr/>
        </p:nvSpPr>
        <p:spPr>
          <a:xfrm>
            <a:off x="8127877" y="2572030"/>
            <a:ext cx="3240178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Foreign Goods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4112" y="3218800"/>
            <a:ext cx="2227709" cy="234812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axes"/>
          <p:cNvSpPr txBox="1"/>
          <p:nvPr/>
        </p:nvSpPr>
        <p:spPr>
          <a:xfrm>
            <a:off x="9082511" y="5454930"/>
            <a:ext cx="1330910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Taxes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3"/>
      <p:bldP build="p" bldLvl="5" animBg="1" rev="0" advAuto="0" spid="170" grpId="1"/>
      <p:bldP build="whole" bldLvl="1" animBg="1" rev="0" advAuto="0" spid="172" grpId="2"/>
      <p:bldP build="whole" bldLvl="1" animBg="1" rev="0" advAuto="0" spid="171" grpId="4"/>
      <p:bldP build="whole" bldLvl="1" animBg="1" rev="0" advAuto="0" spid="174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Analyzing The American Syst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Analyzing The American System</a:t>
            </a:r>
          </a:p>
        </p:txBody>
      </p:sp>
      <p:sp>
        <p:nvSpPr>
          <p:cNvPr id="177" name="Successes:…"/>
          <p:cNvSpPr txBox="1"/>
          <p:nvPr>
            <p:ph type="body" idx="1"/>
          </p:nvPr>
        </p:nvSpPr>
        <p:spPr>
          <a:xfrm>
            <a:off x="431800" y="2247900"/>
            <a:ext cx="11907640" cy="7173218"/>
          </a:xfrm>
          <a:prstGeom prst="rect">
            <a:avLst/>
          </a:prstGeom>
        </p:spPr>
        <p:txBody>
          <a:bodyPr/>
          <a:lstStyle/>
          <a:p>
            <a:pPr marL="291465" indent="-291465" defTabSz="496570">
              <a:spcBef>
                <a:spcPts val="3200"/>
              </a:spcBef>
              <a:defRPr sz="2890"/>
            </a:pPr>
            <a:r>
              <a:t>Successes:</a:t>
            </a:r>
          </a:p>
          <a:p>
            <a:pPr lvl="1" marL="582930" indent="-291465" defTabSz="496570">
              <a:spcBef>
                <a:spcPts val="3200"/>
              </a:spcBef>
              <a:defRPr sz="2890"/>
            </a:pPr>
            <a:r>
              <a:t>North and Midwest were more closely linked</a:t>
            </a:r>
          </a:p>
          <a:p>
            <a:pPr lvl="1" marL="582930" indent="-291465" defTabSz="496570">
              <a:spcBef>
                <a:spcPts val="3200"/>
              </a:spcBef>
              <a:defRPr sz="2890"/>
            </a:pPr>
            <a:r>
              <a:t>Many states built up their infrastructure</a:t>
            </a:r>
          </a:p>
          <a:p>
            <a:pPr lvl="1" marL="582930" indent="-291465" defTabSz="496570">
              <a:spcBef>
                <a:spcPts val="3200"/>
              </a:spcBef>
              <a:defRPr sz="2890"/>
            </a:pPr>
            <a:r>
              <a:t>1st of many government sponsored programs in the economy</a:t>
            </a:r>
          </a:p>
          <a:p>
            <a:pPr lvl="1" marL="582930" indent="-291465" defTabSz="496570">
              <a:spcBef>
                <a:spcPts val="3200"/>
              </a:spcBef>
              <a:defRPr sz="2890"/>
            </a:pPr>
            <a:r>
              <a:t>American industries were able to prosper</a:t>
            </a:r>
          </a:p>
          <a:p>
            <a:pPr marL="291465" indent="-291465" defTabSz="496570">
              <a:spcBef>
                <a:spcPts val="3200"/>
              </a:spcBef>
              <a:defRPr sz="2890"/>
            </a:pPr>
            <a:r>
              <a:t>Failures:</a:t>
            </a:r>
          </a:p>
          <a:p>
            <a:pPr lvl="1" marL="582930" indent="-291465" defTabSz="496570">
              <a:spcBef>
                <a:spcPts val="3200"/>
              </a:spcBef>
              <a:defRPr sz="2890"/>
            </a:pPr>
            <a:r>
              <a:t>Did not unify all areas of the US</a:t>
            </a:r>
          </a:p>
          <a:p>
            <a:pPr lvl="1" marL="582930" indent="-291465" defTabSz="496570">
              <a:spcBef>
                <a:spcPts val="3200"/>
              </a:spcBef>
              <a:defRPr sz="2890"/>
            </a:pPr>
            <a:r>
              <a:t>Sectionalism increased (Nullification Crisis)</a:t>
            </a:r>
          </a:p>
          <a:p>
            <a:pPr lvl="1" marL="582930" indent="-291465" defTabSz="496570">
              <a:spcBef>
                <a:spcPts val="3200"/>
              </a:spcBef>
              <a:defRPr sz="2890"/>
            </a:pPr>
            <a:r>
              <a:t>Continued debates about role of federal government in intrastate business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