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APUSHReview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.tif"/><Relationship Id="rId5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: The Second Party System (Key Concept 4.1, I, C-D)"/>
          <p:cNvSpPr txBox="1"/>
          <p:nvPr>
            <p:ph type="ctrTitle"/>
          </p:nvPr>
        </p:nvSpPr>
        <p:spPr>
          <a:xfrm>
            <a:off x="574079" y="393700"/>
            <a:ext cx="11751569" cy="2823468"/>
          </a:xfrm>
          <a:prstGeom prst="rect">
            <a:avLst/>
          </a:prstGeom>
        </p:spPr>
        <p:txBody>
          <a:bodyPr/>
          <a:lstStyle>
            <a:lvl1pPr defTabSz="420624">
              <a:defRPr sz="5184"/>
            </a:lvl1pPr>
          </a:lstStyle>
          <a:p>
            <a:pPr/>
            <a:r>
              <a:t>APUSH Review: Video #: The Second Party System (Key Concept 4.1, I, C-D)</a:t>
            </a:r>
          </a:p>
        </p:txBody>
      </p:sp>
      <p:sp>
        <p:nvSpPr>
          <p:cNvPr id="120" name="Everything You Need To Know About The Second Party System To Succeed In APUSH"/>
          <p:cNvSpPr txBox="1"/>
          <p:nvPr>
            <p:ph type="subTitle" sz="quarter" idx="1"/>
          </p:nvPr>
        </p:nvSpPr>
        <p:spPr>
          <a:xfrm>
            <a:off x="1270000" y="3225800"/>
            <a:ext cx="10464800" cy="1460500"/>
          </a:xfrm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pPr/>
            <a:r>
              <a:t>Everything You Need To Know About The Second Party System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4140200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3954983" y="8509000"/>
            <a:ext cx="509483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igs And Democrats (2nd Party System)"/>
          <p:cNvSpPr txBox="1"/>
          <p:nvPr>
            <p:ph type="title"/>
          </p:nvPr>
        </p:nvSpPr>
        <p:spPr>
          <a:xfrm>
            <a:off x="630932" y="635000"/>
            <a:ext cx="11742936" cy="1563589"/>
          </a:xfrm>
          <a:prstGeom prst="rect">
            <a:avLst/>
          </a:prstGeom>
        </p:spPr>
        <p:txBody>
          <a:bodyPr/>
          <a:lstStyle>
            <a:lvl1pPr defTabSz="397256">
              <a:defRPr sz="4896"/>
            </a:lvl1pPr>
          </a:lstStyle>
          <a:p>
            <a:pPr/>
            <a:r>
              <a:t>Whigs And Democrats (2nd Party System)</a:t>
            </a:r>
          </a:p>
        </p:txBody>
      </p:sp>
      <p:sp>
        <p:nvSpPr>
          <p:cNvPr id="125" name="1820s - 1830s…"/>
          <p:cNvSpPr txBox="1"/>
          <p:nvPr>
            <p:ph type="body" sz="half" idx="1"/>
          </p:nvPr>
        </p:nvSpPr>
        <p:spPr>
          <a:xfrm>
            <a:off x="787400" y="1867941"/>
            <a:ext cx="6491685" cy="7541718"/>
          </a:xfrm>
          <a:prstGeom prst="rect">
            <a:avLst/>
          </a:prstGeom>
        </p:spPr>
        <p:txBody>
          <a:bodyPr/>
          <a:lstStyle/>
          <a:p>
            <a:pPr marL="305688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1820s - 1830s</a:t>
            </a:r>
          </a:p>
          <a:p>
            <a:pPr marL="305688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This time saw an increase in political participation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Elimination of property requirements for voting and universal white, male suffrage </a:t>
            </a:r>
          </a:p>
          <a:p>
            <a:pPr marL="305688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Differences between the parties?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Role and power of the federal government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National Bank (BUS)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Tariffs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Federally funded internal improvements</a:t>
            </a:r>
          </a:p>
        </p:txBody>
      </p:sp>
      <p:sp>
        <p:nvSpPr>
          <p:cNvPr id="130" name="Connection Line"/>
          <p:cNvSpPr/>
          <p:nvPr/>
        </p:nvSpPr>
        <p:spPr>
          <a:xfrm>
            <a:off x="7295091" y="7472891"/>
            <a:ext cx="625638" cy="1534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91" h="21600" fill="norm" stroke="1" extrusionOk="0">
                <a:moveTo>
                  <a:pt x="0" y="0"/>
                </a:moveTo>
                <a:cubicBezTo>
                  <a:pt x="20095" y="6065"/>
                  <a:pt x="21600" y="13265"/>
                  <a:pt x="4516" y="21600"/>
                </a:cubicBezTo>
              </a:path>
            </a:pathLst>
          </a:custGeom>
          <a:ln w="38100">
            <a:solidFill>
              <a:srgbClr val="3E231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27" name="Henry Clay’s American System"/>
          <p:cNvSpPr/>
          <p:nvPr/>
        </p:nvSpPr>
        <p:spPr>
          <a:xfrm>
            <a:off x="8813800" y="7604052"/>
            <a:ext cx="3201690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Henry Clay’s American System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000" y="1930604"/>
            <a:ext cx="2845985" cy="3453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0099" y="1930604"/>
            <a:ext cx="2864286" cy="3453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p" bldLvl="5" animBg="1" rev="0" advAuto="0" spid="125" grpId="1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igs And Democrats (2nd Party System)"/>
          <p:cNvSpPr txBox="1"/>
          <p:nvPr>
            <p:ph type="title"/>
          </p:nvPr>
        </p:nvSpPr>
        <p:spPr>
          <a:xfrm>
            <a:off x="630932" y="635000"/>
            <a:ext cx="11742936" cy="1563589"/>
          </a:xfrm>
          <a:prstGeom prst="rect">
            <a:avLst/>
          </a:prstGeom>
        </p:spPr>
        <p:txBody>
          <a:bodyPr/>
          <a:lstStyle>
            <a:lvl1pPr defTabSz="397256">
              <a:defRPr sz="4896"/>
            </a:lvl1pPr>
          </a:lstStyle>
          <a:p>
            <a:pPr/>
            <a:r>
              <a:t>Whigs And Democrats (2nd Party System)</a:t>
            </a:r>
          </a:p>
        </p:txBody>
      </p:sp>
      <p:sp>
        <p:nvSpPr>
          <p:cNvPr id="133" name="Role and power of the federal government:…"/>
          <p:cNvSpPr txBox="1"/>
          <p:nvPr>
            <p:ph type="body" sz="half" idx="1"/>
          </p:nvPr>
        </p:nvSpPr>
        <p:spPr>
          <a:xfrm>
            <a:off x="787400" y="1867941"/>
            <a:ext cx="6491685" cy="7541718"/>
          </a:xfrm>
          <a:prstGeom prst="rect">
            <a:avLst/>
          </a:prstGeom>
        </p:spPr>
        <p:txBody>
          <a:bodyPr/>
          <a:lstStyle/>
          <a:p>
            <a:pPr marL="305688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Role and power of the federal government: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Whigs tended to favor a stronger central government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Democrats tended to favor more power to states</a:t>
            </a:r>
          </a:p>
          <a:p>
            <a:pPr marL="305688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National Bank: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Democrats - tended to oppose BUS</a:t>
            </a:r>
          </a:p>
          <a:p>
            <a:pPr lvl="2" marL="917066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Jackson’s veto of the 3rd BUS in 1832</a:t>
            </a:r>
          </a:p>
          <a:p>
            <a:pPr lvl="1" marL="611377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Whigs were created in response to “King Andrew I”</a:t>
            </a:r>
          </a:p>
          <a:p>
            <a:pPr lvl="2" marL="917066" indent="-305688" defTabSz="484886">
              <a:spcBef>
                <a:spcPts val="2300"/>
              </a:spcBef>
              <a:buBlip>
                <a:blip r:embed="rId2"/>
              </a:buBlip>
              <a:defRPr sz="2490"/>
            </a:pPr>
            <a:r>
              <a:t>Whigs favored BUS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3000" y="1866900"/>
            <a:ext cx="4802167" cy="6819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p" bldLvl="5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higs And Democrats (2nd Party System)"/>
          <p:cNvSpPr txBox="1"/>
          <p:nvPr>
            <p:ph type="title"/>
          </p:nvPr>
        </p:nvSpPr>
        <p:spPr>
          <a:xfrm>
            <a:off x="630932" y="635000"/>
            <a:ext cx="11742936" cy="1563589"/>
          </a:xfrm>
          <a:prstGeom prst="rect">
            <a:avLst/>
          </a:prstGeom>
        </p:spPr>
        <p:txBody>
          <a:bodyPr/>
          <a:lstStyle>
            <a:lvl1pPr defTabSz="397256">
              <a:defRPr sz="4896"/>
            </a:lvl1pPr>
          </a:lstStyle>
          <a:p>
            <a:pPr/>
            <a:r>
              <a:t>Whigs And Democrats (2nd Party System)</a:t>
            </a:r>
          </a:p>
        </p:txBody>
      </p:sp>
      <p:sp>
        <p:nvSpPr>
          <p:cNvPr id="137" name="Tariffs:…"/>
          <p:cNvSpPr txBox="1"/>
          <p:nvPr>
            <p:ph type="body" sz="half" idx="1"/>
          </p:nvPr>
        </p:nvSpPr>
        <p:spPr>
          <a:xfrm>
            <a:off x="787400" y="1867941"/>
            <a:ext cx="6491685" cy="7541718"/>
          </a:xfrm>
          <a:prstGeom prst="rect">
            <a:avLst/>
          </a:prstGeom>
        </p:spPr>
        <p:txBody>
          <a:bodyPr/>
          <a:lstStyle/>
          <a:p>
            <a:pPr marL="33146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Tariffs: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Tax on imported goods - tended to favor the industrialized north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Whigs supported, Democrats opposed </a:t>
            </a:r>
          </a:p>
          <a:p>
            <a:pPr marL="33146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Federally funded internal improvements: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Whigs favored 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Democrats opposed </a:t>
            </a:r>
          </a:p>
          <a:p>
            <a:pPr lvl="2" marL="99440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Andrew Jackson’s Maysville Rd. veto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5590" y="3530804"/>
            <a:ext cx="4111595" cy="498998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t has no connection with any established system of improvements; is exclusively within the limits of a State, starting at a point on the Ohio River and running out 60 miles to an interior town, and even as far as the State is interested conferring partial instead of general advantages."/>
          <p:cNvSpPr/>
          <p:nvPr/>
        </p:nvSpPr>
        <p:spPr>
          <a:xfrm>
            <a:off x="2510432" y="867171"/>
            <a:ext cx="7247435" cy="4460976"/>
          </a:xfrm>
          <a:prstGeom prst="wedgeEllipseCallout">
            <a:avLst>
              <a:gd name="adj1" fmla="val 51114"/>
              <a:gd name="adj2" fmla="val 52247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sz="270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has no connection with any established system of improvements; is exclusively within the limits of a State, starting at a point on the Ohio River and running out 60 miles to an interior town, and even as far as the State is interested conferring partial instead of general advantages.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38" grpId="3"/>
      <p:bldP build="p" bldLvl="5" animBg="1" rev="0" advAuto="0"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portance Of Region In Politics"/>
          <p:cNvSpPr txBox="1"/>
          <p:nvPr>
            <p:ph type="title"/>
          </p:nvPr>
        </p:nvSpPr>
        <p:spPr>
          <a:xfrm>
            <a:off x="630932" y="635000"/>
            <a:ext cx="11742936" cy="1563589"/>
          </a:xfrm>
          <a:prstGeom prst="rect">
            <a:avLst/>
          </a:prstGeom>
        </p:spPr>
        <p:txBody>
          <a:bodyPr/>
          <a:lstStyle>
            <a:lvl1pPr defTabSz="519937">
              <a:defRPr sz="6408"/>
            </a:lvl1pPr>
          </a:lstStyle>
          <a:p>
            <a:pPr/>
            <a:r>
              <a:t>Importance Of Region In Politics</a:t>
            </a:r>
          </a:p>
        </p:txBody>
      </p:sp>
      <p:sp>
        <p:nvSpPr>
          <p:cNvPr id="142" name="“Regional interests often trumped national concerns as the basis for many political leaders’ positions on slavery and economic policy”…"/>
          <p:cNvSpPr txBox="1"/>
          <p:nvPr>
            <p:ph type="body" sz="half" idx="1"/>
          </p:nvPr>
        </p:nvSpPr>
        <p:spPr>
          <a:xfrm>
            <a:off x="787400" y="1867941"/>
            <a:ext cx="6491685" cy="7541718"/>
          </a:xfrm>
          <a:prstGeom prst="rect">
            <a:avLst/>
          </a:prstGeom>
        </p:spPr>
        <p:txBody>
          <a:bodyPr/>
          <a:lstStyle/>
          <a:p>
            <a:pPr marL="279907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“Regional interests often trumped national concerns as the basis for many political leaders’ positions on slavery and economic policy”</a:t>
            </a:r>
          </a:p>
          <a:p>
            <a:pPr marL="279907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Nullification Crisis - 1833:</a:t>
            </a:r>
          </a:p>
          <a:p>
            <a:pPr lvl="1" marL="559815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SC and other southern states opposed the Tariffs of 1828 and 1832 - SC nullified those tariffs</a:t>
            </a:r>
          </a:p>
          <a:p>
            <a:pPr lvl="2" marL="839724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Threatened to secede if Jackson collected the tariff by force</a:t>
            </a:r>
          </a:p>
          <a:p>
            <a:pPr marL="279907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As the 1800s passed, the South became more entrenched in slavery</a:t>
            </a:r>
          </a:p>
          <a:p>
            <a:pPr lvl="1" marL="559815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Many northern states outlawed slavery</a:t>
            </a:r>
          </a:p>
          <a:p>
            <a:pPr lvl="2" marL="839724" indent="-279907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NY - slavery became illegal in 1827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5900" y="2298700"/>
            <a:ext cx="4115227" cy="587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  <p:bldP build="whole" bldLvl="1" animBg="1" rev="0" advAuto="0" spid="14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Quick Recap"/>
          <p:cNvSpPr txBox="1"/>
          <p:nvPr>
            <p:ph type="title"/>
          </p:nvPr>
        </p:nvSpPr>
        <p:spPr>
          <a:xfrm>
            <a:off x="630932" y="635000"/>
            <a:ext cx="11742936" cy="1563589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6" name="Differences between Whigs and Democrats…"/>
          <p:cNvSpPr txBox="1"/>
          <p:nvPr>
            <p:ph type="body" idx="1"/>
          </p:nvPr>
        </p:nvSpPr>
        <p:spPr>
          <a:xfrm>
            <a:off x="787400" y="1867941"/>
            <a:ext cx="11331972" cy="754171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Differences between Whigs and Democrats</a:t>
            </a:r>
          </a:p>
          <a:p>
            <a:pPr>
              <a:buBlip>
                <a:blip r:embed="rId2"/>
              </a:buBlip>
            </a:pPr>
            <a:r>
              <a:t>Region’s impact on economics and slavery</a:t>
            </a:r>
          </a:p>
          <a:p>
            <a:pPr>
              <a:buBlip>
                <a:blip r:embed="rId2"/>
              </a:buBlip>
            </a:pPr>
            <a:r>
              <a:t>Potential Essay Topic:</a:t>
            </a:r>
          </a:p>
          <a:p>
            <a:pPr lvl="1">
              <a:buBlip>
                <a:blip r:embed="rId2"/>
              </a:buBlip>
            </a:pPr>
            <a:r>
              <a:t>Compare and contrast the reasons for the creation of the 1st and 2nd Party 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ee You Back Here For Video #: Antislavery Efforts And The Expansion Of Slav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defRPr sz="4176"/>
            </a:lvl1pPr>
          </a:lstStyle>
          <a:p>
            <a:pPr/>
            <a:r>
              <a:t>See You Back Here For Video #: Antislavery Efforts And The Expansion Of Slavery</a:t>
            </a:r>
          </a:p>
        </p:txBody>
      </p:sp>
      <p:sp>
        <p:nvSpPr>
          <p:cNvPr id="149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50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1136" y="334882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