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27: The Second Great Awakening (Key Concept 4.1, II, A)"/>
          <p:cNvSpPr txBox="1"/>
          <p:nvPr>
            <p:ph type="ctrTitle"/>
          </p:nvPr>
        </p:nvSpPr>
        <p:spPr>
          <a:xfrm>
            <a:off x="-87611" y="76200"/>
            <a:ext cx="13180022" cy="2314873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APUSH Review: Video #27: The Second Great Awakening (Key Concept 4.1, II, A)</a:t>
            </a:r>
          </a:p>
        </p:txBody>
      </p:sp>
      <p:sp>
        <p:nvSpPr>
          <p:cNvPr id="120" name="Everything You Need To Know About The Second Great Awakening To Succeed In APUSH"/>
          <p:cNvSpPr txBox="1"/>
          <p:nvPr>
            <p:ph type="subTitle" sz="quarter" idx="1"/>
          </p:nvPr>
        </p:nvSpPr>
        <p:spPr>
          <a:xfrm>
            <a:off x="1270000" y="2470150"/>
            <a:ext cx="10464800" cy="1663700"/>
          </a:xfrm>
          <a:prstGeom prst="rect">
            <a:avLst/>
          </a:prstGeom>
        </p:spPr>
        <p:txBody>
          <a:bodyPr/>
          <a:lstStyle>
            <a:lvl1pPr defTabSz="388620">
              <a:defRPr sz="3060"/>
            </a:lvl1pPr>
          </a:lstStyle>
          <a:p>
            <a:pPr/>
            <a:r>
              <a:t>Everything You Need To Know About The Second Great Awakening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7284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048" y="3835737"/>
            <a:ext cx="5906704" cy="4418926"/>
          </a:xfrm>
          <a:prstGeom prst="rect">
            <a:avLst/>
          </a:prstGeom>
          <a:ln w="88900">
            <a:miter lim="400000"/>
          </a:ln>
        </p:spPr>
      </p:pic>
      <p:sp>
        <p:nvSpPr>
          <p:cNvPr id="123" name="Shoutout to Ms. McDougall’s Class in Santa Cruz. Best of luck!"/>
          <p:cNvSpPr/>
          <p:nvPr/>
        </p:nvSpPr>
        <p:spPr>
          <a:xfrm>
            <a:off x="6692900" y="2153376"/>
            <a:ext cx="5200055" cy="3731420"/>
          </a:xfrm>
          <a:prstGeom prst="wedgeEllipseCallout">
            <a:avLst>
              <a:gd name="adj1" fmla="val -49407"/>
              <a:gd name="adj2" fmla="val 63232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Ms. McDougall’s Class in Santa Cruz.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Quick Recap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2" name="2nd Great Awakening: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2nd Great Awakening:</a:t>
            </a:r>
          </a:p>
          <a:p>
            <a:pPr lvl="1">
              <a:buBlip>
                <a:blip r:embed="rId2"/>
              </a:buBlip>
            </a:pPr>
            <a:r>
              <a:t>Goals and impacts</a:t>
            </a:r>
          </a:p>
          <a:p>
            <a:pPr>
              <a:buBlip>
                <a:blip r:embed="rId2"/>
              </a:buBlip>
            </a:pPr>
            <a:r>
              <a:t>Moral reforms</a:t>
            </a:r>
          </a:p>
          <a:p>
            <a:pPr>
              <a:buBlip>
                <a:blip r:embed="rId2"/>
              </a:buBlip>
            </a:pPr>
            <a:r>
              <a:t>Social reforms</a:t>
            </a:r>
          </a:p>
          <a:p>
            <a:pPr>
              <a:buBlip>
                <a:blip r:embed="rId2"/>
              </a:buBlip>
            </a:pPr>
            <a:r>
              <a:t>Utopian Societies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ee You Back Here For Video #28: Women’s Rights Movement &amp; The Seneca Falls Convention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251460">
              <a:defRPr sz="3960"/>
            </a:lvl1pPr>
          </a:lstStyle>
          <a:p>
            <a:pPr/>
            <a:r>
              <a:t>See You Back Here For Video #28: Women’s Rights Movement &amp; The Seneca Falls Convention</a:t>
            </a:r>
          </a:p>
        </p:txBody>
      </p:sp>
      <p:sp>
        <p:nvSpPr>
          <p:cNvPr id="165" name="Thanks for watching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3848" y="3669843"/>
            <a:ext cx="5906704" cy="441892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he Second Great Awakening - An Intro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An Intro</a:t>
            </a:r>
          </a:p>
        </p:txBody>
      </p:sp>
      <p:sp>
        <p:nvSpPr>
          <p:cNvPr id="126" name="What was it?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was it?</a:t>
            </a:r>
          </a:p>
          <a:p>
            <a:pPr lvl="1">
              <a:buBlip>
                <a:blip r:embed="rId2"/>
              </a:buBlip>
            </a:pPr>
            <a:r>
              <a:t>Religious revival that spurred reforms in America</a:t>
            </a:r>
          </a:p>
          <a:p>
            <a:pPr>
              <a:buBlip>
                <a:blip r:embed="rId2"/>
              </a:buBlip>
            </a:pPr>
            <a:r>
              <a:t>When was it?</a:t>
            </a:r>
          </a:p>
          <a:p>
            <a:pPr lvl="1">
              <a:buBlip>
                <a:blip r:embed="rId2"/>
              </a:buBlip>
            </a:pPr>
            <a:r>
              <a:t>Early 19th century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0800" y="2095500"/>
            <a:ext cx="5080000" cy="3378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Second Great Awakening - Causes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Causes</a:t>
            </a:r>
          </a:p>
        </p:txBody>
      </p:sp>
      <p:sp>
        <p:nvSpPr>
          <p:cNvPr id="130" name="Changes to society as a result of the market revolution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Changes to society as a result of the market revolution</a:t>
            </a:r>
          </a:p>
          <a:p>
            <a:pPr>
              <a:buBlip>
                <a:blip r:embed="rId2"/>
              </a:buBlip>
            </a:pPr>
            <a:r>
              <a:t>Social and geographic mobility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he Second Great Awakening - Cane Ridge &amp; Charles G. Finney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38327">
              <a:defRPr sz="5328"/>
            </a:lvl1pPr>
          </a:lstStyle>
          <a:p>
            <a:pPr/>
            <a:r>
              <a:t>The Second Great Awakening - Cane Ridge &amp; Charles G. Finney</a:t>
            </a:r>
          </a:p>
        </p:txBody>
      </p:sp>
      <p:sp>
        <p:nvSpPr>
          <p:cNvPr id="133" name="Cane Ridge - located in KY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Cane Ridge - located in KY</a:t>
            </a:r>
          </a:p>
          <a:p>
            <a:pPr lvl="1">
              <a:buBlip>
                <a:blip r:embed="rId2"/>
              </a:buBlip>
            </a:pPr>
            <a:r>
              <a:t>“Camp meeting” - large church gathering of 25,000 people</a:t>
            </a:r>
          </a:p>
          <a:p>
            <a:pPr>
              <a:buBlip>
                <a:blip r:embed="rId2"/>
              </a:buBlip>
            </a:pPr>
            <a:r>
              <a:t>Charles G. Finney:</a:t>
            </a:r>
          </a:p>
          <a:p>
            <a:pPr lvl="1">
              <a:buBlip>
                <a:blip r:embed="rId2"/>
              </a:buBlip>
            </a:pPr>
            <a:r>
              <a:t>Prominent preacher of the Second Great Awakening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3574256"/>
            <a:ext cx="4061763" cy="46101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Second Great Awakening - Message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Message </a:t>
            </a:r>
          </a:p>
        </p:txBody>
      </p:sp>
      <p:sp>
        <p:nvSpPr>
          <p:cNvPr id="137" name="People must readmit God and Jesus into their lives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People must readmit God and Jesus into their lives</a:t>
            </a:r>
          </a:p>
          <a:p>
            <a:pPr>
              <a:buBlip>
                <a:blip r:embed="rId2"/>
              </a:buBlip>
            </a:pPr>
            <a:r>
              <a:t>Must reject rationalism that threatened beliefs</a:t>
            </a:r>
          </a:p>
          <a:p>
            <a:pPr>
              <a:buBlip>
                <a:blip r:embed="rId2"/>
              </a:buBlip>
            </a:pPr>
            <a:r>
              <a:t>No longer focused on predestination</a:t>
            </a:r>
          </a:p>
          <a:p>
            <a:pPr>
              <a:buBlip>
                <a:blip r:embed="rId2"/>
              </a:buBlip>
            </a:pPr>
            <a:r>
              <a:t>God’s grace could be obtained through faith and good deeds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200" y="3086100"/>
            <a:ext cx="4251639" cy="5449828"/>
          </a:xfrm>
          <a:prstGeom prst="rect">
            <a:avLst/>
          </a:prstGeom>
          <a:ln w="88900">
            <a:miter lim="400000"/>
          </a:ln>
        </p:spPr>
      </p:pic>
      <p:pic>
        <p:nvPicPr>
          <p:cNvPr id="139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512803">
            <a:off x="6701696" y="5834856"/>
            <a:ext cx="6748645" cy="88901"/>
          </a:xfrm>
          <a:prstGeom prst="rect">
            <a:avLst/>
          </a:prstGeom>
        </p:spPr>
      </p:pic>
      <p:pic>
        <p:nvPicPr>
          <p:cNvPr id="141" name="Line" descr="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3891256">
            <a:off x="6696751" y="5766563"/>
            <a:ext cx="6758536" cy="88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4"/>
      <p:bldP build="whole" bldLvl="1" animBg="1" rev="0" advAuto="0" spid="138" grpId="2"/>
      <p:bldP build="p" bldLvl="5" animBg="1" rev="0" advAuto="0" spid="137" grpId="1"/>
      <p:bldP build="whole" bldLvl="1" animBg="1" rev="0" advAuto="0" spid="14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e Second Great Awakening - Impacts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Impacts </a:t>
            </a:r>
          </a:p>
        </p:txBody>
      </p:sp>
      <p:sp>
        <p:nvSpPr>
          <p:cNvPr id="145" name="New sects or branches of Christianity emerged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sects or branches of Christianity emerged</a:t>
            </a:r>
          </a:p>
          <a:p>
            <a:pPr>
              <a:buBlip>
                <a:blip r:embed="rId2"/>
              </a:buBlip>
            </a:pPr>
            <a:r>
              <a:t>Women made up a large portion of converts</a:t>
            </a:r>
          </a:p>
          <a:p>
            <a:pPr>
              <a:buBlip>
                <a:blip r:embed="rId2"/>
              </a:buBlip>
            </a:pPr>
            <a:r>
              <a:t>Helped spur several reform and other movements:</a:t>
            </a:r>
          </a:p>
          <a:p>
            <a:pPr lvl="1">
              <a:buBlip>
                <a:blip r:embed="rId2"/>
              </a:buBlip>
            </a:pPr>
            <a:r>
              <a:t>Moral</a:t>
            </a:r>
          </a:p>
          <a:p>
            <a:pPr lvl="1">
              <a:buBlip>
                <a:blip r:embed="rId2"/>
              </a:buBlip>
            </a:pPr>
            <a:r>
              <a:t>Social</a:t>
            </a:r>
          </a:p>
          <a:p>
            <a:pPr lvl="1">
              <a:buBlip>
                <a:blip r:embed="rId2"/>
              </a:buBlip>
            </a:pPr>
            <a:r>
              <a:t>Utopian Societies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Second Great Awakening - Moral Reforms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Moral Reforms </a:t>
            </a:r>
          </a:p>
        </p:txBody>
      </p:sp>
      <p:sp>
        <p:nvSpPr>
          <p:cNvPr id="148" name="Temperance: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Temperance: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Crusade against drunkenness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Women played a large role in this movement</a:t>
            </a:r>
          </a:p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Different Temperance organizations emerged in the early-mid 19th century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American Temperance Society (Lyman Beecher)</a:t>
            </a:r>
          </a:p>
          <a:p>
            <a:pPr lvl="2" marL="1042416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1,000s of chapters throughout the US</a:t>
            </a:r>
          </a:p>
          <a:p>
            <a:pPr lvl="2" marL="1042416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Aligned with the abolitionist movement</a:t>
            </a:r>
          </a:p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Maine passed the first “dry” law in 1851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8450" y="2317750"/>
            <a:ext cx="4961616" cy="360433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Second Great Awakening - Social Reforms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Social Reforms </a:t>
            </a:r>
          </a:p>
        </p:txBody>
      </p:sp>
      <p:sp>
        <p:nvSpPr>
          <p:cNvPr id="152" name="Education: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Education: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1830s - push for universal education 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Horace Mann - “Father of education”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Asylum reform: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Dorothea Dix - hoped to improve the treatment of the mentally ill</a:t>
            </a:r>
          </a:p>
          <a:p>
            <a:pPr marL="390906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Prison reform:</a:t>
            </a:r>
          </a:p>
          <a:p>
            <a:pPr lvl="1" marL="781812" indent="-390906" defTabSz="370331">
              <a:spcBef>
                <a:spcPts val="2500"/>
              </a:spcBef>
              <a:buBlip>
                <a:blip r:embed="rId2"/>
              </a:buBlip>
              <a:defRPr sz="2592"/>
            </a:pPr>
            <a:r>
              <a:t>Elimination of imprisonment for debtors 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1949450"/>
            <a:ext cx="2794000" cy="39243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4300" y="5873750"/>
            <a:ext cx="3175000" cy="4000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Second Great Awakening - Utopian Societies"/>
          <p:cNvSpPr txBox="1"/>
          <p:nvPr>
            <p:ph type="title"/>
          </p:nvPr>
        </p:nvSpPr>
        <p:spPr>
          <a:xfrm>
            <a:off x="41175" y="72727"/>
            <a:ext cx="12922450" cy="204757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The Second Great Awakening - Utopian Societies</a:t>
            </a:r>
          </a:p>
        </p:txBody>
      </p:sp>
      <p:sp>
        <p:nvSpPr>
          <p:cNvPr id="157" name="Societies that sought to achieve perfection on earth…"/>
          <p:cNvSpPr txBox="1"/>
          <p:nvPr>
            <p:ph type="body" idx="1"/>
          </p:nvPr>
        </p:nvSpPr>
        <p:spPr>
          <a:xfrm>
            <a:off x="76200" y="2057400"/>
            <a:ext cx="7672686" cy="7643813"/>
          </a:xfrm>
          <a:prstGeom prst="rect">
            <a:avLst/>
          </a:prstGeom>
        </p:spPr>
        <p:txBody>
          <a:bodyPr/>
          <a:lstStyle/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Societies that sought to achieve perfection on earth</a:t>
            </a:r>
          </a:p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Brooke Farm (Massachusetts):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Residents would share in work and leisure</a:t>
            </a:r>
          </a:p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New Harmony: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“Village of cooperation” - residents lived and worked equally</a:t>
            </a:r>
          </a:p>
          <a:p>
            <a:pPr marL="347472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Oneida Community: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Rejected traditional family and gender roles</a:t>
            </a:r>
          </a:p>
          <a:p>
            <a:pPr lvl="1" marL="694944" indent="-347472" defTabSz="329184">
              <a:spcBef>
                <a:spcPts val="2300"/>
              </a:spcBef>
              <a:buBlip>
                <a:blip r:embed="rId2"/>
              </a:buBlip>
              <a:defRPr sz="2304"/>
            </a:pPr>
            <a:r>
              <a:t>Practiced “free love”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950" y="2266950"/>
            <a:ext cx="5110587" cy="2991146"/>
          </a:xfrm>
          <a:prstGeom prst="rect">
            <a:avLst/>
          </a:prstGeom>
          <a:ln w="889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93537" y="5911850"/>
            <a:ext cx="3979412" cy="312926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59" grpId="3"/>
      <p:bldP build="p" bldLvl="5" animBg="1" rev="0" advAuto="0" spid="157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