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3714F">
              <a:alpha val="8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508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54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E5E5">
              <a:alpha val="69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76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"/>
          <p:cNvGrpSpPr/>
          <p:nvPr/>
        </p:nvGrpSpPr>
        <p:grpSpPr>
          <a:xfrm>
            <a:off x="1485900" y="4838700"/>
            <a:ext cx="10033000" cy="88901"/>
            <a:chOff x="0" y="0"/>
            <a:chExt cx="10033000" cy="88900"/>
          </a:xfrm>
        </p:grpSpPr>
        <p:pic>
          <p:nvPicPr>
            <p:cNvPr id="12" name="typesetflourish_shape_big.pdf" descr="typesetflourish_shape_big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641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typesetflourish_line.pdf" descr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typesetflourish_line.pdf" descr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" name="Title Text"/>
          <p:cNvSpPr txBox="1"/>
          <p:nvPr>
            <p:ph type="title"/>
          </p:nvPr>
        </p:nvSpPr>
        <p:spPr>
          <a:xfrm>
            <a:off x="1117600" y="2209800"/>
            <a:ext cx="107696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7" name="Body Level One…"/>
          <p:cNvSpPr txBox="1"/>
          <p:nvPr>
            <p:ph type="body" sz="quarter" idx="1"/>
          </p:nvPr>
        </p:nvSpPr>
        <p:spPr>
          <a:xfrm>
            <a:off x="1117600" y="5041900"/>
            <a:ext cx="107696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3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08" name="“Type a quote here.”"/>
          <p:cNvSpPr txBox="1"/>
          <p:nvPr>
            <p:ph type="body" sz="quarter" idx="14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300"/>
              </a:spcBef>
              <a:buSzTx/>
              <a:buNone/>
              <a:defRPr sz="33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/>
          <p:nvPr>
            <p:ph type="sldNum" sz="quarter" idx="2"/>
          </p:nvPr>
        </p:nvSpPr>
        <p:spPr>
          <a:xfrm>
            <a:off x="6366789" y="9245599"/>
            <a:ext cx="283922" cy="381001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"/>
          <p:cNvGrpSpPr/>
          <p:nvPr/>
        </p:nvGrpSpPr>
        <p:grpSpPr>
          <a:xfrm>
            <a:off x="1485900" y="2070100"/>
            <a:ext cx="10033000" cy="88901"/>
            <a:chOff x="0" y="0"/>
            <a:chExt cx="10033000" cy="88900"/>
          </a:xfrm>
        </p:grpSpPr>
        <p:pic>
          <p:nvPicPr>
            <p:cNvPr id="25" name="typesetflourish_shape_big.pdf" descr="typesetflourish_shape_big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641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typesetflourish_line.pdf" descr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typesetflourish_line.pdf" descr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" name="Image"/>
          <p:cNvSpPr/>
          <p:nvPr>
            <p:ph type="pic" idx="13"/>
          </p:nvPr>
        </p:nvSpPr>
        <p:spPr>
          <a:xfrm>
            <a:off x="1181100" y="3276600"/>
            <a:ext cx="10642600" cy="539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0" name="Title Text"/>
          <p:cNvSpPr txBox="1"/>
          <p:nvPr>
            <p:ph type="title"/>
          </p:nvPr>
        </p:nvSpPr>
        <p:spPr>
          <a:xfrm>
            <a:off x="1117600" y="838200"/>
            <a:ext cx="10769600" cy="1143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Body Level One…"/>
          <p:cNvSpPr txBox="1"/>
          <p:nvPr>
            <p:ph type="body" sz="quarter" idx="1"/>
          </p:nvPr>
        </p:nvSpPr>
        <p:spPr>
          <a:xfrm>
            <a:off x="1117600" y="2273300"/>
            <a:ext cx="107696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/>
          <p:nvPr>
            <p:ph type="title"/>
          </p:nvPr>
        </p:nvSpPr>
        <p:spPr>
          <a:xfrm>
            <a:off x="1117600" y="3606800"/>
            <a:ext cx="107696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"/>
          <p:cNvGrpSpPr/>
          <p:nvPr/>
        </p:nvGrpSpPr>
        <p:grpSpPr>
          <a:xfrm>
            <a:off x="1638300" y="4889500"/>
            <a:ext cx="4368801" cy="88901"/>
            <a:chOff x="0" y="0"/>
            <a:chExt cx="4368800" cy="88900"/>
          </a:xfrm>
        </p:grpSpPr>
        <p:pic>
          <p:nvPicPr>
            <p:cNvPr id="47" name="typesetflourish_shape_big.pdf" descr="typesetflourish_shape_big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320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" name="typesetflourish_line.pdf" descr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2032001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" name="typesetflourish_line.pdf" descr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2336800" y="38100"/>
              <a:ext cx="2032001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" name="Image"/>
          <p:cNvSpPr/>
          <p:nvPr>
            <p:ph type="pic" sz="half" idx="13"/>
          </p:nvPr>
        </p:nvSpPr>
        <p:spPr>
          <a:xfrm>
            <a:off x="7002462" y="1746250"/>
            <a:ext cx="4648201" cy="619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2" name="Title Text"/>
          <p:cNvSpPr txBox="1"/>
          <p:nvPr>
            <p:ph type="title"/>
          </p:nvPr>
        </p:nvSpPr>
        <p:spPr>
          <a:xfrm>
            <a:off x="1054100" y="1536700"/>
            <a:ext cx="5397500" cy="3225800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53" name="Body Level One…"/>
          <p:cNvSpPr txBox="1"/>
          <p:nvPr>
            <p:ph type="body" sz="quarter" idx="1"/>
          </p:nvPr>
        </p:nvSpPr>
        <p:spPr>
          <a:xfrm>
            <a:off x="1054100" y="5143500"/>
            <a:ext cx="5397500" cy="30226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e"/>
          <p:cNvSpPr/>
          <p:nvPr/>
        </p:nvSpPr>
        <p:spPr>
          <a:xfrm>
            <a:off x="292100" y="2438400"/>
            <a:ext cx="12420600" cy="129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mage"/>
          <p:cNvSpPr/>
          <p:nvPr>
            <p:ph type="pic" sz="half" idx="13"/>
          </p:nvPr>
        </p:nvSpPr>
        <p:spPr>
          <a:xfrm>
            <a:off x="7023100" y="3149600"/>
            <a:ext cx="4851400" cy="5575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Body Level One…"/>
          <p:cNvSpPr txBox="1"/>
          <p:nvPr>
            <p:ph type="body" sz="half" idx="1"/>
          </p:nvPr>
        </p:nvSpPr>
        <p:spPr>
          <a:xfrm>
            <a:off x="850900" y="2921000"/>
            <a:ext cx="5410200" cy="60452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300"/>
              </a:spcBef>
              <a:buBlip>
                <a:blip r:embed="rId2"/>
              </a:buBlip>
              <a:defRPr sz="3300"/>
            </a:lvl1pPr>
            <a:lvl2pPr marL="762000" indent="-381000">
              <a:spcBef>
                <a:spcPts val="3300"/>
              </a:spcBef>
              <a:buBlip>
                <a:blip r:embed="rId2"/>
              </a:buBlip>
              <a:defRPr sz="3300"/>
            </a:lvl2pPr>
            <a:lvl3pPr marL="1143000" indent="-381000">
              <a:spcBef>
                <a:spcPts val="3300"/>
              </a:spcBef>
              <a:buBlip>
                <a:blip r:embed="rId2"/>
              </a:buBlip>
              <a:defRPr sz="3300"/>
            </a:lvl3pPr>
            <a:lvl4pPr marL="1524000" indent="-381000">
              <a:spcBef>
                <a:spcPts val="3300"/>
              </a:spcBef>
              <a:buBlip>
                <a:blip r:embed="rId2"/>
              </a:buBlip>
              <a:defRPr sz="3300"/>
            </a:lvl4pPr>
            <a:lvl5pPr marL="1905000" indent="-381000">
              <a:spcBef>
                <a:spcPts val="3300"/>
              </a:spcBef>
              <a:buBlip>
                <a:blip r:embed="rId2"/>
              </a:buBlip>
              <a:defRPr sz="33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ody Level One…"/>
          <p:cNvSpPr txBox="1"/>
          <p:nvPr>
            <p:ph type="body" idx="1"/>
          </p:nvPr>
        </p:nvSpPr>
        <p:spPr>
          <a:xfrm>
            <a:off x="850900" y="838200"/>
            <a:ext cx="11303000" cy="807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quarter" idx="13"/>
          </p:nvPr>
        </p:nvSpPr>
        <p:spPr>
          <a:xfrm>
            <a:off x="6845300" y="5207000"/>
            <a:ext cx="5041900" cy="356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Image"/>
          <p:cNvSpPr/>
          <p:nvPr>
            <p:ph type="pic" sz="quarter" idx="14"/>
          </p:nvPr>
        </p:nvSpPr>
        <p:spPr>
          <a:xfrm>
            <a:off x="6845300" y="990600"/>
            <a:ext cx="5041900" cy="3556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Image"/>
          <p:cNvSpPr/>
          <p:nvPr>
            <p:ph type="pic" sz="half" idx="15"/>
          </p:nvPr>
        </p:nvSpPr>
        <p:spPr>
          <a:xfrm>
            <a:off x="1155700" y="990600"/>
            <a:ext cx="5041900" cy="7772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xfrm>
            <a:off x="6366789" y="9245599"/>
            <a:ext cx="283922" cy="381001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317248" y="2438400"/>
            <a:ext cx="12383234" cy="128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850900" y="838200"/>
            <a:ext cx="113030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850900" y="2755900"/>
            <a:ext cx="11303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6366789" y="9245600"/>
            <a:ext cx="283922" cy="381000"/>
          </a:xfrm>
          <a:prstGeom prst="rect">
            <a:avLst/>
          </a:prstGeom>
          <a:gradFill>
            <a:gsLst>
              <a:gs pos="0">
                <a:srgbClr val="FDEFE1"/>
              </a:gs>
              <a:gs pos="100000">
                <a:srgbClr val="FAECDB"/>
              </a:gs>
            </a:gsLst>
            <a:lin ang="5400000"/>
          </a:gradFill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503B28"/>
                </a:solidFill>
                <a:latin typeface="Bodoni SvtyTwo OS ITC TT-BookIt"/>
                <a:ea typeface="Bodoni SvtyTwo OS ITC TT-BookIt"/>
                <a:cs typeface="Bodoni SvtyTwo OS ITC TT-BookIt"/>
                <a:sym typeface="Bodoni SvtyTwo OS ITC TT-BookI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1pPr>
      <a:lvl2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2pPr>
      <a:lvl3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3pPr>
      <a:lvl4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4pPr>
      <a:lvl5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5pPr>
      <a:lvl6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6pPr>
      <a:lvl7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7pPr>
      <a:lvl8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8pPr>
      <a:lvl9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9pPr>
    </p:titleStyle>
    <p:bodyStyle>
      <a:lvl1pPr marL="444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889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333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778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2222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667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3111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556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4000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Relationship Id="rId3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APUSH Review: Video #28 Women’s Rights And The Seneca Falls Convention (Key Concept 4.1, III, C)"/>
          <p:cNvSpPr txBox="1"/>
          <p:nvPr>
            <p:ph type="ctrTitle"/>
          </p:nvPr>
        </p:nvSpPr>
        <p:spPr>
          <a:xfrm>
            <a:off x="1117600" y="101600"/>
            <a:ext cx="10769600" cy="2540000"/>
          </a:xfrm>
          <a:prstGeom prst="rect">
            <a:avLst/>
          </a:prstGeom>
        </p:spPr>
        <p:txBody>
          <a:bodyPr/>
          <a:lstStyle>
            <a:lvl1pPr defTabSz="350520">
              <a:defRPr sz="4200"/>
            </a:lvl1pPr>
          </a:lstStyle>
          <a:p>
            <a:pPr/>
            <a:r>
              <a:t>APUSH Review: Video #28 Women’s Rights And The Seneca Falls Convention (Key Concept 4.1, III, C)</a:t>
            </a:r>
          </a:p>
        </p:txBody>
      </p:sp>
      <p:sp>
        <p:nvSpPr>
          <p:cNvPr id="134" name="Everything You Need To Know About Women’s Rights And The Seneca Falls Convention To Succeed In APUSH"/>
          <p:cNvSpPr txBox="1"/>
          <p:nvPr>
            <p:ph type="subTitle" sz="quarter" idx="1"/>
          </p:nvPr>
        </p:nvSpPr>
        <p:spPr>
          <a:xfrm>
            <a:off x="1117600" y="2654300"/>
            <a:ext cx="10769600" cy="1270000"/>
          </a:xfrm>
          <a:prstGeom prst="rect">
            <a:avLst/>
          </a:prstGeom>
        </p:spPr>
        <p:txBody>
          <a:bodyPr/>
          <a:lstStyle/>
          <a:p>
            <a:pPr/>
            <a:r>
              <a:t>Everything You Need To Know About Women’s Rights And The Seneca Falls Convention To Succeed In APUSH</a:t>
            </a:r>
          </a:p>
        </p:txBody>
      </p:sp>
      <p:sp>
        <p:nvSpPr>
          <p:cNvPr id="135" name="www.APUSHReview.com"/>
          <p:cNvSpPr txBox="1"/>
          <p:nvPr/>
        </p:nvSpPr>
        <p:spPr>
          <a:xfrm>
            <a:off x="3994429" y="8261350"/>
            <a:ext cx="501594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www.APUSHReview.com</a:t>
            </a:r>
          </a:p>
        </p:txBody>
      </p:sp>
      <p:pic>
        <p:nvPicPr>
          <p:cNvPr id="13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49048" y="3669843"/>
            <a:ext cx="5906704" cy="4418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Women’s Rights Movement - An Intro"/>
          <p:cNvSpPr txBox="1"/>
          <p:nvPr>
            <p:ph type="title"/>
          </p:nvPr>
        </p:nvSpPr>
        <p:spPr>
          <a:xfrm>
            <a:off x="342900" y="355600"/>
            <a:ext cx="12161044" cy="2052836"/>
          </a:xfrm>
          <a:prstGeom prst="rect">
            <a:avLst/>
          </a:prstGeom>
        </p:spPr>
        <p:txBody>
          <a:bodyPr/>
          <a:lstStyle>
            <a:lvl1pPr defTabSz="502412">
              <a:defRPr sz="6020"/>
            </a:lvl1pPr>
          </a:lstStyle>
          <a:p>
            <a:pPr/>
            <a:r>
              <a:t>Women’s Rights Movement - An Intro</a:t>
            </a:r>
          </a:p>
        </p:txBody>
      </p:sp>
      <p:sp>
        <p:nvSpPr>
          <p:cNvPr id="139" name="Often aligned with the abolitionist movement…"/>
          <p:cNvSpPr txBox="1"/>
          <p:nvPr>
            <p:ph type="body" sz="half" idx="1"/>
          </p:nvPr>
        </p:nvSpPr>
        <p:spPr>
          <a:xfrm>
            <a:off x="368300" y="2476500"/>
            <a:ext cx="7211418" cy="7015659"/>
          </a:xfrm>
          <a:prstGeom prst="rect">
            <a:avLst/>
          </a:prstGeom>
        </p:spPr>
        <p:txBody>
          <a:bodyPr/>
          <a:lstStyle/>
          <a:p>
            <a:pPr marL="346709" indent="-346709" defTabSz="455675">
              <a:spcBef>
                <a:spcPts val="4200"/>
              </a:spcBef>
              <a:buBlip>
                <a:blip r:embed="rId2"/>
              </a:buBlip>
              <a:defRPr sz="3120"/>
            </a:pPr>
            <a:r>
              <a:t>Often aligned with the abolitionist movement</a:t>
            </a:r>
          </a:p>
          <a:p>
            <a:pPr marL="346709" indent="-346709" defTabSz="455675">
              <a:spcBef>
                <a:spcPts val="4200"/>
              </a:spcBef>
              <a:buBlip>
                <a:blip r:embed="rId2"/>
              </a:buBlip>
              <a:defRPr sz="3120"/>
            </a:pPr>
            <a:r>
              <a:t>Women hoped to achieve greater equality and opportunities</a:t>
            </a:r>
          </a:p>
          <a:p>
            <a:pPr marL="346709" indent="-346709" defTabSz="455675">
              <a:spcBef>
                <a:spcPts val="4200"/>
              </a:spcBef>
              <a:buBlip>
                <a:blip r:embed="rId2"/>
              </a:buBlip>
              <a:defRPr sz="3120"/>
            </a:pPr>
            <a:r>
              <a:t>“Republican Motherhood” and “Cult of Domesticity” </a:t>
            </a:r>
          </a:p>
          <a:p>
            <a:pPr marL="346709" indent="-346709" defTabSz="455675">
              <a:spcBef>
                <a:spcPts val="4200"/>
              </a:spcBef>
              <a:buBlip>
                <a:blip r:embed="rId2"/>
              </a:buBlip>
              <a:defRPr sz="3120"/>
            </a:pPr>
            <a:r>
              <a:t>1839, Lucretia Mott and Elizabeth Cody Stanton were prohibited from speaking or voting at an abolitionist meeting in London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ENECA FALLS CONVENTION (1848)"/>
          <p:cNvSpPr txBox="1"/>
          <p:nvPr>
            <p:ph type="title"/>
          </p:nvPr>
        </p:nvSpPr>
        <p:spPr>
          <a:xfrm>
            <a:off x="342900" y="355600"/>
            <a:ext cx="12161044" cy="2052836"/>
          </a:xfrm>
          <a:prstGeom prst="rect">
            <a:avLst/>
          </a:prstGeom>
        </p:spPr>
        <p:txBody>
          <a:bodyPr/>
          <a:lstStyle>
            <a:lvl1pPr defTabSz="502412">
              <a:defRPr sz="6020"/>
            </a:lvl1pPr>
          </a:lstStyle>
          <a:p>
            <a:pPr/>
            <a:r>
              <a:t>SENECA FALLS CONVENTION (1848)</a:t>
            </a:r>
          </a:p>
        </p:txBody>
      </p:sp>
      <p:sp>
        <p:nvSpPr>
          <p:cNvPr id="142" name="Women’s Rights Convention in NY…"/>
          <p:cNvSpPr txBox="1"/>
          <p:nvPr>
            <p:ph type="body" sz="half" idx="1"/>
          </p:nvPr>
        </p:nvSpPr>
        <p:spPr>
          <a:xfrm>
            <a:off x="368300" y="2476500"/>
            <a:ext cx="7211418" cy="701565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Women’s Rights Convention in NY </a:t>
            </a:r>
          </a:p>
          <a:p>
            <a:pPr>
              <a:buBlip>
                <a:blip r:embed="rId2"/>
              </a:buBlip>
            </a:pPr>
            <a:r>
              <a:t>Declaration of Sentiments - “All men AND women are created equal”</a:t>
            </a:r>
          </a:p>
          <a:p>
            <a:pPr lvl="1">
              <a:buBlip>
                <a:blip r:embed="rId2"/>
              </a:buBlip>
            </a:pPr>
            <a:r>
              <a:t>Hoped to achieve suffrage and greater rights for women</a:t>
            </a:r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53299" y="4064000"/>
            <a:ext cx="4511133" cy="40253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2"/>
      <p:bldP build="p" bldLvl="5" animBg="1" rev="0" advAuto="0" spid="1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Key People Associated With The Convention"/>
          <p:cNvSpPr txBox="1"/>
          <p:nvPr>
            <p:ph type="title"/>
          </p:nvPr>
        </p:nvSpPr>
        <p:spPr>
          <a:xfrm>
            <a:off x="342900" y="355600"/>
            <a:ext cx="12161044" cy="2052836"/>
          </a:xfrm>
          <a:prstGeom prst="rect">
            <a:avLst/>
          </a:prstGeom>
        </p:spPr>
        <p:txBody>
          <a:bodyPr/>
          <a:lstStyle>
            <a:lvl1pPr defTabSz="502412">
              <a:defRPr sz="6020"/>
            </a:lvl1pPr>
          </a:lstStyle>
          <a:p>
            <a:pPr/>
            <a:r>
              <a:t>Key People Associated With The Convention</a:t>
            </a:r>
          </a:p>
        </p:txBody>
      </p:sp>
      <p:sp>
        <p:nvSpPr>
          <p:cNvPr id="146" name="Elizabeth Cady Stanton:…"/>
          <p:cNvSpPr txBox="1"/>
          <p:nvPr>
            <p:ph type="body" sz="half" idx="1"/>
          </p:nvPr>
        </p:nvSpPr>
        <p:spPr>
          <a:xfrm>
            <a:off x="368300" y="2476500"/>
            <a:ext cx="7211418" cy="7015659"/>
          </a:xfrm>
          <a:prstGeom prst="rect">
            <a:avLst/>
          </a:prstGeom>
        </p:spPr>
        <p:txBody>
          <a:bodyPr/>
          <a:lstStyle/>
          <a:p>
            <a:pPr marL="417830" indent="-417830" defTabSz="549148">
              <a:spcBef>
                <a:spcPts val="5100"/>
              </a:spcBef>
              <a:buBlip>
                <a:blip r:embed="rId2"/>
              </a:buBlip>
              <a:defRPr sz="3759"/>
            </a:pPr>
            <a:r>
              <a:t>Elizabeth Cady Stanton:</a:t>
            </a:r>
          </a:p>
          <a:p>
            <a:pPr lvl="1" marL="835660" indent="-417830" defTabSz="549148">
              <a:spcBef>
                <a:spcPts val="5100"/>
              </a:spcBef>
              <a:buBlip>
                <a:blip r:embed="rId2"/>
              </a:buBlip>
              <a:defRPr sz="3759"/>
            </a:pPr>
            <a:r>
              <a:t>Active in the women’s rights movement and abolitionism</a:t>
            </a:r>
          </a:p>
          <a:p>
            <a:pPr marL="417830" indent="-417830" defTabSz="549148">
              <a:spcBef>
                <a:spcPts val="5100"/>
              </a:spcBef>
              <a:buBlip>
                <a:blip r:embed="rId2"/>
              </a:buBlip>
              <a:defRPr sz="3759"/>
            </a:pPr>
            <a:r>
              <a:t>Lucretia Mott: </a:t>
            </a:r>
          </a:p>
          <a:p>
            <a:pPr lvl="1" marL="835660" indent="-417830" defTabSz="549148">
              <a:spcBef>
                <a:spcPts val="5100"/>
              </a:spcBef>
              <a:buBlip>
                <a:blip r:embed="rId2"/>
              </a:buBlip>
              <a:defRPr sz="3759"/>
            </a:pPr>
            <a:r>
              <a:t>Quaker</a:t>
            </a:r>
          </a:p>
          <a:p>
            <a:pPr lvl="1" marL="835660" indent="-417830" defTabSz="549148">
              <a:spcBef>
                <a:spcPts val="5100"/>
              </a:spcBef>
              <a:buBlip>
                <a:blip r:embed="rId2"/>
              </a:buBlip>
              <a:defRPr sz="3759"/>
            </a:pPr>
            <a:r>
              <a:t>Involved in women’s rights and abolitionism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04300" y="2387600"/>
            <a:ext cx="2794000" cy="325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04300" y="5899150"/>
            <a:ext cx="2794000" cy="339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6" grpId="1"/>
      <p:bldP build="whole" bldLvl="1" animBg="1" rev="0" advAuto="0" spid="148" grpId="3"/>
      <p:bldP build="whole" bldLvl="1" animBg="1" rev="0" advAuto="0" spid="14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Key People Associated With The Convention"/>
          <p:cNvSpPr txBox="1"/>
          <p:nvPr>
            <p:ph type="title"/>
          </p:nvPr>
        </p:nvSpPr>
        <p:spPr>
          <a:xfrm>
            <a:off x="342900" y="355600"/>
            <a:ext cx="12161044" cy="2052836"/>
          </a:xfrm>
          <a:prstGeom prst="rect">
            <a:avLst/>
          </a:prstGeom>
        </p:spPr>
        <p:txBody>
          <a:bodyPr/>
          <a:lstStyle>
            <a:lvl1pPr defTabSz="502412">
              <a:defRPr sz="6020"/>
            </a:lvl1pPr>
          </a:lstStyle>
          <a:p>
            <a:pPr/>
            <a:r>
              <a:t>Key People Associated With The Convention</a:t>
            </a:r>
          </a:p>
        </p:txBody>
      </p:sp>
      <p:sp>
        <p:nvSpPr>
          <p:cNvPr id="151" name="Frederick Douglass:…"/>
          <p:cNvSpPr txBox="1"/>
          <p:nvPr>
            <p:ph type="body" sz="half" idx="1"/>
          </p:nvPr>
        </p:nvSpPr>
        <p:spPr>
          <a:xfrm>
            <a:off x="368300" y="2476500"/>
            <a:ext cx="7211418" cy="701565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Frederick Douglass:</a:t>
            </a:r>
          </a:p>
          <a:p>
            <a:pPr lvl="1">
              <a:buBlip>
                <a:blip r:embed="rId2"/>
              </a:buBlip>
            </a:pPr>
            <a:r>
              <a:t>Former slave, women’s rights advocate</a:t>
            </a:r>
          </a:p>
          <a:p>
            <a:pPr lvl="1">
              <a:buBlip>
                <a:blip r:embed="rId2"/>
              </a:buBlip>
            </a:pPr>
            <a:r>
              <a:t>Only African America to attend the convention</a:t>
            </a:r>
          </a:p>
          <a:p>
            <a:pPr lvl="1">
              <a:buBlip>
                <a:blip r:embed="rId2"/>
              </a:buBlip>
            </a:pPr>
            <a:r>
              <a:t>Advocated women’s suffrage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42250" y="3368129"/>
            <a:ext cx="4178300" cy="5232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2"/>
      <p:bldP build="whole" bldLvl="1" animBg="1" rev="0" advAuto="0" spid="15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Quick Recap"/>
          <p:cNvSpPr txBox="1"/>
          <p:nvPr>
            <p:ph type="title"/>
          </p:nvPr>
        </p:nvSpPr>
        <p:spPr>
          <a:xfrm>
            <a:off x="342900" y="355600"/>
            <a:ext cx="12161044" cy="2052836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55" name="Goals of the Women’s Rights Movement…"/>
          <p:cNvSpPr txBox="1"/>
          <p:nvPr>
            <p:ph type="body" sz="half" idx="1"/>
          </p:nvPr>
        </p:nvSpPr>
        <p:spPr>
          <a:xfrm>
            <a:off x="368300" y="2476500"/>
            <a:ext cx="7211418" cy="701565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Goals of the Women’s Rights Movement </a:t>
            </a:r>
          </a:p>
          <a:p>
            <a:pPr>
              <a:buBlip>
                <a:blip r:embed="rId2"/>
              </a:buBlip>
            </a:pPr>
            <a:r>
              <a:t>Key People:</a:t>
            </a:r>
          </a:p>
          <a:p>
            <a:pPr lvl="1">
              <a:buBlip>
                <a:blip r:embed="rId2"/>
              </a:buBlip>
            </a:pPr>
            <a:r>
              <a:t>Frederick Douglass</a:t>
            </a:r>
          </a:p>
          <a:p>
            <a:pPr lvl="1">
              <a:buBlip>
                <a:blip r:embed="rId2"/>
              </a:buBlip>
            </a:pPr>
            <a:r>
              <a:t>E. C. Stanton</a:t>
            </a:r>
          </a:p>
          <a:p>
            <a:pPr lvl="1">
              <a:buBlip>
                <a:blip r:embed="rId2"/>
              </a:buBlip>
            </a:pPr>
            <a:r>
              <a:t>Lucretia Mott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ee You Back Here For Video #29: Manifest Destin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97941">
              <a:defRPr sz="3570"/>
            </a:lvl1pPr>
          </a:lstStyle>
          <a:p>
            <a:pPr/>
            <a:r>
              <a:t>See You Back Here For Video #29: Manifest Destiny</a:t>
            </a:r>
          </a:p>
        </p:txBody>
      </p:sp>
      <p:sp>
        <p:nvSpPr>
          <p:cNvPr id="158" name="Thanks for watch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luck!</a:t>
            </a: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95448" y="3734137"/>
            <a:ext cx="5906704" cy="4418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5.png"/></Relationships>

</file>

<file path=ppt/theme/theme1.xml><?xml version="1.0" encoding="utf-8"?>
<a:theme xmlns:a="http://schemas.openxmlformats.org/drawingml/2006/main" xmlns:r="http://schemas.openxmlformats.org/officeDocument/2006/relationships" name="Typeset">
  <a:themeElements>
    <a:clrScheme name="Typeset">
      <a:dk1>
        <a:srgbClr val="57554B"/>
      </a:dk1>
      <a:lt1>
        <a:srgbClr val="0C1557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"/>
        <a:ea typeface="Academy Engraved LET"/>
        <a:cs typeface="Academy Engraved LET"/>
      </a:majorFont>
      <a:minorFont>
        <a:latin typeface="Academy Engraved LET"/>
        <a:ea typeface="Academy Engraved LET"/>
        <a:cs typeface="Academy Engraved LET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ypeset">
  <a:themeElements>
    <a:clrScheme name="Typeset">
      <a:dk1>
        <a:srgbClr val="000000"/>
      </a:dk1>
      <a:lt1>
        <a:srgbClr val="FFFFFF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"/>
        <a:ea typeface="Academy Engraved LET"/>
        <a:cs typeface="Academy Engraved LET"/>
      </a:majorFont>
      <a:minorFont>
        <a:latin typeface="Academy Engraved LET"/>
        <a:ea typeface="Academy Engraved LET"/>
        <a:cs typeface="Academy Engraved LET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