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xfrm>
            <a:off x="1079500" y="25400"/>
            <a:ext cx="11176000" cy="2921000"/>
          </a:xfrm>
          <a:prstGeom prst="rect">
            <a:avLst/>
          </a:prstGeom>
        </p:spPr>
        <p:txBody>
          <a:bodyPr/>
          <a:lstStyle/>
          <a:p>
            <a:pPr/>
            <a:r>
              <a:t>APUSH Review: The Gilded Age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1079500" y="3200400"/>
            <a:ext cx="11176000" cy="13970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The Gilded Age To Succeed In APUSH</a:t>
            </a:r>
          </a:p>
        </p:txBody>
      </p:sp>
      <p:pic>
        <p:nvPicPr>
          <p:cNvPr id="139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186" y="4210839"/>
            <a:ext cx="7228428" cy="542132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383706" y="3059906"/>
            <a:ext cx="6567588" cy="3633788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Shoutout Time! Mr. Longie’s Class and their class pet Adam Norrfish, Mr. Mayer’s Class in Washington, and Mrs. Johnson’s Class at Pikesville HighSchool! Best of luck!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Terms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31800" y="2273300"/>
            <a:ext cx="7566522" cy="7148017"/>
          </a:xfrm>
          <a:prstGeom prst="rect">
            <a:avLst/>
          </a:prstGeom>
        </p:spPr>
        <p:txBody>
          <a:bodyPr/>
          <a:lstStyle/>
          <a:p>
            <a:pPr marL="329184" indent="-329184" defTabSz="560831">
              <a:spcBef>
                <a:spcPts val="3600"/>
              </a:spcBef>
              <a:defRPr sz="3264"/>
            </a:pPr>
            <a:r>
              <a:t>Social Darwinism: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“Survival of the fittest” applied to businesses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Used to justify the success of businesses and the wealthy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Gospel of Wealth: (Andrew Carnegie)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Advocated for wealthy individuals to give back to society (philanthropy)</a:t>
            </a:r>
          </a:p>
          <a:p>
            <a:pPr lvl="2" marL="987551" indent="-329184" defTabSz="560831">
              <a:spcBef>
                <a:spcPts val="3600"/>
              </a:spcBef>
              <a:defRPr sz="3264"/>
            </a:pPr>
            <a:r>
              <a:t>Examples: Vanderbilt University, Carnegie gave $ for libraries</a:t>
            </a:r>
          </a:p>
        </p:txBody>
      </p:sp>
      <p:pic>
        <p:nvPicPr>
          <p:cNvPr id="17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6400" y="996950"/>
            <a:ext cx="2794000" cy="430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6400" y="5854700"/>
            <a:ext cx="2794000" cy="325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80" grpId="3"/>
      <p:bldP build="p" bldLvl="5" animBg="1" rev="0" advAuto="0" spid="1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Terms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xfrm>
            <a:off x="431800" y="2273300"/>
            <a:ext cx="7566522" cy="7148017"/>
          </a:xfrm>
          <a:prstGeom prst="rect">
            <a:avLst/>
          </a:prstGeom>
        </p:spPr>
        <p:txBody>
          <a:bodyPr/>
          <a:lstStyle/>
          <a:p>
            <a:pPr marL="329184" indent="-329184" defTabSz="560831">
              <a:spcBef>
                <a:spcPts val="3600"/>
              </a:spcBef>
              <a:defRPr sz="3264"/>
            </a:pPr>
            <a:r>
              <a:t>Social Gospel: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Protestant Church movement to improve society - created reading rooms, nurseries, and other services for needy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Interstate Commerce Act (1887):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Allowed the government to investigate RRs, mostly symbolic at first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Sherman Anti-Trust Act (1890):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Federal government could investigate trusts, strengthened in the 1900s</a:t>
            </a:r>
          </a:p>
        </p:txBody>
      </p:sp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2600" y="3276600"/>
            <a:ext cx="4525070" cy="4525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  <p:bldP build="whole" bldLvl="1" animBg="1" rev="0" advAuto="0" spid="18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431800" y="2235200"/>
            <a:ext cx="12386866" cy="7271842"/>
          </a:xfrm>
          <a:prstGeom prst="rect">
            <a:avLst/>
          </a:prstGeom>
        </p:spPr>
        <p:txBody>
          <a:bodyPr/>
          <a:lstStyle/>
          <a:p>
            <a:pPr/>
            <a:r>
              <a:t>Multiple-Choice and Short Answer:</a:t>
            </a:r>
          </a:p>
          <a:p>
            <a:pPr lvl="1"/>
            <a:r>
              <a:t>Reasons for the creation and impacts of:</a:t>
            </a:r>
          </a:p>
          <a:p>
            <a:pPr lvl="2"/>
            <a:r>
              <a:t>Unions, consolidation of businesses, and Populist Party</a:t>
            </a:r>
          </a:p>
          <a:p>
            <a:pPr lvl="1"/>
            <a:r>
              <a:t>Differences between Republicans and Democrats (Currency and Tariffs)</a:t>
            </a:r>
          </a:p>
          <a:p>
            <a:pPr/>
            <a:r>
              <a:t>Essays and DBQs:</a:t>
            </a:r>
          </a:p>
          <a:p>
            <a:pPr lvl="1"/>
            <a:r>
              <a:t>Impact of technology on workers/businesses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</a:t>
            </a:r>
          </a:p>
        </p:txBody>
      </p:sp>
      <p:sp>
        <p:nvSpPr>
          <p:cNvPr id="190" name="Shape 19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of luck in May!</a:t>
            </a:r>
          </a:p>
        </p:txBody>
      </p:sp>
      <p:pic>
        <p:nvPicPr>
          <p:cNvPr id="191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3586" y="300433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Gilded Age: A Brief Intro</a:t>
            </a:r>
          </a:p>
        </p:txBody>
      </p:sp>
      <p:sp>
        <p:nvSpPr>
          <p:cNvPr id="143" name="Shape 143"/>
          <p:cNvSpPr/>
          <p:nvPr>
            <p:ph type="body" sz="half" idx="1"/>
          </p:nvPr>
        </p:nvSpPr>
        <p:spPr>
          <a:xfrm>
            <a:off x="431800" y="2273300"/>
            <a:ext cx="6474917" cy="7148017"/>
          </a:xfrm>
          <a:prstGeom prst="rect">
            <a:avLst/>
          </a:prstGeom>
        </p:spPr>
        <p:txBody>
          <a:bodyPr/>
          <a:lstStyle/>
          <a:p>
            <a:pPr/>
            <a:r>
              <a:t>Coined by Mark Twain</a:t>
            </a:r>
          </a:p>
          <a:p>
            <a:pPr lvl="1"/>
            <a:r>
              <a:t>Societal problems were masked by a thin layer of gold</a:t>
            </a:r>
          </a:p>
          <a:p>
            <a:pPr/>
            <a:r>
              <a:t>From 1870 - 1900</a:t>
            </a:r>
          </a:p>
          <a:p>
            <a:pPr/>
            <a:r>
              <a:t>Period of technological progress and economic growth</a:t>
            </a:r>
          </a:p>
        </p:txBody>
      </p:sp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6600" y="2994752"/>
            <a:ext cx="3469302" cy="5440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2"/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Politics &amp; Economics During The Gilded Age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31800" y="2273300"/>
            <a:ext cx="7438728" cy="7148017"/>
          </a:xfrm>
          <a:prstGeom prst="rect">
            <a:avLst/>
          </a:prstGeom>
        </p:spPr>
        <p:txBody>
          <a:bodyPr/>
          <a:lstStyle/>
          <a:p>
            <a:pPr marL="288035" indent="-288035" defTabSz="490727">
              <a:spcBef>
                <a:spcPts val="3100"/>
              </a:spcBef>
              <a:defRPr sz="2856"/>
            </a:pPr>
            <a:r>
              <a:t>Republicans and Democrats were split over economic issues:</a:t>
            </a:r>
          </a:p>
          <a:p>
            <a:pPr lvl="1" marL="576071" indent="-288035" defTabSz="490727">
              <a:spcBef>
                <a:spcPts val="3100"/>
              </a:spcBef>
              <a:defRPr sz="2856"/>
            </a:pPr>
            <a:r>
              <a:t>Tariffs - Republicans advocated higher tariffs, Democrats advocated lower tariffs</a:t>
            </a:r>
          </a:p>
          <a:p>
            <a:pPr lvl="1" marL="576071" indent="-288035" defTabSz="490727">
              <a:spcBef>
                <a:spcPts val="3100"/>
              </a:spcBef>
              <a:defRPr sz="2856"/>
            </a:pPr>
            <a:r>
              <a:t>Currency:</a:t>
            </a:r>
          </a:p>
          <a:p>
            <a:pPr lvl="2" marL="864108" indent="-288035" defTabSz="490727">
              <a:spcBef>
                <a:spcPts val="3100"/>
              </a:spcBef>
              <a:defRPr sz="2856"/>
            </a:pPr>
            <a:r>
              <a:t>Republicans favored gold standard</a:t>
            </a:r>
          </a:p>
          <a:p>
            <a:pPr lvl="2" marL="864108" indent="-288035" defTabSz="490727">
              <a:spcBef>
                <a:spcPts val="3100"/>
              </a:spcBef>
              <a:defRPr sz="2856"/>
            </a:pPr>
            <a:r>
              <a:t>Democrats (1896) advocated Free Silver (backing up the value of the $ with silver)</a:t>
            </a:r>
          </a:p>
          <a:p>
            <a:pPr lvl="3" marL="1152143" indent="-288035" defTabSz="490727">
              <a:spcBef>
                <a:spcPts val="3100"/>
              </a:spcBef>
              <a:defRPr sz="2856"/>
            </a:pPr>
            <a:r>
              <a:t>This would favor farmers and those in debt</a:t>
            </a:r>
          </a:p>
          <a:p>
            <a:pPr marL="288035" indent="-288035" defTabSz="490727">
              <a:spcBef>
                <a:spcPts val="3100"/>
              </a:spcBef>
              <a:defRPr sz="2856"/>
            </a:pPr>
            <a:r>
              <a:t>Growing gap between rich and poor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4800" y="2266950"/>
            <a:ext cx="2794000" cy="359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800" y="6038850"/>
            <a:ext cx="2794000" cy="332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3"/>
      <p:bldP build="p" bldLvl="5" animBg="1" rev="0" advAuto="0" spid="147" grpId="1"/>
      <p:bldP build="whole" bldLvl="1" animBg="1" rev="0" advAuto="0" spid="14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Politics &amp; Economics During The Gilded Age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31800" y="2273300"/>
            <a:ext cx="7438728" cy="7148017"/>
          </a:xfrm>
          <a:prstGeom prst="rect">
            <a:avLst/>
          </a:prstGeom>
        </p:spPr>
        <p:txBody>
          <a:bodyPr/>
          <a:lstStyle/>
          <a:p>
            <a:pPr/>
            <a:r>
              <a:t>Political Machines</a:t>
            </a:r>
          </a:p>
          <a:p>
            <a:pPr lvl="1"/>
            <a:r>
              <a:t>Political organizations that provided jobs and services to constituents and received support in return</a:t>
            </a:r>
          </a:p>
          <a:p>
            <a:pPr lvl="1"/>
            <a:r>
              <a:t>Tammany Hall in NYC</a:t>
            </a:r>
          </a:p>
          <a:p>
            <a:pPr lvl="1"/>
            <a:r>
              <a:t>Boss Tweed - dishonest graft</a:t>
            </a:r>
          </a:p>
        </p:txBody>
      </p:sp>
      <p:pic>
        <p:nvPicPr>
          <p:cNvPr id="15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6200" y="2651008"/>
            <a:ext cx="4900251" cy="639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p" bldLvl="5" animBg="1" rev="0" advAuto="0" spid="15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Technological Advancements During The Gilded Age</a:t>
            </a:r>
          </a:p>
        </p:txBody>
      </p:sp>
      <p:sp>
        <p:nvSpPr>
          <p:cNvPr id="156" name="Shape 156"/>
          <p:cNvSpPr/>
          <p:nvPr>
            <p:ph type="body" sz="half" idx="1"/>
          </p:nvPr>
        </p:nvSpPr>
        <p:spPr>
          <a:xfrm>
            <a:off x="431800" y="2273300"/>
            <a:ext cx="6474917" cy="7148017"/>
          </a:xfrm>
          <a:prstGeom prst="rect">
            <a:avLst/>
          </a:prstGeom>
        </p:spPr>
        <p:txBody>
          <a:bodyPr/>
          <a:lstStyle/>
          <a:p>
            <a:pPr/>
            <a:r>
              <a:t>Scientific Management - Frederick Taylor, “Taylorism”:</a:t>
            </a:r>
          </a:p>
          <a:p>
            <a:pPr lvl="1"/>
            <a:r>
              <a:t>Focused on improving efficiency of workers - timed tasks</a:t>
            </a:r>
          </a:p>
          <a:p>
            <a:pPr lvl="1"/>
            <a:r>
              <a:t>Workers were given specific tasks</a:t>
            </a:r>
          </a:p>
          <a:p>
            <a:pPr/>
            <a:r>
              <a:t>Mechanized tractors, grain elevators</a:t>
            </a:r>
          </a:p>
          <a:p>
            <a:pPr/>
            <a:r>
              <a:t>Bessemer Process - mass produced steel</a:t>
            </a:r>
          </a:p>
        </p:txBody>
      </p:sp>
      <p:pic>
        <p:nvPicPr>
          <p:cNvPr id="15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5400" y="3758158"/>
            <a:ext cx="2794000" cy="417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  <p:bldP build="whole" bldLvl="1" animBg="1" rev="0" advAuto="0" spid="15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Business Consolidation During The Gilded Age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431800" y="2273300"/>
            <a:ext cx="7480400" cy="7148017"/>
          </a:xfrm>
          <a:prstGeom prst="rect">
            <a:avLst/>
          </a:prstGeom>
        </p:spPr>
        <p:txBody>
          <a:bodyPr/>
          <a:lstStyle/>
          <a:p>
            <a:pPr/>
            <a:r>
              <a:t>Trusts - associated with monopolies</a:t>
            </a:r>
          </a:p>
          <a:p>
            <a:pPr/>
            <a:r>
              <a:t>Holding Companies - one company that owns stock in many others and controls them</a:t>
            </a:r>
          </a:p>
          <a:p>
            <a:pPr/>
            <a:r>
              <a:t>Vertical Integration - owning all aspects of production of a business (start to finish)</a:t>
            </a:r>
          </a:p>
          <a:p>
            <a:pPr/>
            <a:r>
              <a:t>Horizontal Integration - businesses in an industry join together and form a monopoly</a:t>
            </a:r>
          </a:p>
        </p:txBody>
      </p:sp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8900" y="3390900"/>
            <a:ext cx="3225800" cy="4648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p" bldLvl="5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Unions During The Gilded Age</a:t>
            </a:r>
          </a:p>
        </p:txBody>
      </p:sp>
      <p:sp>
        <p:nvSpPr>
          <p:cNvPr id="164" name="Shape 164"/>
          <p:cNvSpPr/>
          <p:nvPr>
            <p:ph type="body" sz="half" idx="1"/>
          </p:nvPr>
        </p:nvSpPr>
        <p:spPr>
          <a:xfrm>
            <a:off x="431800" y="2273300"/>
            <a:ext cx="6474917" cy="7148017"/>
          </a:xfrm>
          <a:prstGeom prst="rect">
            <a:avLst/>
          </a:prstGeom>
        </p:spPr>
        <p:txBody>
          <a:bodyPr/>
          <a:lstStyle/>
          <a:p>
            <a:pPr/>
            <a:r>
              <a:t>Emerged as a response to working conditions and wages</a:t>
            </a:r>
          </a:p>
          <a:p>
            <a:pPr/>
            <a:r>
              <a:t>Knights of Labor:</a:t>
            </a:r>
          </a:p>
          <a:p>
            <a:pPr lvl="1"/>
            <a:r>
              <a:t>Skilled and unskilled workers</a:t>
            </a:r>
          </a:p>
          <a:p>
            <a:pPr/>
            <a:r>
              <a:t>American Federation of Labor:</a:t>
            </a:r>
          </a:p>
          <a:p>
            <a:pPr lvl="1"/>
            <a:r>
              <a:t>Skilled workers - focused on “bread and butter” issues</a:t>
            </a:r>
          </a:p>
        </p:txBody>
      </p:sp>
      <p:pic>
        <p:nvPicPr>
          <p:cNvPr id="16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3850" y="2254250"/>
            <a:ext cx="3113351" cy="3693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9980" y="6106565"/>
            <a:ext cx="2481090" cy="3531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  <p:bldP build="whole" bldLvl="1" animBg="1" rev="0" advAuto="0" spid="165" grpId="2"/>
      <p:bldP build="whole" bldLvl="1" animBg="1" rev="0" advAuto="0" spid="16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Strikes During The Gilded Age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431800" y="2349500"/>
            <a:ext cx="7155161" cy="7148017"/>
          </a:xfrm>
          <a:prstGeom prst="rect">
            <a:avLst/>
          </a:prstGeom>
        </p:spPr>
        <p:txBody>
          <a:bodyPr/>
          <a:lstStyle/>
          <a:p>
            <a:pPr marL="246888" indent="-246888" defTabSz="420624">
              <a:spcBef>
                <a:spcPts val="2700"/>
              </a:spcBef>
              <a:defRPr sz="2448"/>
            </a:pPr>
            <a:r>
              <a:t>Strikes were often a reaction to wage cuts</a:t>
            </a:r>
          </a:p>
          <a:p>
            <a:pPr marL="246888" indent="-246888" defTabSz="420624">
              <a:spcBef>
                <a:spcPts val="2700"/>
              </a:spcBef>
              <a:defRPr sz="2448"/>
            </a:pPr>
            <a:r>
              <a:t>Railroad Strike of 1877:</a:t>
            </a:r>
          </a:p>
          <a:p>
            <a:pPr lvl="1" marL="493776" indent="-246888" defTabSz="420624">
              <a:spcBef>
                <a:spcPts val="2700"/>
              </a:spcBef>
              <a:defRPr sz="2448"/>
            </a:pPr>
            <a:r>
              <a:t>Broken up by federal troops (Hayes)</a:t>
            </a:r>
          </a:p>
          <a:p>
            <a:pPr marL="246888" indent="-246888" defTabSz="420624">
              <a:spcBef>
                <a:spcPts val="2700"/>
              </a:spcBef>
              <a:defRPr sz="2448"/>
            </a:pPr>
            <a:r>
              <a:t>Haymarket Square Riot (1886):</a:t>
            </a:r>
          </a:p>
          <a:p>
            <a:pPr lvl="1" marL="493776" indent="-246888" defTabSz="420624">
              <a:spcBef>
                <a:spcPts val="2700"/>
              </a:spcBef>
              <a:defRPr sz="2448"/>
            </a:pPr>
            <a:r>
              <a:t>Protest in Chicago that turned violent when someone threw a bomb</a:t>
            </a:r>
          </a:p>
          <a:p>
            <a:pPr lvl="1" marL="493776" indent="-246888" defTabSz="420624">
              <a:spcBef>
                <a:spcPts val="2700"/>
              </a:spcBef>
              <a:defRPr sz="2448"/>
            </a:pPr>
            <a:r>
              <a:t>Unions were blamed</a:t>
            </a:r>
          </a:p>
          <a:p>
            <a:pPr marL="246888" indent="-246888" defTabSz="420624">
              <a:spcBef>
                <a:spcPts val="2700"/>
              </a:spcBef>
              <a:defRPr sz="2448"/>
            </a:pPr>
            <a:r>
              <a:t>Homestead Strike:</a:t>
            </a:r>
          </a:p>
          <a:p>
            <a:pPr lvl="1" marL="493776" indent="-246888" defTabSz="420624">
              <a:spcBef>
                <a:spcPts val="2700"/>
              </a:spcBef>
              <a:defRPr sz="2448"/>
            </a:pPr>
            <a:r>
              <a:t>Carnegie steel plant</a:t>
            </a:r>
          </a:p>
          <a:p>
            <a:pPr marL="246888" indent="-246888" defTabSz="420624">
              <a:spcBef>
                <a:spcPts val="2700"/>
              </a:spcBef>
              <a:defRPr sz="2448"/>
            </a:pPr>
            <a:r>
              <a:t>Pullman Strike:</a:t>
            </a:r>
          </a:p>
          <a:p>
            <a:pPr lvl="1" marL="493776" indent="-246888" defTabSz="420624">
              <a:spcBef>
                <a:spcPts val="2700"/>
              </a:spcBef>
              <a:defRPr sz="2448"/>
            </a:pPr>
            <a:r>
              <a:t>Company cut wages, did not cut rent prices in town</a:t>
            </a:r>
          </a:p>
        </p:txBody>
      </p:sp>
      <p:pic>
        <p:nvPicPr>
          <p:cNvPr id="17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85100" y="5619750"/>
            <a:ext cx="4912261" cy="3674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7430" y="1945135"/>
            <a:ext cx="4927601" cy="34164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p" bldLvl="5" animBg="1" rev="0" advAuto="0" spid="169" grpId="1"/>
      <p:bldP build="whole" bldLvl="1" animBg="1" rev="0" advAuto="0" spid="17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Farmers During The Gilded Age</a:t>
            </a:r>
          </a:p>
        </p:txBody>
      </p:sp>
      <p:sp>
        <p:nvSpPr>
          <p:cNvPr id="174" name="Shape 174"/>
          <p:cNvSpPr/>
          <p:nvPr>
            <p:ph type="body" sz="half" idx="1"/>
          </p:nvPr>
        </p:nvSpPr>
        <p:spPr>
          <a:xfrm>
            <a:off x="431800" y="2349500"/>
            <a:ext cx="6474917" cy="7148017"/>
          </a:xfrm>
          <a:prstGeom prst="rect">
            <a:avLst/>
          </a:prstGeom>
        </p:spPr>
        <p:txBody>
          <a:bodyPr/>
          <a:lstStyle/>
          <a:p>
            <a:pPr/>
            <a:r>
              <a:t>Populist Party</a:t>
            </a:r>
          </a:p>
          <a:p>
            <a:pPr lvl="1"/>
            <a:r>
              <a:t>Response to growth of corporate power (RRs) and economic instability</a:t>
            </a:r>
          </a:p>
          <a:p>
            <a:pPr lvl="1"/>
            <a:r>
              <a:t>Wanted the government to have a stronger role in the economy</a:t>
            </a:r>
          </a:p>
          <a:p>
            <a:pPr lvl="1"/>
            <a:r>
              <a:t>Advocated:</a:t>
            </a:r>
          </a:p>
          <a:p>
            <a:pPr lvl="2"/>
            <a:r>
              <a:t>Graduated income tax, “free silver”, direct election of senators</a:t>
            </a:r>
          </a:p>
        </p:txBody>
      </p:sp>
      <p:pic>
        <p:nvPicPr>
          <p:cNvPr id="17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600" y="2619445"/>
            <a:ext cx="4540146" cy="6191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2"/>
      <p:bldP build="p" bldLvl="5" animBg="1" rev="0" advAuto="0" spid="174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