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Body Level One…"/>
          <p:cNvSpPr txBox="1"/>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6565899" y="90296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Type a quote here.”"/>
          <p:cNvSpPr txBox="1"/>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side Cover">
    <p:spTree>
      <p:nvGrpSpPr>
        <p:cNvPr id="1" name=""/>
        <p:cNvGrpSpPr/>
        <p:nvPr/>
      </p:nvGrpSpPr>
      <p:grpSpPr>
        <a:xfrm>
          <a:off x="0" y="0"/>
          <a:ext cx="0" cy="0"/>
          <a:chOff x="0" y="0"/>
          <a:chExt cx="0" cy="0"/>
        </a:xfrm>
      </p:grpSpPr>
      <p:sp>
        <p:nvSpPr>
          <p:cNvPr id="21" name="108150108_3243x2163.jpeg"/>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762000" y="7035800"/>
            <a:ext cx="11480800" cy="1346200"/>
          </a:xfrm>
          <a:prstGeom prst="rect">
            <a:avLst/>
          </a:prstGeom>
        </p:spPr>
        <p:txBody>
          <a:bodyPr/>
          <a:lstStyle/>
          <a:p>
            <a:pPr/>
            <a:r>
              <a:t>Title Text</a:t>
            </a:r>
          </a:p>
        </p:txBody>
      </p:sp>
      <p:sp>
        <p:nvSpPr>
          <p:cNvPr id="23" name="Body Level One…"/>
          <p:cNvSpPr txBox="1"/>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0" algn="ctr">
              <a:spcBef>
                <a:spcPts val="0"/>
              </a:spcBef>
              <a:buSzTx/>
              <a:buNone/>
              <a:defRPr i="1" sz="3600"/>
            </a:lvl2pPr>
            <a:lvl3pPr marL="0" indent="0" algn="ctr">
              <a:spcBef>
                <a:spcPts val="0"/>
              </a:spcBef>
              <a:buSzTx/>
              <a:buNone/>
              <a:defRPr i="1" sz="3600"/>
            </a:lvl3pPr>
            <a:lvl4pPr marL="0" indent="0" algn="ctr">
              <a:spcBef>
                <a:spcPts val="0"/>
              </a:spcBef>
              <a:buSzTx/>
              <a:buNone/>
              <a:defRPr i="1" sz="3600"/>
            </a:lvl4pPr>
            <a:lvl5pPr marL="0" indent="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6324599" y="9143999"/>
            <a:ext cx="342901" cy="3556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762000" y="3606800"/>
            <a:ext cx="11480800" cy="2540000"/>
          </a:xfrm>
          <a:prstGeom prst="rect">
            <a:avLst/>
          </a:prstGeom>
        </p:spPr>
        <p:txBody>
          <a:bodyPr/>
          <a:lstStyle/>
          <a:p>
            <a:pPr/>
            <a:r>
              <a:t>Title Text</a:t>
            </a:r>
          </a:p>
        </p:txBody>
      </p:sp>
      <p:sp>
        <p:nvSpPr>
          <p:cNvPr id="32" name="Slide Number"/>
          <p:cNvSpPr txBox="1"/>
          <p:nvPr>
            <p:ph type="sldNum" sz="quarter" idx="2"/>
          </p:nvPr>
        </p:nvSpPr>
        <p:spPr>
          <a:xfrm>
            <a:off x="6324599" y="90169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108150108_3243x2163.jpeg"/>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Title Text"/>
          <p:cNvSpPr txBox="1"/>
          <p:nvPr>
            <p:ph type="title"/>
          </p:nvPr>
        </p:nvSpPr>
        <p:spPr>
          <a:xfrm>
            <a:off x="431800" y="1600200"/>
            <a:ext cx="6477000" cy="3175000"/>
          </a:xfrm>
          <a:prstGeom prst="rect">
            <a:avLst/>
          </a:prstGeom>
        </p:spPr>
        <p:txBody>
          <a:bodyPr anchor="b"/>
          <a:lstStyle/>
          <a:p>
            <a:pPr/>
            <a:r>
              <a:t>Title Text</a:t>
            </a:r>
          </a:p>
        </p:txBody>
      </p:sp>
      <p:sp>
        <p:nvSpPr>
          <p:cNvPr id="42" name="Body Level One…"/>
          <p:cNvSpPr txBox="1"/>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0" algn="ctr">
              <a:spcBef>
                <a:spcPts val="0"/>
              </a:spcBef>
              <a:buSzTx/>
              <a:buNone/>
              <a:defRPr i="1" sz="3600"/>
            </a:lvl2pPr>
            <a:lvl3pPr marL="0" indent="0" algn="ctr">
              <a:spcBef>
                <a:spcPts val="0"/>
              </a:spcBef>
              <a:buSzTx/>
              <a:buNone/>
              <a:defRPr i="1" sz="3600"/>
            </a:lvl3pPr>
            <a:lvl4pPr marL="0" indent="0" algn="ctr">
              <a:spcBef>
                <a:spcPts val="0"/>
              </a:spcBef>
              <a:buSzTx/>
              <a:buNone/>
              <a:defRPr i="1" sz="3600"/>
            </a:lvl4pPr>
            <a:lvl5pPr marL="0" indent="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Body Level One…"/>
          <p:cNvSpPr txBox="1"/>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7" name="108150108_3243x2163.jpeg"/>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7"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5" name="Image"/>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Image"/>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PUSHReview.com" TargetMode="Externa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tif"/><Relationship Id="rId4" Type="http://schemas.openxmlformats.org/officeDocument/2006/relationships/image" Target="../media/image8.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APUSH Review: Video #30 The Mexican American War (Key Concept 5.1, I, C)"/>
          <p:cNvSpPr txBox="1"/>
          <p:nvPr>
            <p:ph type="ctrTitle"/>
          </p:nvPr>
        </p:nvSpPr>
        <p:spPr>
          <a:xfrm>
            <a:off x="825500" y="152400"/>
            <a:ext cx="11836400" cy="2603500"/>
          </a:xfrm>
          <a:prstGeom prst="rect">
            <a:avLst/>
          </a:prstGeom>
        </p:spPr>
        <p:txBody>
          <a:bodyPr/>
          <a:lstStyle>
            <a:lvl1pPr defTabSz="414781">
              <a:defRPr sz="5680">
                <a:effectLst>
                  <a:outerShdw sx="100000" sy="100000" kx="0" ky="0" algn="b" rotWithShape="0" blurRad="27050" dist="18034" dir="15900000">
                    <a:srgbClr val="000000">
                      <a:alpha val="90000"/>
                    </a:srgbClr>
                  </a:outerShdw>
                </a:effectLst>
              </a:defRPr>
            </a:lvl1pPr>
          </a:lstStyle>
          <a:p>
            <a:pPr/>
            <a:r>
              <a:t>APUSH Review: Video #30 The Mexican American War (Key Concept 5.1, I, C)</a:t>
            </a:r>
          </a:p>
        </p:txBody>
      </p:sp>
      <p:sp>
        <p:nvSpPr>
          <p:cNvPr id="122" name="Everything You Need To Know About The Mexican-American War To Succeed In APUSH"/>
          <p:cNvSpPr txBox="1"/>
          <p:nvPr>
            <p:ph type="subTitle" sz="quarter" idx="1"/>
          </p:nvPr>
        </p:nvSpPr>
        <p:spPr>
          <a:xfrm>
            <a:off x="825500" y="2616200"/>
            <a:ext cx="11836400" cy="1854200"/>
          </a:xfrm>
          <a:prstGeom prst="rect">
            <a:avLst/>
          </a:prstGeom>
        </p:spPr>
        <p:txBody>
          <a:bodyPr/>
          <a:lstStyle/>
          <a:p>
            <a:pPr/>
            <a:r>
              <a:t>Everything You Need To Know About The Mexican-American War To Succeed In APUSH</a:t>
            </a:r>
          </a:p>
        </p:txBody>
      </p:sp>
      <p:sp>
        <p:nvSpPr>
          <p:cNvPr id="123" name="www.APUSHReview.com"/>
          <p:cNvSpPr txBox="1"/>
          <p:nvPr/>
        </p:nvSpPr>
        <p:spPr>
          <a:xfrm>
            <a:off x="4198850" y="8845550"/>
            <a:ext cx="50897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www.APUSHReview.com</a:t>
            </a:r>
          </a:p>
        </p:txBody>
      </p:sp>
      <p:pic>
        <p:nvPicPr>
          <p:cNvPr id="124" name="Image" descr="Image"/>
          <p:cNvPicPr>
            <a:picLocks noChangeAspect="1"/>
          </p:cNvPicPr>
          <p:nvPr/>
        </p:nvPicPr>
        <p:blipFill>
          <a:blip r:embed="rId3">
            <a:extLst/>
          </a:blip>
          <a:stretch>
            <a:fillRect/>
          </a:stretch>
        </p:blipFill>
        <p:spPr>
          <a:xfrm>
            <a:off x="3658009" y="4152900"/>
            <a:ext cx="6146801" cy="4597400"/>
          </a:xfrm>
          <a:prstGeom prst="rect">
            <a:avLst/>
          </a:prstGeom>
          <a:ln w="12700">
            <a:miter lim="400000"/>
          </a:ln>
        </p:spPr>
      </p:pic>
      <p:sp>
        <p:nvSpPr>
          <p:cNvPr id="125" name="Shoutout to Mrs. McDougall’s Class in Santa Cruz. Best of luck!"/>
          <p:cNvSpPr/>
          <p:nvPr/>
        </p:nvSpPr>
        <p:spPr>
          <a:xfrm>
            <a:off x="6743700" y="2320131"/>
            <a:ext cx="5089699" cy="3948510"/>
          </a:xfrm>
          <a:prstGeom prst="wedgeEllipseCallout">
            <a:avLst>
              <a:gd name="adj1" fmla="val -49385"/>
              <a:gd name="adj2" fmla="val 62692"/>
            </a:avLst>
          </a:prstGeom>
          <a:blipFill>
            <a:blip r:embed="rId4"/>
          </a:blipFill>
          <a:ln w="12700">
            <a:miter lim="400000"/>
          </a:ln>
          <a:effectLst>
            <a:outerShdw sx="100000" sy="100000" kx="0" ky="0" algn="b" rotWithShape="0" blurRad="50800" dist="12700" dir="0">
              <a:srgbClr val="000000">
                <a:alpha val="6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F2EBDB"/>
                </a:solidFill>
              </a:defRPr>
            </a:lvl1pPr>
          </a:lstStyle>
          <a:p>
            <a:pPr/>
            <a:r>
              <a:t>Shoutout to Mrs. McDougall’s Class in Santa Cruz. Best of luck!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Events Leading To The War"/>
          <p:cNvSpPr txBox="1"/>
          <p:nvPr>
            <p:ph type="title"/>
          </p:nvPr>
        </p:nvSpPr>
        <p:spPr>
          <a:prstGeom prst="rect">
            <a:avLst/>
          </a:prstGeom>
        </p:spPr>
        <p:txBody>
          <a:bodyPr/>
          <a:lstStyle/>
          <a:p>
            <a:pPr/>
            <a:r>
              <a:t>Events Leading To The War</a:t>
            </a:r>
          </a:p>
        </p:txBody>
      </p:sp>
      <p:sp>
        <p:nvSpPr>
          <p:cNvPr id="128" name="Election of 1844:…"/>
          <p:cNvSpPr txBox="1"/>
          <p:nvPr>
            <p:ph type="body" idx="1"/>
          </p:nvPr>
        </p:nvSpPr>
        <p:spPr>
          <a:xfrm>
            <a:off x="177800" y="1955800"/>
            <a:ext cx="6882805" cy="7520286"/>
          </a:xfrm>
          <a:prstGeom prst="rect">
            <a:avLst/>
          </a:prstGeom>
        </p:spPr>
        <p:txBody>
          <a:bodyPr/>
          <a:lstStyle/>
          <a:p>
            <a:pPr marL="373888" indent="-373888" defTabSz="537463">
              <a:spcBef>
                <a:spcPts val="3600"/>
              </a:spcBef>
              <a:buBlip>
                <a:blip r:embed="rId2"/>
              </a:buBlip>
              <a:defRPr sz="2944"/>
            </a:pPr>
            <a:r>
              <a:t>Election of 1844:</a:t>
            </a:r>
          </a:p>
          <a:p>
            <a:pPr lvl="1" marL="747776" indent="-373888" defTabSz="537463">
              <a:spcBef>
                <a:spcPts val="3600"/>
              </a:spcBef>
              <a:buBlip>
                <a:blip r:embed="rId2"/>
              </a:buBlip>
              <a:defRPr sz="2944"/>
            </a:pPr>
            <a:r>
              <a:t>Clay (Whig) vs. Polk (Democrat)</a:t>
            </a:r>
          </a:p>
          <a:p>
            <a:pPr lvl="1" marL="747776" indent="-373888" defTabSz="537463">
              <a:spcBef>
                <a:spcPts val="3600"/>
              </a:spcBef>
              <a:buBlip>
                <a:blip r:embed="rId2"/>
              </a:buBlip>
              <a:defRPr sz="2944"/>
            </a:pPr>
            <a:r>
              <a:t>Polk embraced Manifest Destiny and the annexation of Texas, wins the election</a:t>
            </a:r>
          </a:p>
          <a:p>
            <a:pPr marL="373888" indent="-373888" defTabSz="537463">
              <a:spcBef>
                <a:spcPts val="3600"/>
              </a:spcBef>
              <a:buBlip>
                <a:blip r:embed="rId2"/>
              </a:buBlip>
              <a:defRPr sz="2944"/>
            </a:pPr>
            <a:r>
              <a:t>Slidell Mission:</a:t>
            </a:r>
          </a:p>
          <a:p>
            <a:pPr lvl="1" marL="747776" indent="-373888" defTabSz="537463">
              <a:spcBef>
                <a:spcPts val="3600"/>
              </a:spcBef>
              <a:buBlip>
                <a:blip r:embed="rId2"/>
              </a:buBlip>
              <a:defRPr sz="2944"/>
            </a:pPr>
            <a:r>
              <a:t>Polk wanted to purchase CA and settle boundary dispute along TX border</a:t>
            </a:r>
          </a:p>
          <a:p>
            <a:pPr marL="373888" indent="-373888" defTabSz="537463">
              <a:spcBef>
                <a:spcPts val="3600"/>
              </a:spcBef>
              <a:buBlip>
                <a:blip r:embed="rId2"/>
              </a:buBlip>
              <a:defRPr sz="2944"/>
            </a:pPr>
            <a:r>
              <a:t>April 25, 1846 - Mexico attacks US troops on “US” soil</a:t>
            </a:r>
          </a:p>
          <a:p>
            <a:pPr lvl="1" marL="747776" indent="-373888" defTabSz="537463">
              <a:spcBef>
                <a:spcPts val="3600"/>
              </a:spcBef>
              <a:buBlip>
                <a:blip r:embed="rId2"/>
              </a:buBlip>
              <a:defRPr sz="2944"/>
            </a:pPr>
            <a:r>
              <a:t>Spot Resolutions</a:t>
            </a:r>
          </a:p>
        </p:txBody>
      </p:sp>
      <p:pic>
        <p:nvPicPr>
          <p:cNvPr id="129" name="Image" descr="Image"/>
          <p:cNvPicPr>
            <a:picLocks noChangeAspect="1"/>
          </p:cNvPicPr>
          <p:nvPr/>
        </p:nvPicPr>
        <p:blipFill>
          <a:blip r:embed="rId3">
            <a:extLst/>
          </a:blip>
          <a:stretch>
            <a:fillRect/>
          </a:stretch>
        </p:blipFill>
        <p:spPr>
          <a:xfrm>
            <a:off x="10096500" y="2057400"/>
            <a:ext cx="2108200" cy="2540000"/>
          </a:xfrm>
          <a:prstGeom prst="rect">
            <a:avLst/>
          </a:prstGeom>
          <a:ln w="12700">
            <a:miter lim="400000"/>
          </a:ln>
        </p:spPr>
      </p:pic>
      <p:pic>
        <p:nvPicPr>
          <p:cNvPr id="130" name="Image" descr="Image"/>
          <p:cNvPicPr>
            <a:picLocks noChangeAspect="1"/>
          </p:cNvPicPr>
          <p:nvPr/>
        </p:nvPicPr>
        <p:blipFill>
          <a:blip r:embed="rId4">
            <a:extLst/>
          </a:blip>
          <a:stretch>
            <a:fillRect/>
          </a:stretch>
        </p:blipFill>
        <p:spPr>
          <a:xfrm>
            <a:off x="7353300" y="2057400"/>
            <a:ext cx="2057400" cy="2540000"/>
          </a:xfrm>
          <a:prstGeom prst="rect">
            <a:avLst/>
          </a:prstGeom>
          <a:ln w="12700">
            <a:miter lim="400000"/>
          </a:ln>
        </p:spPr>
      </p:pic>
      <p:pic>
        <p:nvPicPr>
          <p:cNvPr id="131" name="Image" descr="Image"/>
          <p:cNvPicPr>
            <a:picLocks noChangeAspect="1"/>
          </p:cNvPicPr>
          <p:nvPr/>
        </p:nvPicPr>
        <p:blipFill>
          <a:blip r:embed="rId5">
            <a:extLst/>
          </a:blip>
          <a:stretch>
            <a:fillRect/>
          </a:stretch>
        </p:blipFill>
        <p:spPr>
          <a:xfrm>
            <a:off x="7379387" y="4521200"/>
            <a:ext cx="4909278" cy="50529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30"/>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2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4" fill="hold">
                                  <p:stCondLst>
                                    <p:cond delay="0"/>
                                  </p:stCondLst>
                                  <p:iterate type="el" backwards="0">
                                    <p:tmAbs val="0"/>
                                  </p:iterate>
                                  <p:childTnLst>
                                    <p:set>
                                      <p:cBhvr>
                                        <p:cTn id="26" fill="hold"/>
                                        <p:tgtEl>
                                          <p:spTgt spid="1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2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2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2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2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2"/>
      <p:bldP build="whole" bldLvl="1" animBg="1" rev="0" advAuto="0" spid="131" grpId="4"/>
      <p:bldP build="whole" bldLvl="1" animBg="1" rev="0" advAuto="0" spid="129" grpId="3"/>
      <p:bldP build="p" bldLvl="5" animBg="1" rev="0" advAuto="0" spid="12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An Important Battle And A Treaty"/>
          <p:cNvSpPr txBox="1"/>
          <p:nvPr>
            <p:ph type="title"/>
          </p:nvPr>
        </p:nvSpPr>
        <p:spPr>
          <a:prstGeom prst="rect">
            <a:avLst/>
          </a:prstGeom>
        </p:spPr>
        <p:txBody>
          <a:bodyPr/>
          <a:lstStyle>
            <a:lvl1pPr defTabSz="502412">
              <a:defRPr sz="6364">
                <a:effectLst>
                  <a:outerShdw sx="100000" sy="100000" kx="0" ky="0" algn="b" rotWithShape="0" blurRad="21844" dist="21844" dir="15900000">
                    <a:srgbClr val="595650">
                      <a:alpha val="33000"/>
                    </a:srgbClr>
                  </a:outerShdw>
                </a:effectLst>
              </a:defRPr>
            </a:lvl1pPr>
          </a:lstStyle>
          <a:p>
            <a:pPr/>
            <a:r>
              <a:t>An Important Battle And A Treaty</a:t>
            </a:r>
          </a:p>
        </p:txBody>
      </p:sp>
      <p:sp>
        <p:nvSpPr>
          <p:cNvPr id="134" name="Battle of Buena Vista…"/>
          <p:cNvSpPr txBox="1"/>
          <p:nvPr>
            <p:ph type="body" idx="1"/>
          </p:nvPr>
        </p:nvSpPr>
        <p:spPr>
          <a:xfrm>
            <a:off x="177800" y="1955800"/>
            <a:ext cx="6882805" cy="7520286"/>
          </a:xfrm>
          <a:prstGeom prst="rect">
            <a:avLst/>
          </a:prstGeom>
        </p:spPr>
        <p:txBody>
          <a:bodyPr/>
          <a:lstStyle/>
          <a:p>
            <a:pPr>
              <a:buBlip>
                <a:blip r:embed="rId2"/>
              </a:buBlip>
            </a:pPr>
            <a:r>
              <a:t>Battle of Buena Vista</a:t>
            </a:r>
          </a:p>
          <a:p>
            <a:pPr lvl="1">
              <a:buBlip>
                <a:blip r:embed="rId2"/>
              </a:buBlip>
            </a:pPr>
            <a:r>
              <a:t>General Zachary Taylor becomes a hero, president in 1848</a:t>
            </a:r>
          </a:p>
          <a:p>
            <a:pPr>
              <a:buBlip>
                <a:blip r:embed="rId2"/>
              </a:buBlip>
            </a:pPr>
            <a:r>
              <a:t>Treaty of Guadalupe Hidalgo:</a:t>
            </a:r>
          </a:p>
          <a:p>
            <a:pPr lvl="1">
              <a:buBlip>
                <a:blip r:embed="rId2"/>
              </a:buBlip>
            </a:pPr>
            <a:r>
              <a:t>US gained California and modern-day NM, AZ, UT, and NV - 1/2 of Mexican territory</a:t>
            </a:r>
          </a:p>
          <a:p>
            <a:pPr lvl="1">
              <a:buBlip>
                <a:blip r:embed="rId2"/>
              </a:buBlip>
            </a:pPr>
            <a:r>
              <a:t>US paid $15 million</a:t>
            </a:r>
          </a:p>
        </p:txBody>
      </p:sp>
      <p:pic>
        <p:nvPicPr>
          <p:cNvPr id="135" name="Image" descr="Image"/>
          <p:cNvPicPr>
            <a:picLocks noChangeAspect="1"/>
          </p:cNvPicPr>
          <p:nvPr/>
        </p:nvPicPr>
        <p:blipFill>
          <a:blip r:embed="rId3">
            <a:extLst/>
          </a:blip>
          <a:stretch>
            <a:fillRect/>
          </a:stretch>
        </p:blipFill>
        <p:spPr>
          <a:xfrm>
            <a:off x="7137400" y="1771650"/>
            <a:ext cx="5385407" cy="3392807"/>
          </a:xfrm>
          <a:prstGeom prst="rect">
            <a:avLst/>
          </a:prstGeom>
          <a:ln w="12700">
            <a:miter lim="400000"/>
          </a:ln>
        </p:spPr>
      </p:pic>
      <p:pic>
        <p:nvPicPr>
          <p:cNvPr id="136" name="Image" descr="Image"/>
          <p:cNvPicPr>
            <a:picLocks noChangeAspect="1"/>
          </p:cNvPicPr>
          <p:nvPr/>
        </p:nvPicPr>
        <p:blipFill>
          <a:blip r:embed="rId4">
            <a:extLst/>
          </a:blip>
          <a:stretch>
            <a:fillRect/>
          </a:stretch>
        </p:blipFill>
        <p:spPr>
          <a:xfrm>
            <a:off x="8433103" y="5493703"/>
            <a:ext cx="2794001" cy="3670301"/>
          </a:xfrm>
          <a:prstGeom prst="rect">
            <a:avLst/>
          </a:prstGeom>
          <a:ln w="12700">
            <a:miter lim="400000"/>
          </a:ln>
        </p:spPr>
      </p:pic>
      <p:pic>
        <p:nvPicPr>
          <p:cNvPr id="137" name="Image" descr="Image"/>
          <p:cNvPicPr>
            <a:picLocks noChangeAspect="1"/>
          </p:cNvPicPr>
          <p:nvPr/>
        </p:nvPicPr>
        <p:blipFill>
          <a:blip r:embed="rId5">
            <a:extLst/>
          </a:blip>
          <a:stretch>
            <a:fillRect/>
          </a:stretch>
        </p:blipFill>
        <p:spPr>
          <a:xfrm>
            <a:off x="1248875" y="140653"/>
            <a:ext cx="10507050" cy="46231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34">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34">
                                            <p:txEl>
                                              <p:pRg st="3" end="3"/>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4" fill="hold">
                                  <p:stCondLst>
                                    <p:cond delay="0"/>
                                  </p:stCondLst>
                                  <p:iterate type="el" backwards="0">
                                    <p:tmAbs val="0"/>
                                  </p:iterate>
                                  <p:childTnLst>
                                    <p:set>
                                      <p:cBhvr>
                                        <p:cTn id="29" fill="hold"/>
                                        <p:tgtEl>
                                          <p:spTgt spid="1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1" fill="hold">
                                  <p:stCondLst>
                                    <p:cond delay="0"/>
                                  </p:stCondLst>
                                  <p:iterate type="el" backwards="0">
                                    <p:tmAbs val="0"/>
                                  </p:iterate>
                                  <p:childTnLst>
                                    <p:set>
                                      <p:cBhvr>
                                        <p:cTn id="33" fill="hold"/>
                                        <p:tgtEl>
                                          <p:spTgt spid="1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P build="whole" bldLvl="1" animBg="1" rev="0" advAuto="0" spid="136" grpId="3"/>
      <p:bldP build="whole" bldLvl="1" animBg="1" rev="0" advAuto="0" spid="137" grpId="4"/>
      <p:bldP build="whole" bldLvl="1" animBg="1" rev="0" advAuto="0" spid="135"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Effects Of The War"/>
          <p:cNvSpPr txBox="1"/>
          <p:nvPr>
            <p:ph type="title"/>
          </p:nvPr>
        </p:nvSpPr>
        <p:spPr>
          <a:prstGeom prst="rect">
            <a:avLst/>
          </a:prstGeom>
        </p:spPr>
        <p:txBody>
          <a:bodyPr/>
          <a:lstStyle/>
          <a:p>
            <a:pPr/>
            <a:r>
              <a:t>Effects Of The War</a:t>
            </a:r>
          </a:p>
        </p:txBody>
      </p:sp>
      <p:sp>
        <p:nvSpPr>
          <p:cNvPr id="140" name="America increased its size by 1/3…"/>
          <p:cNvSpPr txBox="1"/>
          <p:nvPr>
            <p:ph type="body" idx="1"/>
          </p:nvPr>
        </p:nvSpPr>
        <p:spPr>
          <a:xfrm>
            <a:off x="177800" y="1955800"/>
            <a:ext cx="6882805" cy="7520286"/>
          </a:xfrm>
          <a:prstGeom prst="rect">
            <a:avLst/>
          </a:prstGeom>
        </p:spPr>
        <p:txBody>
          <a:bodyPr/>
          <a:lstStyle/>
          <a:p>
            <a:pPr>
              <a:buBlip>
                <a:blip r:embed="rId2"/>
              </a:buBlip>
            </a:pPr>
            <a:r>
              <a:t>America increased its size by 1/3</a:t>
            </a:r>
          </a:p>
          <a:p>
            <a:pPr>
              <a:buBlip>
                <a:blip r:embed="rId2"/>
              </a:buBlip>
            </a:pPr>
            <a:r>
              <a:t>Future leaders emerge</a:t>
            </a:r>
          </a:p>
          <a:p>
            <a:pPr lvl="1">
              <a:buBlip>
                <a:blip r:embed="rId2"/>
              </a:buBlip>
            </a:pPr>
            <a:r>
              <a:t>Taylor, Grant, Lee</a:t>
            </a:r>
          </a:p>
          <a:p>
            <a:pPr>
              <a:buBlip>
                <a:blip r:embed="rId2"/>
              </a:buBlip>
            </a:pPr>
            <a:r>
              <a:t>Debates over slavery</a:t>
            </a:r>
          </a:p>
          <a:p>
            <a:pPr lvl="1">
              <a:buBlip>
                <a:blip r:embed="rId2"/>
              </a:buBlip>
            </a:pPr>
            <a:r>
              <a:t>Wilmot Proviso</a:t>
            </a:r>
          </a:p>
          <a:p>
            <a:pPr lvl="1">
              <a:buBlip>
                <a:blip r:embed="rId2"/>
              </a:buBlip>
            </a:pPr>
            <a:r>
              <a:t>Compromise of 1850 (more in future video)</a:t>
            </a:r>
          </a:p>
        </p:txBody>
      </p:sp>
      <p:pic>
        <p:nvPicPr>
          <p:cNvPr id="141" name="Image" descr="Image"/>
          <p:cNvPicPr>
            <a:picLocks noChangeAspect="1"/>
          </p:cNvPicPr>
          <p:nvPr/>
        </p:nvPicPr>
        <p:blipFill>
          <a:blip r:embed="rId3">
            <a:extLst/>
          </a:blip>
          <a:stretch>
            <a:fillRect/>
          </a:stretch>
        </p:blipFill>
        <p:spPr>
          <a:xfrm>
            <a:off x="6426200" y="1949450"/>
            <a:ext cx="2794000" cy="2603500"/>
          </a:xfrm>
          <a:prstGeom prst="rect">
            <a:avLst/>
          </a:prstGeom>
          <a:ln w="12700">
            <a:miter lim="400000"/>
          </a:ln>
        </p:spPr>
      </p:pic>
      <p:pic>
        <p:nvPicPr>
          <p:cNvPr id="142" name="Image" descr="Image"/>
          <p:cNvPicPr>
            <a:picLocks noChangeAspect="1"/>
          </p:cNvPicPr>
          <p:nvPr/>
        </p:nvPicPr>
        <p:blipFill>
          <a:blip r:embed="rId4">
            <a:extLst/>
          </a:blip>
          <a:stretch>
            <a:fillRect/>
          </a:stretch>
        </p:blipFill>
        <p:spPr>
          <a:xfrm>
            <a:off x="9550400" y="1841500"/>
            <a:ext cx="2794000" cy="4140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0">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41"/>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4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4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4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P build="whole" bldLvl="1" animBg="1" rev="0" advAuto="0" spid="141" grpId="2"/>
      <p:bldP build="whole" bldLvl="1" animBg="1" rev="0" advAuto="0" spid="142"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Wilmot Proviso"/>
          <p:cNvSpPr txBox="1"/>
          <p:nvPr>
            <p:ph type="title"/>
          </p:nvPr>
        </p:nvSpPr>
        <p:spPr>
          <a:prstGeom prst="rect">
            <a:avLst/>
          </a:prstGeom>
        </p:spPr>
        <p:txBody>
          <a:bodyPr/>
          <a:lstStyle/>
          <a:p>
            <a:pPr/>
            <a:r>
              <a:t>Wilmot Proviso</a:t>
            </a:r>
          </a:p>
        </p:txBody>
      </p:sp>
      <p:sp>
        <p:nvSpPr>
          <p:cNvPr id="145" name="Body"/>
          <p:cNvSpPr txBox="1"/>
          <p:nvPr>
            <p:ph type="body" idx="1"/>
          </p:nvPr>
        </p:nvSpPr>
        <p:spPr>
          <a:xfrm>
            <a:off x="177800" y="1955800"/>
            <a:ext cx="6882805" cy="7520286"/>
          </a:xfrm>
          <a:prstGeom prst="rect">
            <a:avLst/>
          </a:prstGeom>
        </p:spPr>
        <p:txBody>
          <a:bodyPr/>
          <a:lstStyle/>
          <a:p>
            <a:pPr>
              <a:buBlip>
                <a:blip r:embed="rId2"/>
              </a:buBlip>
            </a:pPr>
          </a:p>
        </p:txBody>
      </p:sp>
      <p:grpSp>
        <p:nvGrpSpPr>
          <p:cNvPr id="148" name="Group"/>
          <p:cNvGrpSpPr/>
          <p:nvPr/>
        </p:nvGrpSpPr>
        <p:grpSpPr>
          <a:xfrm>
            <a:off x="940616" y="1998944"/>
            <a:ext cx="11480800" cy="7220958"/>
            <a:chOff x="0" y="0"/>
            <a:chExt cx="11480799" cy="7220957"/>
          </a:xfrm>
        </p:grpSpPr>
        <p:pic>
          <p:nvPicPr>
            <p:cNvPr id="146" name="Image" descr="Image"/>
            <p:cNvPicPr>
              <a:picLocks noChangeAspect="1"/>
            </p:cNvPicPr>
            <p:nvPr/>
          </p:nvPicPr>
          <p:blipFill>
            <a:blip r:embed="rId3">
              <a:extLst/>
            </a:blip>
            <a:stretch>
              <a:fillRect/>
            </a:stretch>
          </p:blipFill>
          <p:spPr>
            <a:xfrm>
              <a:off x="7249545" y="1239503"/>
              <a:ext cx="4231255" cy="5981455"/>
            </a:xfrm>
            <a:prstGeom prst="rect">
              <a:avLst/>
            </a:prstGeom>
            <a:ln w="12700" cap="flat">
              <a:noFill/>
              <a:miter lim="400000"/>
            </a:ln>
            <a:effectLst/>
          </p:spPr>
        </p:pic>
        <p:sp>
          <p:nvSpPr>
            <p:cNvPr id="147" name="“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
            <p:cNvSpPr/>
            <p:nvPr/>
          </p:nvSpPr>
          <p:spPr>
            <a:xfrm>
              <a:off x="0" y="0"/>
              <a:ext cx="6022700" cy="3409677"/>
            </a:xfrm>
            <a:prstGeom prst="wedgeEllipseCallout">
              <a:avLst>
                <a:gd name="adj1" fmla="val 100923"/>
                <a:gd name="adj2" fmla="val 62252"/>
              </a:avLst>
            </a:prstGeom>
            <a:blipFill rotWithShape="1">
              <a:blip r:embed="rId4"/>
              <a:srcRect l="0" t="0" r="0" b="0"/>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R="457200" defTabSz="457200">
                <a:defRPr sz="1900">
                  <a:solidFill>
                    <a:srgbClr val="000000"/>
                  </a:solidFill>
                  <a:latin typeface="Cambria"/>
                  <a:ea typeface="Cambria"/>
                  <a:cs typeface="Cambria"/>
                  <a:sym typeface="Cambria"/>
                </a:defRPr>
              </a:lvl1pPr>
            </a:lstStyle>
            <a:p>
              <a:pPr/>
              <a:r>
                <a:t>“Provided,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8"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adsden Purchase"/>
          <p:cNvSpPr txBox="1"/>
          <p:nvPr>
            <p:ph type="title"/>
          </p:nvPr>
        </p:nvSpPr>
        <p:spPr>
          <a:prstGeom prst="rect">
            <a:avLst/>
          </a:prstGeom>
        </p:spPr>
        <p:txBody>
          <a:bodyPr/>
          <a:lstStyle/>
          <a:p>
            <a:pPr/>
            <a:r>
              <a:t>Gadsden Purchase</a:t>
            </a:r>
          </a:p>
        </p:txBody>
      </p:sp>
      <p:sp>
        <p:nvSpPr>
          <p:cNvPr id="151" name="US purchased territory below the Mexican Cession…"/>
          <p:cNvSpPr txBox="1"/>
          <p:nvPr>
            <p:ph type="body" idx="1"/>
          </p:nvPr>
        </p:nvSpPr>
        <p:spPr>
          <a:xfrm>
            <a:off x="177800" y="1955800"/>
            <a:ext cx="6882805" cy="7520286"/>
          </a:xfrm>
          <a:prstGeom prst="rect">
            <a:avLst/>
          </a:prstGeom>
        </p:spPr>
        <p:txBody>
          <a:bodyPr/>
          <a:lstStyle/>
          <a:p>
            <a:pPr>
              <a:buBlip>
                <a:blip r:embed="rId2"/>
              </a:buBlip>
            </a:pPr>
            <a:r>
              <a:t>US purchased territory below the Mexican Cession </a:t>
            </a:r>
          </a:p>
          <a:p>
            <a:pPr lvl="1">
              <a:buBlip>
                <a:blip r:embed="rId2"/>
              </a:buBlip>
            </a:pPr>
            <a:r>
              <a:t>Hopes of building a RR</a:t>
            </a:r>
          </a:p>
          <a:p>
            <a:pPr>
              <a:buBlip>
                <a:blip r:embed="rId2"/>
              </a:buBlip>
            </a:pPr>
            <a:r>
              <a:t>Watch Jimmy Fallon’s “Gadsden Purchase”</a:t>
            </a:r>
          </a:p>
        </p:txBody>
      </p:sp>
      <p:pic>
        <p:nvPicPr>
          <p:cNvPr id="152" name="Image" descr="Image"/>
          <p:cNvPicPr>
            <a:picLocks noChangeAspect="1"/>
          </p:cNvPicPr>
          <p:nvPr/>
        </p:nvPicPr>
        <p:blipFill>
          <a:blip r:embed="rId3">
            <a:extLst/>
          </a:blip>
          <a:stretch>
            <a:fillRect/>
          </a:stretch>
        </p:blipFill>
        <p:spPr>
          <a:xfrm>
            <a:off x="6146502" y="3029892"/>
            <a:ext cx="6291044" cy="410176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5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2"/>
      <p:bldP build="p" bldLvl="5" animBg="1" rev="0" advAuto="0" spid="15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Quick Recap"/>
          <p:cNvSpPr txBox="1"/>
          <p:nvPr>
            <p:ph type="title"/>
          </p:nvPr>
        </p:nvSpPr>
        <p:spPr>
          <a:prstGeom prst="rect">
            <a:avLst/>
          </a:prstGeom>
        </p:spPr>
        <p:txBody>
          <a:bodyPr/>
          <a:lstStyle/>
          <a:p>
            <a:pPr/>
            <a:r>
              <a:t>Quick Recap</a:t>
            </a:r>
          </a:p>
        </p:txBody>
      </p:sp>
      <p:sp>
        <p:nvSpPr>
          <p:cNvPr id="155" name="Election of 1844…"/>
          <p:cNvSpPr txBox="1"/>
          <p:nvPr>
            <p:ph type="body" idx="1"/>
          </p:nvPr>
        </p:nvSpPr>
        <p:spPr>
          <a:xfrm>
            <a:off x="177800" y="1955800"/>
            <a:ext cx="6882805" cy="7520286"/>
          </a:xfrm>
          <a:prstGeom prst="rect">
            <a:avLst/>
          </a:prstGeom>
        </p:spPr>
        <p:txBody>
          <a:bodyPr/>
          <a:lstStyle/>
          <a:p>
            <a:pPr>
              <a:buBlip>
                <a:blip r:embed="rId2"/>
              </a:buBlip>
            </a:pPr>
            <a:r>
              <a:t>Election of 1844</a:t>
            </a:r>
          </a:p>
          <a:p>
            <a:pPr>
              <a:buBlip>
                <a:blip r:embed="rId2"/>
              </a:buBlip>
            </a:pPr>
            <a:r>
              <a:t>Slidell Mission</a:t>
            </a:r>
          </a:p>
          <a:p>
            <a:pPr>
              <a:buBlip>
                <a:blip r:embed="rId2"/>
              </a:buBlip>
            </a:pPr>
            <a:r>
              <a:t>Spot Resolutions</a:t>
            </a:r>
          </a:p>
          <a:p>
            <a:pPr>
              <a:buBlip>
                <a:blip r:embed="rId2"/>
              </a:buBlip>
            </a:pPr>
            <a:r>
              <a:t>Effects of the war - debates over slavery</a:t>
            </a:r>
          </a:p>
          <a:p>
            <a:pPr lvl="1">
              <a:buBlip>
                <a:blip r:embed="rId2"/>
              </a:buBlip>
            </a:pPr>
            <a:r>
              <a:t>GREAT essay topic</a:t>
            </a:r>
          </a:p>
          <a:p>
            <a:pPr>
              <a:buBlip>
                <a:blip r:embed="rId2"/>
              </a:buBlip>
            </a:pPr>
            <a:r>
              <a:t>Wilmot Proviso</a:t>
            </a:r>
          </a:p>
          <a:p>
            <a:pPr>
              <a:buBlip>
                <a:blip r:embed="rId2"/>
              </a:buBlip>
            </a:pPr>
            <a:r>
              <a:t>Gadsden Purchase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5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ee You Back Here For Video #31: Nativism"/>
          <p:cNvSpPr txBox="1"/>
          <p:nvPr>
            <p:ph type="title"/>
          </p:nvPr>
        </p:nvSpPr>
        <p:spPr>
          <a:prstGeom prst="rect">
            <a:avLst/>
          </a:prstGeom>
        </p:spPr>
        <p:txBody>
          <a:bodyPr/>
          <a:lstStyle>
            <a:lvl1pPr defTabSz="391414">
              <a:defRPr sz="4958">
                <a:effectLst>
                  <a:outerShdw sx="100000" sy="100000" kx="0" ky="0" algn="b" rotWithShape="0" blurRad="17018" dist="17018" dir="15900000">
                    <a:srgbClr val="595650">
                      <a:alpha val="33000"/>
                    </a:srgbClr>
                  </a:outerShdw>
                </a:effectLst>
              </a:defRPr>
            </a:lvl1pPr>
          </a:lstStyle>
          <a:p>
            <a:pPr/>
            <a:r>
              <a:t>See You Back Here For Video #31: Nativism</a:t>
            </a:r>
          </a:p>
        </p:txBody>
      </p:sp>
      <p:sp>
        <p:nvSpPr>
          <p:cNvPr id="158" name="Thanks for watching…"/>
          <p:cNvSpPr txBox="1"/>
          <p:nvPr>
            <p:ph type="body" sz="half" idx="1"/>
          </p:nvPr>
        </p:nvSpPr>
        <p:spPr>
          <a:prstGeom prst="rect">
            <a:avLst/>
          </a:prstGeom>
        </p:spPr>
        <p:txBody>
          <a:bodyPr/>
          <a:lstStyle/>
          <a:p>
            <a:pPr>
              <a:buBlip>
                <a:blip r:embed="rId2"/>
              </a:buBlip>
            </a:pPr>
            <a:r>
              <a:t>Thanks for watching</a:t>
            </a:r>
          </a:p>
          <a:p>
            <a:pPr>
              <a:buBlip>
                <a:blip r:embed="rId2"/>
              </a:buBlip>
            </a:pPr>
            <a:r>
              <a:t>Best of luck!</a:t>
            </a:r>
          </a:p>
        </p:txBody>
      </p:sp>
      <p:pic>
        <p:nvPicPr>
          <p:cNvPr id="159" name="Image" descr="Image"/>
          <p:cNvPicPr>
            <a:picLocks noChangeAspect="1"/>
          </p:cNvPicPr>
          <p:nvPr/>
        </p:nvPicPr>
        <p:blipFill>
          <a:blip r:embed="rId3">
            <a:extLst/>
          </a:blip>
          <a:stretch>
            <a:fillRect/>
          </a:stretch>
        </p:blipFill>
        <p:spPr>
          <a:xfrm>
            <a:off x="6489700" y="3270250"/>
            <a:ext cx="6146800" cy="45974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