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31: Nativism (Key Concepts 5.1, II, A - B)"/>
          <p:cNvSpPr txBox="1"/>
          <p:nvPr>
            <p:ph type="ctrTitle"/>
          </p:nvPr>
        </p:nvSpPr>
        <p:spPr>
          <a:xfrm>
            <a:off x="114101" y="25400"/>
            <a:ext cx="12776598" cy="1886149"/>
          </a:xfrm>
          <a:prstGeom prst="rect">
            <a:avLst/>
          </a:prstGeom>
        </p:spPr>
        <p:txBody>
          <a:bodyPr/>
          <a:lstStyle>
            <a:lvl1pPr defTabSz="315468">
              <a:defRPr sz="4968"/>
            </a:lvl1pPr>
          </a:lstStyle>
          <a:p>
            <a:pPr/>
            <a:r>
              <a:t>APUSH Review: Video #31: Nativism (Key Concepts 5.1, II, A - B)</a:t>
            </a:r>
          </a:p>
        </p:txBody>
      </p:sp>
      <p:sp>
        <p:nvSpPr>
          <p:cNvPr id="120" name="Everything You Need To Know About Nativism To Succeed In APUSH"/>
          <p:cNvSpPr txBox="1"/>
          <p:nvPr>
            <p:ph type="subTitle" sz="quarter" idx="1"/>
          </p:nvPr>
        </p:nvSpPr>
        <p:spPr>
          <a:xfrm>
            <a:off x="1270000" y="1997174"/>
            <a:ext cx="10464800" cy="1663701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Nativism To Succeed In APUSH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8009" y="3746500"/>
            <a:ext cx="6146801" cy="4597400"/>
          </a:xfrm>
          <a:prstGeom prst="rect">
            <a:avLst/>
          </a:prstGeom>
          <a:ln w="88900">
            <a:miter lim="400000"/>
          </a:ln>
        </p:spPr>
      </p:pic>
      <p:sp>
        <p:nvSpPr>
          <p:cNvPr id="122" name="www.APUSHReview.com"/>
          <p:cNvSpPr txBox="1"/>
          <p:nvPr/>
        </p:nvSpPr>
        <p:spPr>
          <a:xfrm>
            <a:off x="3101922" y="8703036"/>
            <a:ext cx="68009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  <p:sp>
        <p:nvSpPr>
          <p:cNvPr id="123" name="Shoutout to Mr. Lindstrom’s class. Good luck!"/>
          <p:cNvSpPr/>
          <p:nvPr/>
        </p:nvSpPr>
        <p:spPr>
          <a:xfrm>
            <a:off x="6946900" y="2320329"/>
            <a:ext cx="4834533" cy="3750271"/>
          </a:xfrm>
          <a:prstGeom prst="wedgeEllipseCallout">
            <a:avLst>
              <a:gd name="adj1" fmla="val -49385"/>
              <a:gd name="adj2" fmla="val 62693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Shoutout to Mr. Lindstrom’s class. Good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migration"/>
          <p:cNvSpPr txBox="1"/>
          <p:nvPr>
            <p:ph type="title"/>
          </p:nvPr>
        </p:nvSpPr>
        <p:spPr>
          <a:xfrm>
            <a:off x="118467" y="6746"/>
            <a:ext cx="12767866" cy="2178746"/>
          </a:xfrm>
          <a:prstGeom prst="rect">
            <a:avLst/>
          </a:prstGeom>
        </p:spPr>
        <p:txBody>
          <a:bodyPr/>
          <a:lstStyle/>
          <a:p>
            <a:pPr/>
            <a:r>
              <a:t>Immigration</a:t>
            </a:r>
          </a:p>
        </p:txBody>
      </p:sp>
      <p:sp>
        <p:nvSpPr>
          <p:cNvPr id="126" name="Immigrants from Asia settled on the West Coast…"/>
          <p:cNvSpPr txBox="1"/>
          <p:nvPr>
            <p:ph type="body" idx="1"/>
          </p:nvPr>
        </p:nvSpPr>
        <p:spPr>
          <a:xfrm>
            <a:off x="101600" y="2209800"/>
            <a:ext cx="6957914" cy="7569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Immigrants from Asia settled on the West Coast</a:t>
            </a:r>
          </a:p>
          <a:p>
            <a:pPr lvl="1">
              <a:buBlip>
                <a:blip r:embed="rId2"/>
              </a:buBlip>
            </a:pPr>
            <a:r>
              <a:t>Chinese in the 1850s</a:t>
            </a:r>
          </a:p>
          <a:p>
            <a:pPr lvl="2">
              <a:buBlip>
                <a:blip r:embed="rId2"/>
              </a:buBlip>
            </a:pPr>
            <a:r>
              <a:t>Worked in gold mines, factories, RRs,  and farming</a:t>
            </a:r>
          </a:p>
          <a:p>
            <a:pPr lvl="2">
              <a:buBlip>
                <a:blip r:embed="rId2"/>
              </a:buBlip>
            </a:pPr>
            <a:r>
              <a:t>Later, the Chinese Exclusion Act (1882) forbid Chinese immigrants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0600" y="2203450"/>
            <a:ext cx="5063915" cy="333758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  <p:bldP build="whole" bldLvl="1" animBg="1" rev="0" advAuto="0" spid="12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Immigration"/>
          <p:cNvSpPr txBox="1"/>
          <p:nvPr>
            <p:ph type="title"/>
          </p:nvPr>
        </p:nvSpPr>
        <p:spPr>
          <a:xfrm>
            <a:off x="118467" y="6746"/>
            <a:ext cx="12767866" cy="2178746"/>
          </a:xfrm>
          <a:prstGeom prst="rect">
            <a:avLst/>
          </a:prstGeom>
        </p:spPr>
        <p:txBody>
          <a:bodyPr/>
          <a:lstStyle/>
          <a:p>
            <a:pPr/>
            <a:r>
              <a:t>Immigration</a:t>
            </a:r>
          </a:p>
        </p:txBody>
      </p:sp>
      <p:sp>
        <p:nvSpPr>
          <p:cNvPr id="130" name="European Immigrants:…"/>
          <p:cNvSpPr txBox="1"/>
          <p:nvPr>
            <p:ph type="body" idx="1"/>
          </p:nvPr>
        </p:nvSpPr>
        <p:spPr>
          <a:xfrm>
            <a:off x="101600" y="2209800"/>
            <a:ext cx="6957914" cy="7569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European Immigrants:</a:t>
            </a:r>
          </a:p>
          <a:p>
            <a:pPr lvl="1">
              <a:buBlip>
                <a:blip r:embed="rId2"/>
              </a:buBlip>
            </a:pPr>
            <a:r>
              <a:t>Irish - settled in the Northeast - mostly Catholic</a:t>
            </a:r>
          </a:p>
          <a:p>
            <a:pPr lvl="1">
              <a:buBlip>
                <a:blip r:embed="rId2"/>
              </a:buBlip>
            </a:pPr>
            <a:r>
              <a:t>Germans - settled on the “frontier” - Midwest - as farmers</a:t>
            </a:r>
          </a:p>
          <a:p>
            <a:pPr lvl="1">
              <a:buBlip>
                <a:blip r:embed="rId2"/>
              </a:buBlip>
            </a:pPr>
            <a:r>
              <a:t>Many immigrant children attended parochial schools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0100" y="2667000"/>
            <a:ext cx="3530600" cy="48768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  <p:bldP build="whole" bldLvl="1" animBg="1" rev="0" advAuto="0" spid="13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tivism"/>
          <p:cNvSpPr txBox="1"/>
          <p:nvPr>
            <p:ph type="title"/>
          </p:nvPr>
        </p:nvSpPr>
        <p:spPr>
          <a:xfrm>
            <a:off x="118467" y="6746"/>
            <a:ext cx="12767866" cy="2178746"/>
          </a:xfrm>
          <a:prstGeom prst="rect">
            <a:avLst/>
          </a:prstGeom>
        </p:spPr>
        <p:txBody>
          <a:bodyPr/>
          <a:lstStyle/>
          <a:p>
            <a:pPr/>
            <a:r>
              <a:t>Nativism</a:t>
            </a:r>
          </a:p>
        </p:txBody>
      </p:sp>
      <p:sp>
        <p:nvSpPr>
          <p:cNvPr id="134" name="What is it?…"/>
          <p:cNvSpPr txBox="1"/>
          <p:nvPr>
            <p:ph type="body" sz="half" idx="1"/>
          </p:nvPr>
        </p:nvSpPr>
        <p:spPr>
          <a:xfrm>
            <a:off x="101600" y="2209800"/>
            <a:ext cx="6426200" cy="7569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is it?</a:t>
            </a:r>
          </a:p>
          <a:p>
            <a:pPr lvl="1">
              <a:buBlip>
                <a:blip r:embed="rId2"/>
              </a:buBlip>
            </a:pPr>
            <a:r>
              <a:t>Fear, distrust, dislike of foreigners</a:t>
            </a:r>
          </a:p>
          <a:p>
            <a:pPr lvl="1">
              <a:buBlip>
                <a:blip r:embed="rId2"/>
              </a:buBlip>
            </a:pPr>
            <a:r>
              <a:t>Often anti-Catholic</a:t>
            </a:r>
          </a:p>
          <a:p>
            <a:pPr>
              <a:buBlip>
                <a:blip r:embed="rId2"/>
              </a:buBlip>
            </a:pPr>
            <a:r>
              <a:t>Nativist groups sought to limit immigrants’ political power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6700" y="2882900"/>
            <a:ext cx="6426200" cy="47498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  <p:bldP build="whole" bldLvl="1" animBg="1" rev="0" advAuto="0" spid="13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Know-Nothing Party"/>
          <p:cNvSpPr txBox="1"/>
          <p:nvPr>
            <p:ph type="title"/>
          </p:nvPr>
        </p:nvSpPr>
        <p:spPr>
          <a:xfrm>
            <a:off x="118467" y="6746"/>
            <a:ext cx="12767866" cy="2178746"/>
          </a:xfrm>
          <a:prstGeom prst="rect">
            <a:avLst/>
          </a:prstGeom>
        </p:spPr>
        <p:txBody>
          <a:bodyPr/>
          <a:lstStyle/>
          <a:p>
            <a:pPr/>
            <a:r>
              <a:t>Know-Nothing Party</a:t>
            </a:r>
          </a:p>
        </p:txBody>
      </p:sp>
      <p:sp>
        <p:nvSpPr>
          <p:cNvPr id="138" name="What is it?…"/>
          <p:cNvSpPr txBox="1"/>
          <p:nvPr>
            <p:ph type="body" sz="half" idx="1"/>
          </p:nvPr>
        </p:nvSpPr>
        <p:spPr>
          <a:xfrm>
            <a:off x="101600" y="2209800"/>
            <a:ext cx="6426200" cy="7569200"/>
          </a:xfrm>
          <a:prstGeom prst="rect">
            <a:avLst/>
          </a:prstGeom>
        </p:spPr>
        <p:txBody>
          <a:bodyPr/>
          <a:lstStyle/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What is it?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Political Party that formed due to Nativism</a:t>
            </a:r>
          </a:p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Originated as the Supreme Order of the Star Spangled Banner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Wanted to ban Catholics from holding offices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Called for tough immigration and naturalization laws</a:t>
            </a:r>
          </a:p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In 1856, Ex-President Millard Fillmore ran for president for the Know-Nothing Party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Won 21% of the popular vote 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70900" y="2482850"/>
            <a:ext cx="2976588" cy="660102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p" bldLvl="5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Quick Recap"/>
          <p:cNvSpPr txBox="1"/>
          <p:nvPr>
            <p:ph type="title"/>
          </p:nvPr>
        </p:nvSpPr>
        <p:spPr>
          <a:xfrm>
            <a:off x="118467" y="6746"/>
            <a:ext cx="12767866" cy="2178746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42" name="Immigrant groups…"/>
          <p:cNvSpPr txBox="1"/>
          <p:nvPr>
            <p:ph type="body" sz="half" idx="1"/>
          </p:nvPr>
        </p:nvSpPr>
        <p:spPr>
          <a:xfrm>
            <a:off x="101600" y="2209800"/>
            <a:ext cx="6426200" cy="7569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Immigrant groups</a:t>
            </a:r>
          </a:p>
          <a:p>
            <a:pPr>
              <a:buBlip>
                <a:blip r:embed="rId2"/>
              </a:buBlip>
            </a:pPr>
            <a:r>
              <a:t>Where did they settle</a:t>
            </a:r>
          </a:p>
          <a:p>
            <a:pPr>
              <a:buBlip>
                <a:blip r:embed="rId2"/>
              </a:buBlip>
            </a:pPr>
            <a:r>
              <a:t>Nativism</a:t>
            </a:r>
          </a:p>
          <a:p>
            <a:pPr>
              <a:buBlip>
                <a:blip r:embed="rId2"/>
              </a:buBlip>
            </a:pPr>
            <a:r>
              <a:t>Know-Nothing Party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e You Back Here For Video #32: Attempts To Resolve Slavery In The Territories"/>
          <p:cNvSpPr txBox="1"/>
          <p:nvPr>
            <p:ph type="title"/>
          </p:nvPr>
        </p:nvSpPr>
        <p:spPr>
          <a:xfrm>
            <a:off x="118467" y="6746"/>
            <a:ext cx="12767866" cy="2178746"/>
          </a:xfrm>
          <a:prstGeom prst="rect">
            <a:avLst/>
          </a:prstGeom>
        </p:spPr>
        <p:txBody>
          <a:bodyPr/>
          <a:lstStyle>
            <a:lvl1pPr defTabSz="265175">
              <a:defRPr sz="4176"/>
            </a:lvl1pPr>
          </a:lstStyle>
          <a:p>
            <a:pPr/>
            <a:r>
              <a:t>See You Back Here For Video #32: Attempts To Resolve Slavery In The Territories</a:t>
            </a:r>
          </a:p>
        </p:txBody>
      </p:sp>
      <p:sp>
        <p:nvSpPr>
          <p:cNvPr id="145" name="Thanks for watching…"/>
          <p:cNvSpPr txBox="1"/>
          <p:nvPr>
            <p:ph type="body" sz="half" idx="1"/>
          </p:nvPr>
        </p:nvSpPr>
        <p:spPr>
          <a:xfrm>
            <a:off x="101600" y="2209800"/>
            <a:ext cx="6426200" cy="7569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3800" y="3695700"/>
            <a:ext cx="6146800" cy="4597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