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3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33: The End Of The Second Party System And The Election Of 1860 (Key Concept 5.2, II, C-D)"/>
          <p:cNvSpPr txBox="1"/>
          <p:nvPr>
            <p:ph type="ctrTitle"/>
          </p:nvPr>
        </p:nvSpPr>
        <p:spPr>
          <a:xfrm>
            <a:off x="26392" y="68957"/>
            <a:ext cx="12952016" cy="2149575"/>
          </a:xfrm>
          <a:prstGeom prst="rect">
            <a:avLst/>
          </a:prstGeom>
        </p:spPr>
        <p:txBody>
          <a:bodyPr/>
          <a:lstStyle>
            <a:lvl1pPr defTabSz="403097">
              <a:defRPr spc="48" sz="4830">
                <a:effectLst>
                  <a:outerShdw sx="100000" sy="100000" kx="0" ky="0" algn="b" rotWithShape="0" blurRad="26289" dist="8763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APUSH Review: Video #33: The End Of The Second Party System And The Election Of 1860 (Key Concept 5.2, II, C-D)</a:t>
            </a:r>
          </a:p>
        </p:txBody>
      </p:sp>
      <p:sp>
        <p:nvSpPr>
          <p:cNvPr id="120" name="Everything You Need To Know About The End Of The Second Party System And The Election Of 1860 To Succeed In APUSH"/>
          <p:cNvSpPr txBox="1"/>
          <p:nvPr>
            <p:ph type="subTitle" sz="quarter" idx="1"/>
          </p:nvPr>
        </p:nvSpPr>
        <p:spPr>
          <a:xfrm>
            <a:off x="1270000" y="2413000"/>
            <a:ext cx="10464800" cy="1270000"/>
          </a:xfrm>
          <a:prstGeom prst="rect">
            <a:avLst/>
          </a:prstGeom>
        </p:spPr>
        <p:txBody>
          <a:bodyPr/>
          <a:lstStyle>
            <a:lvl1pPr defTabSz="438150">
              <a:spcBef>
                <a:spcPts val="400"/>
              </a:spcBef>
              <a:defRPr spc="26" sz="2700">
                <a:effectLst>
                  <a:outerShdw sx="100000" sy="100000" kx="0" ky="0" algn="b" rotWithShape="0" blurRad="28575" dist="9525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The End Of The Second Party System And The Election Of 1860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810992" y="8813799"/>
            <a:ext cx="538281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3467100"/>
            <a:ext cx="61468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he End Of The Second Party System"/>
          <p:cNvSpPr txBox="1"/>
          <p:nvPr>
            <p:ph type="title"/>
          </p:nvPr>
        </p:nvSpPr>
        <p:spPr>
          <a:xfrm>
            <a:off x="647700" y="25400"/>
            <a:ext cx="12344400" cy="2088654"/>
          </a:xfrm>
          <a:prstGeom prst="rect">
            <a:avLst/>
          </a:prstGeom>
        </p:spPr>
        <p:txBody>
          <a:bodyPr/>
          <a:lstStyle>
            <a:lvl1pPr defTabSz="566674">
              <a:defRPr spc="67" sz="6790"/>
            </a:lvl1pPr>
          </a:lstStyle>
          <a:p>
            <a:pPr/>
            <a:r>
              <a:t>The End Of The Second Party System</a:t>
            </a:r>
          </a:p>
        </p:txBody>
      </p:sp>
      <p:sp>
        <p:nvSpPr>
          <p:cNvPr id="125" name="With the passing of prominent Whig leaders, the party declined…"/>
          <p:cNvSpPr txBox="1"/>
          <p:nvPr>
            <p:ph type="body" idx="1"/>
          </p:nvPr>
        </p:nvSpPr>
        <p:spPr>
          <a:xfrm>
            <a:off x="596900" y="2120900"/>
            <a:ext cx="6646764" cy="777865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With the passing of prominent Whig leaders, the party declined</a:t>
            </a:r>
          </a:p>
          <a:p>
            <a:pPr lvl="1">
              <a:buBlip>
                <a:blip r:embed="rId2"/>
              </a:buBlip>
            </a:pPr>
            <a:r>
              <a:t>Henry Clay and Daniel Webster</a:t>
            </a:r>
          </a:p>
          <a:p>
            <a:pPr>
              <a:buBlip>
                <a:blip r:embed="rId2"/>
              </a:buBlip>
            </a:pPr>
            <a:r>
              <a:t>Slavery and nativism also weakened the parties</a:t>
            </a:r>
          </a:p>
          <a:p>
            <a:pPr lvl="1">
              <a:buBlip>
                <a:blip r:embed="rId2"/>
              </a:buBlip>
            </a:pPr>
            <a:r>
              <a:t>Emergence of sectional parties, especially the Republican Party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3200" y="1517650"/>
            <a:ext cx="2794000" cy="341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3200" y="5632450"/>
            <a:ext cx="2794000" cy="387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6" grpId="2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Republican Party"/>
          <p:cNvSpPr txBox="1"/>
          <p:nvPr>
            <p:ph type="title"/>
          </p:nvPr>
        </p:nvSpPr>
        <p:spPr>
          <a:xfrm>
            <a:off x="647700" y="25400"/>
            <a:ext cx="12344400" cy="2088654"/>
          </a:xfrm>
          <a:prstGeom prst="rect">
            <a:avLst/>
          </a:prstGeom>
        </p:spPr>
        <p:txBody>
          <a:bodyPr/>
          <a:lstStyle/>
          <a:p>
            <a:pPr/>
            <a:r>
              <a:t>The Republican Party</a:t>
            </a:r>
          </a:p>
        </p:txBody>
      </p:sp>
      <p:sp>
        <p:nvSpPr>
          <p:cNvPr id="130" name="Emerged in the North after the KS-NB Act…"/>
          <p:cNvSpPr txBox="1"/>
          <p:nvPr>
            <p:ph type="body" sz="half" idx="1"/>
          </p:nvPr>
        </p:nvSpPr>
        <p:spPr>
          <a:xfrm>
            <a:off x="596900" y="2120900"/>
            <a:ext cx="6646764" cy="758438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Emerged in the North after the KS-NB Act</a:t>
            </a:r>
          </a:p>
          <a:p>
            <a:pPr>
              <a:buBlip>
                <a:blip r:embed="rId2"/>
              </a:buBlip>
            </a:pPr>
            <a:r>
              <a:t>Sought to keep slavery from expanding (Free Soil)</a:t>
            </a:r>
          </a:p>
          <a:p>
            <a:pPr>
              <a:buBlip>
                <a:blip r:embed="rId2"/>
              </a:buBlip>
            </a:pPr>
            <a:r>
              <a:t>First Republican president was Abraham Lincoln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9400" y="3070493"/>
            <a:ext cx="4276620" cy="5365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lection of 1860"/>
          <p:cNvSpPr txBox="1"/>
          <p:nvPr>
            <p:ph type="title"/>
          </p:nvPr>
        </p:nvSpPr>
        <p:spPr>
          <a:xfrm>
            <a:off x="647700" y="25400"/>
            <a:ext cx="12344400" cy="2088654"/>
          </a:xfrm>
          <a:prstGeom prst="rect">
            <a:avLst/>
          </a:prstGeom>
        </p:spPr>
        <p:txBody>
          <a:bodyPr/>
          <a:lstStyle/>
          <a:p>
            <a:pPr/>
            <a:r>
              <a:t>Election of 1860</a:t>
            </a:r>
          </a:p>
        </p:txBody>
      </p:sp>
      <p:sp>
        <p:nvSpPr>
          <p:cNvPr id="134" name="4 Candidates:…"/>
          <p:cNvSpPr txBox="1"/>
          <p:nvPr>
            <p:ph type="body" sz="half" idx="1"/>
          </p:nvPr>
        </p:nvSpPr>
        <p:spPr>
          <a:xfrm>
            <a:off x="596900" y="2120900"/>
            <a:ext cx="6646764" cy="7584381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4 Candidates:</a:t>
            </a:r>
          </a:p>
          <a:p>
            <a:pPr lvl="1" marL="853439" indent="-426719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Abe Lincoln - Republican</a:t>
            </a:r>
          </a:p>
          <a:p>
            <a:pPr lvl="1" marL="853439" indent="-426719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John C. Breckinridge - Democrat</a:t>
            </a:r>
          </a:p>
          <a:p>
            <a:pPr lvl="1" marL="853439" indent="-426719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Stephen Douglas - Democrat</a:t>
            </a:r>
          </a:p>
          <a:p>
            <a:pPr lvl="1" marL="853439" indent="-426719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John Bell - Constitutional Union </a:t>
            </a:r>
          </a:p>
          <a:p>
            <a:pPr marL="426719" indent="-426719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Douglas and Breckinridge split the Democratic votes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3289300"/>
            <a:ext cx="5893931" cy="3421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p" bldLvl="5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coln’s Victory"/>
          <p:cNvSpPr txBox="1"/>
          <p:nvPr>
            <p:ph type="title"/>
          </p:nvPr>
        </p:nvSpPr>
        <p:spPr>
          <a:xfrm>
            <a:off x="647700" y="25400"/>
            <a:ext cx="12344400" cy="2088654"/>
          </a:xfrm>
          <a:prstGeom prst="rect">
            <a:avLst/>
          </a:prstGeom>
        </p:spPr>
        <p:txBody>
          <a:bodyPr/>
          <a:lstStyle/>
          <a:p>
            <a:pPr/>
            <a:r>
              <a:t>Lincoln’s Victory</a:t>
            </a:r>
          </a:p>
        </p:txBody>
      </p:sp>
      <p:sp>
        <p:nvSpPr>
          <p:cNvPr id="138" name="Lincoln campaigned on a Free Soil platform…"/>
          <p:cNvSpPr txBox="1"/>
          <p:nvPr>
            <p:ph type="body" sz="half" idx="1"/>
          </p:nvPr>
        </p:nvSpPr>
        <p:spPr>
          <a:xfrm>
            <a:off x="596900" y="2120900"/>
            <a:ext cx="6400701" cy="758438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Lincoln campaigned on a Free Soil platform</a:t>
            </a:r>
          </a:p>
          <a:p>
            <a:pPr>
              <a:buBlip>
                <a:blip r:embed="rId2"/>
              </a:buBlip>
            </a:pPr>
            <a:r>
              <a:t>He did not win a single Southern state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3289300"/>
            <a:ext cx="5893931" cy="3421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pact Of The Election Of 1860"/>
          <p:cNvSpPr txBox="1"/>
          <p:nvPr>
            <p:ph type="title"/>
          </p:nvPr>
        </p:nvSpPr>
        <p:spPr>
          <a:xfrm>
            <a:off x="647700" y="25400"/>
            <a:ext cx="12344400" cy="2088654"/>
          </a:xfrm>
          <a:prstGeom prst="rect">
            <a:avLst/>
          </a:prstGeom>
        </p:spPr>
        <p:txBody>
          <a:bodyPr/>
          <a:lstStyle>
            <a:lvl1pPr defTabSz="566674">
              <a:defRPr spc="67" sz="6790"/>
            </a:lvl1pPr>
          </a:lstStyle>
          <a:p>
            <a:pPr/>
            <a:r>
              <a:t>Impact Of The Election Of 1860</a:t>
            </a:r>
          </a:p>
        </p:txBody>
      </p:sp>
      <p:sp>
        <p:nvSpPr>
          <p:cNvPr id="142" name="Southern states debated secession…"/>
          <p:cNvSpPr txBox="1"/>
          <p:nvPr>
            <p:ph type="body" sz="half" idx="1"/>
          </p:nvPr>
        </p:nvSpPr>
        <p:spPr>
          <a:xfrm>
            <a:off x="596900" y="2120900"/>
            <a:ext cx="6400701" cy="758438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Southern states debated secession</a:t>
            </a:r>
          </a:p>
          <a:p>
            <a:pPr>
              <a:buBlip>
                <a:blip r:embed="rId2"/>
              </a:buBlip>
            </a:pPr>
            <a:r>
              <a:t>December, 1860:</a:t>
            </a:r>
          </a:p>
          <a:p>
            <a:pPr lvl="1">
              <a:buBlip>
                <a:blip r:embed="rId2"/>
              </a:buBlip>
            </a:pPr>
            <a:r>
              <a:t>South Carolina seceded</a:t>
            </a:r>
          </a:p>
          <a:p>
            <a:pPr lvl="1">
              <a:buBlip>
                <a:blip r:embed="rId2"/>
              </a:buBlip>
            </a:pPr>
            <a:r>
              <a:t>Other states soon followed</a:t>
            </a:r>
          </a:p>
          <a:p>
            <a:pPr>
              <a:buBlip>
                <a:blip r:embed="rId2"/>
              </a:buBlip>
            </a:pPr>
            <a:r>
              <a:t>Immediate cause of the Civil War</a:t>
            </a:r>
          </a:p>
          <a:p>
            <a:pPr lvl="1">
              <a:buBlip>
                <a:blip r:embed="rId2"/>
              </a:buBlip>
            </a:pPr>
            <a:r>
              <a:t>Began on April 12, 1861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Quick Recap"/>
          <p:cNvSpPr txBox="1"/>
          <p:nvPr>
            <p:ph type="title"/>
          </p:nvPr>
        </p:nvSpPr>
        <p:spPr>
          <a:xfrm>
            <a:off x="647700" y="25400"/>
            <a:ext cx="12344400" cy="2088654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5" name="Reasons for decline of 2nd Party System…"/>
          <p:cNvSpPr txBox="1"/>
          <p:nvPr>
            <p:ph type="body" sz="half" idx="1"/>
          </p:nvPr>
        </p:nvSpPr>
        <p:spPr>
          <a:xfrm>
            <a:off x="596900" y="2120900"/>
            <a:ext cx="6400701" cy="758438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Reasons for decline of 2nd Party System</a:t>
            </a:r>
          </a:p>
          <a:p>
            <a:pPr>
              <a:buBlip>
                <a:blip r:embed="rId2"/>
              </a:buBlip>
            </a:pPr>
            <a:r>
              <a:t>Republican Party - Free Soil</a:t>
            </a:r>
          </a:p>
          <a:p>
            <a:pPr>
              <a:buBlip>
                <a:blip r:embed="rId2"/>
              </a:buBlip>
            </a:pPr>
            <a:r>
              <a:t>Candidates in 1860</a:t>
            </a:r>
          </a:p>
          <a:p>
            <a:pPr>
              <a:buBlip>
                <a:blip r:embed="rId2"/>
              </a:buBlip>
            </a:pPr>
            <a:r>
              <a:t>Secession after Lincoln’s victory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ee You Back Here For Video #34: The Civil W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67" sz="6790"/>
            </a:lvl1pPr>
          </a:lstStyle>
          <a:p>
            <a:pPr/>
            <a:r>
              <a:t>See You Back Here For Video #34: The Civil War</a:t>
            </a:r>
          </a:p>
        </p:txBody>
      </p:sp>
      <p:sp>
        <p:nvSpPr>
          <p:cNvPr id="148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800" y="3460750"/>
            <a:ext cx="61468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