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34: The Civil War (Key Concept 5.3, I, A-D)"/>
          <p:cNvSpPr txBox="1"/>
          <p:nvPr>
            <p:ph type="ctrTitle"/>
          </p:nvPr>
        </p:nvSpPr>
        <p:spPr>
          <a:xfrm>
            <a:off x="901700" y="4191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508254">
              <a:defRPr spc="334" sz="4176">
                <a:effectLst>
                  <a:outerShdw sx="100000" sy="100000" kx="0" ky="0" algn="b" rotWithShape="0" blurRad="22098" dist="22098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#34: The Civil War (Key Concept 5.3, I, A-D)</a:t>
            </a:r>
          </a:p>
        </p:txBody>
      </p:sp>
      <p:sp>
        <p:nvSpPr>
          <p:cNvPr id="122" name="Everything You Need To Know About The Civil War To Succeed In APUSH"/>
          <p:cNvSpPr txBox="1"/>
          <p:nvPr>
            <p:ph type="subTitle" sz="quarter" idx="1"/>
          </p:nvPr>
        </p:nvSpPr>
        <p:spPr>
          <a:xfrm>
            <a:off x="901700" y="2292350"/>
            <a:ext cx="11201400" cy="15367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The Civil War To Succeed In APUSH</a:t>
            </a:r>
          </a:p>
        </p:txBody>
      </p:sp>
      <p:sp>
        <p:nvSpPr>
          <p:cNvPr id="123" name="www.APUSHReview.com"/>
          <p:cNvSpPr txBox="1"/>
          <p:nvPr/>
        </p:nvSpPr>
        <p:spPr>
          <a:xfrm>
            <a:off x="4163110" y="8483600"/>
            <a:ext cx="467858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3517900"/>
            <a:ext cx="61468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outout to Coach Mayr’s class in Georgia. Best of luck this year!"/>
          <p:cNvSpPr/>
          <p:nvPr/>
        </p:nvSpPr>
        <p:spPr>
          <a:xfrm>
            <a:off x="6375400" y="2149871"/>
            <a:ext cx="6495058" cy="3387329"/>
          </a:xfrm>
          <a:prstGeom prst="wedgeEllipseCallout">
            <a:avLst>
              <a:gd name="adj1" fmla="val -49385"/>
              <a:gd name="adj2" fmla="val 6888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to Coach Mayr’s class in Georgia. Best of luck this year!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ersonal Liberties During The War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Personal Liberties During The War</a:t>
            </a:r>
          </a:p>
        </p:txBody>
      </p:sp>
      <p:sp>
        <p:nvSpPr>
          <p:cNvPr id="162" name="Habeas Corpus: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600"/>
              </a:spcBef>
              <a:defRPr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Habeas Corpus:</a:t>
            </a:r>
          </a:p>
          <a:p>
            <a:pPr lvl="1" marL="746759" indent="-373379" defTabSz="490727">
              <a:spcBef>
                <a:spcPts val="2600"/>
              </a:spcBef>
              <a:defRPr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Cannot be held in jail without charges brought against you</a:t>
            </a:r>
          </a:p>
          <a:p>
            <a:pPr lvl="1" marL="746759" indent="-373379" defTabSz="490727">
              <a:spcBef>
                <a:spcPts val="2600"/>
              </a:spcBef>
              <a:defRPr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Lincoln suspended Habeas Corpus</a:t>
            </a:r>
          </a:p>
          <a:p>
            <a:pPr lvl="2" marL="1120139" indent="-373379" defTabSz="490727">
              <a:spcBef>
                <a:spcPts val="2600"/>
              </a:spcBef>
              <a:defRPr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Only Congress can suspend Habeas Corpus</a:t>
            </a:r>
          </a:p>
          <a:p>
            <a:pPr marL="373379" indent="-373379" defTabSz="490727">
              <a:spcBef>
                <a:spcPts val="2600"/>
              </a:spcBef>
              <a:defRPr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Ex Parte Merryman (1861)</a:t>
            </a:r>
          </a:p>
          <a:p>
            <a:pPr lvl="1" marL="746759" indent="-373379" defTabSz="490727">
              <a:spcBef>
                <a:spcPts val="2600"/>
              </a:spcBef>
              <a:defRPr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Supreme Court ruled the President could not suspend Habeas Corpus, Lincoln ignored the decision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1800" y="2266950"/>
            <a:ext cx="4052721" cy="5876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frican Americans During The War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African Americans During The War</a:t>
            </a:r>
          </a:p>
        </p:txBody>
      </p:sp>
      <p:sp>
        <p:nvSpPr>
          <p:cNvPr id="166" name="Beginning in 1862, African Americans could enlist in the war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/>
            <a:r>
              <a:t>Beginning in 1862, African Americans could enlist in the war</a:t>
            </a:r>
          </a:p>
          <a:p>
            <a:pPr/>
            <a:r>
              <a:t>54th Regiment</a:t>
            </a:r>
          </a:p>
          <a:p>
            <a:pPr lvl="1"/>
            <a:r>
              <a:t>“Glory”</a:t>
            </a:r>
          </a:p>
          <a:p>
            <a:pPr/>
            <a:r>
              <a:t>Fought in segregated units</a:t>
            </a:r>
          </a:p>
          <a:p>
            <a:pPr/>
            <a:r>
              <a:t>Often did manual labor</a:t>
            </a:r>
          </a:p>
          <a:p>
            <a:pPr/>
            <a:r>
              <a:t>Paid less than whites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3987800"/>
            <a:ext cx="6106441" cy="4552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omen During The War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Women During The War</a:t>
            </a:r>
          </a:p>
        </p:txBody>
      </p:sp>
      <p:sp>
        <p:nvSpPr>
          <p:cNvPr id="170" name="Employment opportunities increased: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Employment opportunities increased:</a:t>
            </a:r>
          </a:p>
          <a:p>
            <a:pPr lvl="1" marL="631189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Teachers, factories, nursing</a:t>
            </a:r>
          </a:p>
          <a:p>
            <a:pPr marL="315594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National Women’s Loyal League:</a:t>
            </a:r>
          </a:p>
          <a:p>
            <a:pPr lvl="1" marL="631189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Elizabeth Cady Stanton and Susan B. Anthony</a:t>
            </a:r>
          </a:p>
          <a:p>
            <a:pPr lvl="1" marL="631189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Hoped to abolish slavery and gain female suffrage</a:t>
            </a:r>
          </a:p>
          <a:p>
            <a:pPr marL="315594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Clara Barton:</a:t>
            </a:r>
          </a:p>
          <a:p>
            <a:pPr lvl="1" marL="631189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Helped distribute medical supplies during the war</a:t>
            </a:r>
          </a:p>
          <a:p>
            <a:pPr lvl="1" marL="631189" indent="-315594" defTabSz="414781">
              <a:spcBef>
                <a:spcPts val="2200"/>
              </a:spcBef>
              <a:defRPr sz="2556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Later founded the Red Cross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600" y="2197496"/>
            <a:ext cx="4195351" cy="5358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  <p:bldP build="whole" bldLvl="1" animBg="1" rev="0" advAuto="0" spid="17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Quick Recap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74" name="Long-term and short-term causes of the war…"/>
          <p:cNvSpPr txBox="1"/>
          <p:nvPr>
            <p:ph type="body" idx="1"/>
          </p:nvPr>
        </p:nvSpPr>
        <p:spPr>
          <a:xfrm>
            <a:off x="469900" y="2120900"/>
            <a:ext cx="11845330" cy="7035007"/>
          </a:xfrm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Long-term and short-term causes of the war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Mobilization of economies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Opposition to the war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Importance of Border States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Lincoln’s evolving purpose of the war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Emancipation Proclamation and Gettysburg Address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Reasons for Union Victory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Personal liberties during the war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African Americans during the war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Women during the war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ee You Back Here For Video #35: Reconstr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See You Back Here For Video #35: Reconstruction</a:t>
            </a:r>
          </a:p>
        </p:txBody>
      </p:sp>
      <p:sp>
        <p:nvSpPr>
          <p:cNvPr id="177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3289300"/>
            <a:ext cx="61468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auses of the War (Historical Context)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Causes of the War (Historical Context)</a:t>
            </a:r>
          </a:p>
        </p:txBody>
      </p:sp>
      <p:sp>
        <p:nvSpPr>
          <p:cNvPr id="128" name="Long-term: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Long-term: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Expansion of slavery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Uncle Tom’s Cabin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Popular Sovereignty</a:t>
            </a:r>
          </a:p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Short-term: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Election of 1860</a:t>
            </a:r>
          </a:p>
          <a:p>
            <a:pPr lvl="2" marL="1240155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Lincoln sought to keep slavery from expanding (Free-Soil)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3600" y="1377950"/>
            <a:ext cx="2794000" cy="485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6400" y="6515100"/>
            <a:ext cx="4419600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p" bldLvl="5" animBg="1" rev="0" advAuto="0" spid="128" grpId="1"/>
      <p:bldP build="whole" bldLvl="1" animBg="1" rev="0" advAuto="0" spid="12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eginning Of The War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Beginning Of The War</a:t>
            </a:r>
          </a:p>
        </p:txBody>
      </p:sp>
      <p:sp>
        <p:nvSpPr>
          <p:cNvPr id="133" name="April 12, 1861: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000"/>
              </a:spcBef>
              <a:defRPr sz="3420">
                <a:effectLst>
                  <a:outerShdw sx="100000" sy="100000" kx="0" ky="0" algn="b" rotWithShape="0" blurRad="24130" dist="2413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April 12, 1861:</a:t>
            </a:r>
          </a:p>
          <a:p>
            <a:pPr lvl="1" marL="844550" indent="-422275" defTabSz="554990">
              <a:spcBef>
                <a:spcPts val="3000"/>
              </a:spcBef>
              <a:defRPr sz="3420">
                <a:effectLst>
                  <a:outerShdw sx="100000" sy="100000" kx="0" ky="0" algn="b" rotWithShape="0" blurRad="24130" dist="2413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Attack on Fort Sumter (South Carolina)</a:t>
            </a:r>
          </a:p>
          <a:p>
            <a:pPr marL="422275" indent="-422275" defTabSz="554990">
              <a:spcBef>
                <a:spcPts val="3000"/>
              </a:spcBef>
              <a:defRPr sz="3420">
                <a:effectLst>
                  <a:outerShdw sx="100000" sy="100000" kx="0" ky="0" algn="b" rotWithShape="0" blurRad="24130" dist="2413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Both the North (Union) and South (Confederacy) mobilized their economies and societies</a:t>
            </a:r>
          </a:p>
          <a:p>
            <a:pPr lvl="1" marL="844550" indent="-422275" defTabSz="554990">
              <a:spcBef>
                <a:spcPts val="3000"/>
              </a:spcBef>
              <a:defRPr sz="3420">
                <a:effectLst>
                  <a:outerShdw sx="100000" sy="100000" kx="0" ky="0" algn="b" rotWithShape="0" blurRad="24130" dist="2413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Conscription (Draft) was instituted in both regions</a:t>
            </a:r>
          </a:p>
          <a:p>
            <a:pPr lvl="2" marL="1266825" indent="-422275" defTabSz="554990">
              <a:spcBef>
                <a:spcPts val="3000"/>
              </a:spcBef>
              <a:defRPr sz="3420">
                <a:effectLst>
                  <a:outerShdw sx="100000" sy="100000" kx="0" ky="0" algn="b" rotWithShape="0" blurRad="24130" dist="2413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Could pay $ for a replacement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050" y="1733550"/>
            <a:ext cx="4655757" cy="3372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p" bldLvl="5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eginning Of The War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Beginning Of The War</a:t>
            </a:r>
          </a:p>
        </p:txBody>
      </p:sp>
      <p:sp>
        <p:nvSpPr>
          <p:cNvPr id="137" name="Opposition persisted in both regions: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2800"/>
              </a:spcBef>
              <a:defRPr sz="3204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Opposition persisted in both regions:</a:t>
            </a:r>
          </a:p>
          <a:p>
            <a:pPr lvl="1" marL="791209" indent="-395604" defTabSz="519937">
              <a:spcBef>
                <a:spcPts val="2800"/>
              </a:spcBef>
              <a:defRPr sz="3204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North:</a:t>
            </a:r>
          </a:p>
          <a:p>
            <a:pPr lvl="2" marL="1186814" indent="-395604" defTabSz="519937">
              <a:spcBef>
                <a:spcPts val="2800"/>
              </a:spcBef>
              <a:defRPr sz="3204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Maryland newspapers were shut down by Lincoln</a:t>
            </a:r>
          </a:p>
          <a:p>
            <a:pPr lvl="2" marL="1186814" indent="-395604" defTabSz="519937">
              <a:spcBef>
                <a:spcPts val="2800"/>
              </a:spcBef>
              <a:defRPr sz="3204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NYC Draft Riots - “rich man’s war, but a poor man’s fight”</a:t>
            </a:r>
          </a:p>
          <a:p>
            <a:pPr lvl="1" marL="791209" indent="-395604" defTabSz="519937">
              <a:spcBef>
                <a:spcPts val="2800"/>
              </a:spcBef>
              <a:defRPr sz="3204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South:</a:t>
            </a:r>
          </a:p>
          <a:p>
            <a:pPr lvl="2" marL="1186814" indent="-395604" defTabSz="519937">
              <a:spcBef>
                <a:spcPts val="2800"/>
              </a:spcBef>
              <a:defRPr sz="3204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farmers refused to fight, would not let slaves fight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2940050"/>
            <a:ext cx="4819993" cy="4562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rder States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Border States</a:t>
            </a:r>
          </a:p>
        </p:txBody>
      </p:sp>
      <p:sp>
        <p:nvSpPr>
          <p:cNvPr id="141" name="What were they?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2900"/>
              </a:spcBef>
              <a:def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were they?</a:t>
            </a:r>
          </a:p>
          <a:p>
            <a:pPr lvl="1" marL="808990" indent="-404495" defTabSz="531622">
              <a:spcBef>
                <a:spcPts val="2900"/>
              </a:spcBef>
              <a:def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Slave states that did NOT secede during the Civil War</a:t>
            </a:r>
          </a:p>
          <a:p>
            <a:pPr marL="404495" indent="-404495" defTabSz="531622">
              <a:spcBef>
                <a:spcPts val="2900"/>
              </a:spcBef>
              <a:def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Which states did this include?</a:t>
            </a:r>
          </a:p>
          <a:p>
            <a:pPr lvl="1" marL="808990" indent="-404495" defTabSz="531622">
              <a:spcBef>
                <a:spcPts val="2900"/>
              </a:spcBef>
              <a:def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Missouri, Kentucky, Maryland Delaware, and West Virginia (later)</a:t>
            </a:r>
          </a:p>
          <a:p>
            <a:pPr marL="404495" indent="-404495" defTabSz="531622">
              <a:spcBef>
                <a:spcPts val="2900"/>
              </a:spcBef>
              <a:defRPr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Their siding with the Union was a major factor in the outcome of the war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800" y="3790950"/>
            <a:ext cx="5765937" cy="359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p" bldLvl="5" animBg="1" rev="0" advAuto="0" spid="1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incoln’s Goals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Lincoln’s Goals</a:t>
            </a:r>
          </a:p>
        </p:txBody>
      </p:sp>
      <p:sp>
        <p:nvSpPr>
          <p:cNvPr id="145" name="In the beginning, the war was fought to preserve the Union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26225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 the beginning, the war was fought to preserve the Union</a:t>
            </a:r>
          </a:p>
          <a:p>
            <a:pPr marL="26225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September 22, 1862 - Emancipation Proclamation: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Declared that all slaves in areas of </a:t>
            </a:r>
            <a:r>
              <a:rPr b="1" i="1" u="sng">
                <a:latin typeface="+mn-lt"/>
                <a:ea typeface="+mn-ea"/>
                <a:cs typeface="+mn-cs"/>
                <a:sym typeface="Avenir Next"/>
              </a:rPr>
              <a:t>REBELLION</a:t>
            </a:r>
            <a:r>
              <a:t> would be free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Helped change the purpose of the war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Kept European countries from supporting the Confederacy</a:t>
            </a:r>
          </a:p>
          <a:p>
            <a:pPr lvl="2" marL="78676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Slavery was banned in Europe, Europeans would not support the Confederacy</a:t>
            </a:r>
          </a:p>
          <a:p>
            <a:pPr lvl="2" marL="78676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African Americans enlisted in the Union Army</a:t>
            </a:r>
          </a:p>
          <a:p>
            <a:pPr lvl="3" marL="104901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Fought in segregated units, paid less than whites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1019" y="3562350"/>
            <a:ext cx="5061485" cy="3087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ettysburg Address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Gettysburg Address</a:t>
            </a:r>
          </a:p>
        </p:txBody>
      </p:sp>
      <p:sp>
        <p:nvSpPr>
          <p:cNvPr id="149" name="Issued in 1863…"/>
          <p:cNvSpPr txBox="1"/>
          <p:nvPr>
            <p:ph type="body" sz="half" idx="1"/>
          </p:nvPr>
        </p:nvSpPr>
        <p:spPr>
          <a:xfrm>
            <a:off x="469900" y="2120900"/>
            <a:ext cx="5080000" cy="7035007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Issued in 1863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Civil War goals changed from preserving the Union to ending slavery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Referenced a “new birth of freedom” - sought to ensure that all men are truly equal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9205" y="1803400"/>
            <a:ext cx="6847595" cy="559790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Line"/>
          <p:cNvSpPr/>
          <p:nvPr/>
        </p:nvSpPr>
        <p:spPr>
          <a:xfrm flipH="1">
            <a:off x="8476952" y="982716"/>
            <a:ext cx="2365277" cy="2872230"/>
          </a:xfrm>
          <a:prstGeom prst="line">
            <a:avLst/>
          </a:prstGeom>
          <a:ln w="88900">
            <a:solidFill>
              <a:schemeClr val="accent6">
                <a:hueOff val="-284210"/>
                <a:satOff val="2084"/>
                <a:lumOff val="-13137"/>
              </a:schemeClr>
            </a:solidFill>
            <a:miter lim="400000"/>
            <a:tailEnd type="triangle"/>
          </a:ln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  <p:bldP build="whole" bldLvl="1" animBg="1" rev="0" advAuto="0" spid="150" grpId="2"/>
      <p:bldP build="whole" bldLvl="1" animBg="1" rev="0" advAuto="0" spid="15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y Did The Union Prevail?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Why Did The Union Prevail?</a:t>
            </a:r>
          </a:p>
        </p:txBody>
      </p:sp>
      <p:sp>
        <p:nvSpPr>
          <p:cNvPr id="154" name="Improvements in leadership and strategy:…"/>
          <p:cNvSpPr txBox="1"/>
          <p:nvPr>
            <p:ph type="body" idx="1"/>
          </p:nvPr>
        </p:nvSpPr>
        <p:spPr>
          <a:xfrm>
            <a:off x="469900" y="2120900"/>
            <a:ext cx="7531993" cy="7035007"/>
          </a:xfrm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Improvements in leadership and strategy: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Sherman and Grant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Anaconda Plan - blockade of the South</a:t>
            </a:r>
          </a:p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Key Victories: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Antietam - tie, strategic victory for the North (morale boost, kept Europe out of the war)</a:t>
            </a:r>
          </a:p>
          <a:p>
            <a:pPr lvl="2" marL="97345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Emancipation Proclamation was issued after this battle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Gettysburg - issuance of the Gettysburg Address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3350" y="1485900"/>
            <a:ext cx="4973367" cy="4158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p" bldLvl="5" animBg="1" rev="0" advAuto="0" spid="1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y Did The Union Prevail?"/>
          <p:cNvSpPr txBox="1"/>
          <p:nvPr>
            <p:ph type="title"/>
          </p:nvPr>
        </p:nvSpPr>
        <p:spPr>
          <a:xfrm>
            <a:off x="520700" y="406400"/>
            <a:ext cx="11963400" cy="16812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Why Did The Union Prevail?</a:t>
            </a:r>
          </a:p>
        </p:txBody>
      </p:sp>
      <p:sp>
        <p:nvSpPr>
          <p:cNvPr id="158" name="Greater Resources:…"/>
          <p:cNvSpPr txBox="1"/>
          <p:nvPr>
            <p:ph type="body" sz="half" idx="1"/>
          </p:nvPr>
        </p:nvSpPr>
        <p:spPr>
          <a:xfrm>
            <a:off x="469900" y="2120900"/>
            <a:ext cx="5713314" cy="7035007"/>
          </a:xfrm>
          <a:prstGeom prst="rect">
            <a:avLst/>
          </a:prstGeom>
        </p:spPr>
        <p:txBody>
          <a:bodyPr/>
          <a:lstStyle/>
          <a:p>
            <a:pPr/>
            <a:r>
              <a:t>Greater Resources:</a:t>
            </a:r>
          </a:p>
          <a:p>
            <a:pPr lvl="1"/>
            <a:r>
              <a:t>Larger population and more factories</a:t>
            </a:r>
          </a:p>
          <a:p>
            <a:pPr/>
            <a:r>
              <a:t>Destruction of the South’s infrastructure:</a:t>
            </a:r>
          </a:p>
          <a:p>
            <a:pPr lvl="1"/>
            <a:r>
              <a:t>Sherman’s “March to the Sea”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5323" y="2621702"/>
            <a:ext cx="6466277" cy="424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p" bldLvl="5" animBg="1" rev="0" advAuto="0" spid="158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