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36: The Government &amp; Economy During The Post-Civil War Period (Key Concept 6.1, I, A - C, E)"/>
          <p:cNvSpPr txBox="1"/>
          <p:nvPr>
            <p:ph type="ctrTitle"/>
          </p:nvPr>
        </p:nvSpPr>
        <p:spPr>
          <a:xfrm>
            <a:off x="3274" y="-50800"/>
            <a:ext cx="12695933" cy="2214265"/>
          </a:xfrm>
          <a:prstGeom prst="rect">
            <a:avLst/>
          </a:prstGeom>
        </p:spPr>
        <p:txBody>
          <a:bodyPr/>
          <a:lstStyle>
            <a:lvl1pPr defTabSz="251460">
              <a:defRPr sz="3960"/>
            </a:lvl1pPr>
          </a:lstStyle>
          <a:p>
            <a:pPr/>
            <a:r>
              <a:t>APUSH Review: Video #36: The Government &amp; Economy During The Post-Civil War Period (Key Concept 6.1, I, A - C, E)</a:t>
            </a:r>
          </a:p>
        </p:txBody>
      </p:sp>
      <p:sp>
        <p:nvSpPr>
          <p:cNvPr id="120" name="Everything You Need To Know About The Government &amp; Economy During The Post-Civil War Period To Succeed In APUSH"/>
          <p:cNvSpPr txBox="1"/>
          <p:nvPr>
            <p:ph type="subTitle" sz="quarter" idx="1"/>
          </p:nvPr>
        </p:nvSpPr>
        <p:spPr>
          <a:xfrm>
            <a:off x="91033" y="2209800"/>
            <a:ext cx="12822734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The Government &amp; Economy During The Post-Civil War Period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101922" y="88046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2650" y="4040368"/>
            <a:ext cx="6159501" cy="4597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vernment &amp; The Economy DURING the Civil War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Government &amp; The Economy DURING the Civil War</a:t>
            </a:r>
          </a:p>
        </p:txBody>
      </p:sp>
      <p:sp>
        <p:nvSpPr>
          <p:cNvPr id="125" name="Homestead Act (1862):…"/>
          <p:cNvSpPr txBox="1"/>
          <p:nvPr>
            <p:ph type="body" idx="1"/>
          </p:nvPr>
        </p:nvSpPr>
        <p:spPr>
          <a:xfrm>
            <a:off x="-50800" y="2108200"/>
            <a:ext cx="7825483" cy="7670007"/>
          </a:xfrm>
          <a:prstGeom prst="rect">
            <a:avLst/>
          </a:prstGeom>
        </p:spPr>
        <p:txBody>
          <a:bodyPr/>
          <a:lstStyle/>
          <a:p>
            <a:pPr marL="405383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Homestead Act (1862):</a:t>
            </a:r>
          </a:p>
          <a:p>
            <a:pPr lvl="1" marL="810767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Open to any adult who never took up arms against the United States</a:t>
            </a:r>
          </a:p>
          <a:p>
            <a:pPr lvl="1" marL="810767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Gave 160 acres of land free to anyone that lived on the land for 5 years</a:t>
            </a:r>
          </a:p>
          <a:p>
            <a:pPr marL="405383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Morrill Land Grant Act (1862):</a:t>
            </a:r>
          </a:p>
          <a:p>
            <a:pPr lvl="1" marL="810767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Encouraged states to use $ from land sales to support agricultural and technical colleges</a:t>
            </a:r>
          </a:p>
          <a:p>
            <a:pPr lvl="2" marL="1216151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Cornell University in NY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0499" y="2362200"/>
            <a:ext cx="5103719" cy="3674677"/>
          </a:xfrm>
          <a:prstGeom prst="rect">
            <a:avLst/>
          </a:prstGeom>
          <a:ln w="889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2618" y="6159500"/>
            <a:ext cx="3139481" cy="313948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6" grpId="2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vernment &amp; The Economy DURING the Civil War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Government &amp; The Economy DURING the Civil War</a:t>
            </a:r>
          </a:p>
        </p:txBody>
      </p:sp>
      <p:sp>
        <p:nvSpPr>
          <p:cNvPr id="130" name="Government provided $ and land for construction of RRs…"/>
          <p:cNvSpPr txBox="1"/>
          <p:nvPr>
            <p:ph type="body" idx="1"/>
          </p:nvPr>
        </p:nvSpPr>
        <p:spPr>
          <a:xfrm>
            <a:off x="-50800" y="2108199"/>
            <a:ext cx="6661547" cy="7670008"/>
          </a:xfrm>
          <a:prstGeom prst="rect">
            <a:avLst/>
          </a:prstGeom>
        </p:spPr>
        <p:txBody>
          <a:bodyPr/>
          <a:lstStyle/>
          <a:p>
            <a:pPr marL="357124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Government provided $ and land for construction of RRs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Pacific Railway Act (1862):</a:t>
            </a:r>
          </a:p>
          <a:p>
            <a:pPr lvl="2" marL="1071372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Provided for the construction of a Northern transcontinental RR and telegraph line to link California with the East</a:t>
            </a:r>
          </a:p>
          <a:p>
            <a:pPr marL="357124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May, 1869, the transcontinental RR was complete</a:t>
            </a:r>
          </a:p>
          <a:p>
            <a:pPr marL="357124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Impact of subsidies?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Growth of farms, cities, and lumber industry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9183" y="2795907"/>
            <a:ext cx="5476034" cy="416178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0" y="3022203"/>
            <a:ext cx="3962401" cy="5979622"/>
          </a:xfrm>
          <a:prstGeom prst="rect">
            <a:avLst/>
          </a:prstGeom>
          <a:ln w="88900">
            <a:miter lim="400000"/>
          </a:ln>
        </p:spPr>
      </p:pic>
      <p:sp>
        <p:nvSpPr>
          <p:cNvPr id="134" name="Causes Of Increased Production Of Goods By Businesses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Causes Of Increased Production Of Goods By Businesses </a:t>
            </a:r>
          </a:p>
        </p:txBody>
      </p:sp>
      <p:sp>
        <p:nvSpPr>
          <p:cNvPr id="135" name="Technological advances:…"/>
          <p:cNvSpPr txBox="1"/>
          <p:nvPr>
            <p:ph type="body" idx="1"/>
          </p:nvPr>
        </p:nvSpPr>
        <p:spPr>
          <a:xfrm>
            <a:off x="-50800" y="2108200"/>
            <a:ext cx="6661547" cy="7670007"/>
          </a:xfrm>
          <a:prstGeom prst="rect">
            <a:avLst/>
          </a:prstGeom>
        </p:spPr>
        <p:txBody>
          <a:bodyPr/>
          <a:lstStyle/>
          <a:p>
            <a:pPr marL="279907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Technological advances: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“Taylorism” - Frederick Taylor - focused on improving efficiency - timed tasks, specific tasks for workers</a:t>
            </a:r>
          </a:p>
          <a:p>
            <a:pPr marL="279907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Greater access to natural resources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Lumber out west</a:t>
            </a:r>
          </a:p>
          <a:p>
            <a:pPr marL="279907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Redesigned financial and management structures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Monopolies - businesses sought to have sole control over an industry</a:t>
            </a:r>
          </a:p>
          <a:p>
            <a:pPr marL="279907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Marketing advances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Mail order catalogs - Sears</a:t>
            </a:r>
          </a:p>
          <a:p>
            <a:pPr marL="279907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Growing labor force</a:t>
            </a:r>
          </a:p>
          <a:p>
            <a:pPr lvl="1" marL="559815" indent="-279907" defTabSz="265175">
              <a:spcBef>
                <a:spcPts val="1800"/>
              </a:spcBef>
              <a:buBlip>
                <a:blip r:embed="rId3"/>
              </a:buBlip>
              <a:defRPr sz="1856"/>
            </a:pPr>
            <a:r>
              <a:t>Large supply of workers, including immigrants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0400" y="2374503"/>
            <a:ext cx="5689600" cy="7137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  <p:bldP build="whole" bldLvl="1" animBg="1" rev="0" advAuto="0" spid="133" grpId="2"/>
      <p:bldP build="whole" bldLvl="1" animBg="1" rev="0" advAuto="0" spid="13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mpacts Of This Growing Economy?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Impacts Of This Growing Economy?</a:t>
            </a:r>
          </a:p>
        </p:txBody>
      </p:sp>
      <p:sp>
        <p:nvSpPr>
          <p:cNvPr id="139" name="Price of goods decreased…"/>
          <p:cNvSpPr txBox="1"/>
          <p:nvPr>
            <p:ph type="body" idx="1"/>
          </p:nvPr>
        </p:nvSpPr>
        <p:spPr>
          <a:xfrm>
            <a:off x="-50800" y="2108200"/>
            <a:ext cx="6661547" cy="7670007"/>
          </a:xfrm>
          <a:prstGeom prst="rect">
            <a:avLst/>
          </a:prstGeom>
        </p:spPr>
        <p:txBody>
          <a:bodyPr/>
          <a:lstStyle/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Price of goods decreased</a:t>
            </a:r>
          </a:p>
          <a:p>
            <a:pPr lvl="1" marL="752855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Larger supply of goods, cheaper production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Increase in workers’ wages</a:t>
            </a:r>
          </a:p>
          <a:p>
            <a:pPr lvl="1" marL="752855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More $ for workers to spend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Increased standard of living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New access to goods and services</a:t>
            </a:r>
          </a:p>
          <a:p>
            <a:pPr lvl="1" marL="752855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Sewing machines, sporting equipment, household items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However, there was a growing gap between the rich and poor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3750" y="3303986"/>
            <a:ext cx="3474969" cy="527843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ooking Outside The US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/>
          <a:p>
            <a:pPr/>
            <a:r>
              <a:t>Looking Outside The US</a:t>
            </a:r>
          </a:p>
        </p:txBody>
      </p:sp>
      <p:sp>
        <p:nvSpPr>
          <p:cNvPr id="143" name="Businesses sought markets and resources in other areas of the world…"/>
          <p:cNvSpPr txBox="1"/>
          <p:nvPr>
            <p:ph type="body" idx="1"/>
          </p:nvPr>
        </p:nvSpPr>
        <p:spPr>
          <a:xfrm>
            <a:off x="-50800" y="2108199"/>
            <a:ext cx="7420868" cy="7670008"/>
          </a:xfrm>
          <a:prstGeom prst="rect">
            <a:avLst/>
          </a:prstGeom>
        </p:spPr>
        <p:txBody>
          <a:bodyPr/>
          <a:lstStyle/>
          <a:p>
            <a:pPr marL="318516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Businesses sought markets and resources in other areas of the world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Pacific Rim:</a:t>
            </a:r>
          </a:p>
          <a:p>
            <a:pPr lvl="2" marL="955548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Hawaii - calls for annexation in the 1890s (sugar plantations)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Asia:</a:t>
            </a:r>
          </a:p>
          <a:p>
            <a:pPr lvl="2" marL="955548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Philippines - gained in 1898 (Spanish-American War)</a:t>
            </a:r>
          </a:p>
          <a:p>
            <a:pPr lvl="2" marL="955548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Open Door policy (1899)</a:t>
            </a:r>
          </a:p>
          <a:p>
            <a:pPr lvl="3" marL="1274064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US sought to trade freely with China </a:t>
            </a:r>
          </a:p>
          <a:p>
            <a:pPr lvl="4" marL="1592580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China was divided into Spheres of Influence - US was afraid of being left out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88400" y="1708150"/>
            <a:ext cx="2794000" cy="43561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8400" y="5791200"/>
            <a:ext cx="2794000" cy="3759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p" bldLvl="5" animBg="1" rev="0" advAuto="0" spid="143" grpId="1"/>
      <p:bldP build="whole" bldLvl="1" animBg="1" rev="0" advAuto="0" spid="14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ooking Outside The US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/>
          <a:p>
            <a:pPr/>
            <a:r>
              <a:t>Looking Outside The US</a:t>
            </a:r>
          </a:p>
        </p:txBody>
      </p:sp>
      <p:sp>
        <p:nvSpPr>
          <p:cNvPr id="148" name="Latin America:…"/>
          <p:cNvSpPr txBox="1"/>
          <p:nvPr>
            <p:ph type="body" idx="1"/>
          </p:nvPr>
        </p:nvSpPr>
        <p:spPr>
          <a:xfrm>
            <a:off x="-50800" y="2108200"/>
            <a:ext cx="7420868" cy="767000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</a:lstStyle>
          <a:p>
            <a:pPr/>
            <a:r>
              <a:t>Latin America:</a:t>
            </a:r>
          </a:p>
          <a:p>
            <a:pPr lvl="1"/>
            <a:r>
              <a:t>“Big Brother Policy” - James G. Blaine, 1890s</a:t>
            </a:r>
          </a:p>
          <a:p>
            <a:pPr lvl="2"/>
            <a:r>
              <a:t>US hoped to open up markets for businesses in Latin America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200" y="3200400"/>
            <a:ext cx="2794000" cy="3352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  <p:bldP build="whole" bldLvl="1" animBg="1" rev="0" advAuto="0" spid="14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Quick Recap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52" name="How did the government encourage expansion?…"/>
          <p:cNvSpPr txBox="1"/>
          <p:nvPr>
            <p:ph type="body" idx="1"/>
          </p:nvPr>
        </p:nvSpPr>
        <p:spPr>
          <a:xfrm>
            <a:off x="-50800" y="2108199"/>
            <a:ext cx="12890699" cy="7670008"/>
          </a:xfrm>
          <a:prstGeom prst="rect">
            <a:avLst/>
          </a:prstGeom>
        </p:spPr>
        <p:txBody>
          <a:bodyPr/>
          <a:lstStyle/>
          <a:p>
            <a:pPr marL="443991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How did the government encourage expansion?</a:t>
            </a:r>
          </a:p>
          <a:p>
            <a:pPr marL="443991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Causes of increased production:</a:t>
            </a:r>
          </a:p>
          <a:p>
            <a:pPr lvl="1" marL="887983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Technological innovations, Financial and management structures, Marketing, Growing labor force</a:t>
            </a:r>
          </a:p>
          <a:p>
            <a:pPr marL="443991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Impacts of growing economy?</a:t>
            </a:r>
          </a:p>
          <a:p>
            <a:pPr lvl="1" marL="887983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Price of goods decreased, Wages increased, New access to goods, Growing gap between rich and poor</a:t>
            </a:r>
          </a:p>
          <a:p>
            <a:pPr marL="443991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Why and where did businesses look outside the US?</a:t>
            </a:r>
          </a:p>
          <a:p>
            <a:pPr lvl="1" marL="887983" indent="-443991" defTabSz="420623">
              <a:spcBef>
                <a:spcPts val="2900"/>
              </a:spcBef>
              <a:buBlip>
                <a:blip r:embed="rId2"/>
              </a:buBlip>
              <a:defRPr sz="2944"/>
            </a:pPr>
            <a:r>
              <a:t>Asia, Pacific Rim, Latin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ee You Back Here For Video #37: Laissez-faire, The Industrial Workforce, And The “New South” (Key Concept 6.1, II, A - B, D)"/>
          <p:cNvSpPr txBox="1"/>
          <p:nvPr>
            <p:ph type="title"/>
          </p:nvPr>
        </p:nvSpPr>
        <p:spPr>
          <a:xfrm>
            <a:off x="-2878" y="0"/>
            <a:ext cx="13010556" cy="2012950"/>
          </a:xfrm>
          <a:prstGeom prst="rect">
            <a:avLst/>
          </a:prstGeom>
        </p:spPr>
        <p:txBody>
          <a:bodyPr/>
          <a:lstStyle>
            <a:lvl1pPr defTabSz="210311">
              <a:defRPr sz="3312"/>
            </a:lvl1pPr>
          </a:lstStyle>
          <a:p>
            <a:pPr/>
            <a:r>
              <a:t>See You Back Here For Video #37: Laissez-faire, The Industrial Workforce, And The “New South” (Key Concept 6.1, II, A - B, D)</a:t>
            </a:r>
          </a:p>
        </p:txBody>
      </p:sp>
      <p:sp>
        <p:nvSpPr>
          <p:cNvPr id="155" name="Thanks for watching…"/>
          <p:cNvSpPr txBox="1"/>
          <p:nvPr>
            <p:ph type="body" idx="1"/>
          </p:nvPr>
        </p:nvSpPr>
        <p:spPr>
          <a:xfrm>
            <a:off x="-50800" y="2108200"/>
            <a:ext cx="7420868" cy="767000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7450" y="3644503"/>
            <a:ext cx="6159500" cy="4597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