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USH Review: Video #39: The Growth Of Cities (Urbanization) (Key Concept 6.2, I, A - E)"/>
          <p:cNvSpPr txBox="1"/>
          <p:nvPr>
            <p:ph type="ctrTitle"/>
          </p:nvPr>
        </p:nvSpPr>
        <p:spPr>
          <a:xfrm>
            <a:off x="392310" y="165100"/>
            <a:ext cx="12124930" cy="2649538"/>
          </a:xfrm>
          <a:prstGeom prst="rect">
            <a:avLst/>
          </a:prstGeom>
        </p:spPr>
        <p:txBody>
          <a:bodyPr/>
          <a:lstStyle>
            <a:lvl1pPr defTabSz="473201">
              <a:defRPr spc="-103" sz="5184"/>
            </a:lvl1pPr>
          </a:lstStyle>
          <a:p>
            <a:pPr/>
            <a:r>
              <a:t>APUSH Review: Video #39: The Growth Of Cities (Urbanization) (Key Concept 6.2, I, A - E) </a:t>
            </a:r>
          </a:p>
        </p:txBody>
      </p:sp>
      <p:sp>
        <p:nvSpPr>
          <p:cNvPr id="144" name="Everything You Need To Know About The Growth Of Cities To Succeed In APUSH"/>
          <p:cNvSpPr txBox="1"/>
          <p:nvPr>
            <p:ph type="subTitle" sz="quarter" idx="1"/>
          </p:nvPr>
        </p:nvSpPr>
        <p:spPr>
          <a:xfrm>
            <a:off x="1222375" y="30734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The Growth Of Cities To Succeed In APUSH</a:t>
            </a:r>
          </a:p>
        </p:txBody>
      </p:sp>
      <p:sp>
        <p:nvSpPr>
          <p:cNvPr id="145" name="www.APUSHReview.com"/>
          <p:cNvSpPr txBox="1"/>
          <p:nvPr/>
        </p:nvSpPr>
        <p:spPr>
          <a:xfrm>
            <a:off x="4086059" y="8426856"/>
            <a:ext cx="483268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7831" y="3516527"/>
            <a:ext cx="6775726" cy="505734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outout to Mr. Naple’s class in New Haven. Thanks for the support, good luck!"/>
          <p:cNvSpPr/>
          <p:nvPr/>
        </p:nvSpPr>
        <p:spPr>
          <a:xfrm>
            <a:off x="6565900" y="2611933"/>
            <a:ext cx="4499968" cy="3717430"/>
          </a:xfrm>
          <a:prstGeom prst="wedgeEllipseCallout">
            <a:avLst>
              <a:gd name="adj1" fmla="val -48948"/>
              <a:gd name="adj2" fmla="val 57197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Shoutout to Mr. Naple’s class in New Haven. Thanks for the support, good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e You Back Here For Video #40: Transcontinental RRs, Westward Settlement, &amp; Native Amer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pc="-113" sz="3792"/>
            </a:lvl1pPr>
          </a:lstStyle>
          <a:p>
            <a:pPr/>
            <a:r>
              <a:t>See You Back Here For Video #40: Transcontinental RRs, Westward Settlement, &amp; Native Americans</a:t>
            </a:r>
          </a:p>
        </p:txBody>
      </p:sp>
      <p:sp>
        <p:nvSpPr>
          <p:cNvPr id="180" name="Thanks for watching…"/>
          <p:cNvSpPr txBox="1"/>
          <p:nvPr>
            <p:ph type="body" sz="half" idx="1"/>
          </p:nvPr>
        </p:nvSpPr>
        <p:spPr>
          <a:xfrm>
            <a:off x="533400" y="2933673"/>
            <a:ext cx="6331347" cy="63754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0631" y="3592727"/>
            <a:ext cx="6775726" cy="505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Growth Of C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Growth Of Cities</a:t>
            </a:r>
          </a:p>
        </p:txBody>
      </p:sp>
      <p:sp>
        <p:nvSpPr>
          <p:cNvPr id="150" name="In the late-19th century, cities will see tremendous growth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In the late-19th century, cities will see tremendous growth</a:t>
            </a:r>
          </a:p>
          <a:p>
            <a:pPr lvl="1" marL="1070355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Factories and businesses </a:t>
            </a:r>
          </a:p>
          <a:p>
            <a:pPr marL="535177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International migrants move to cities</a:t>
            </a:r>
          </a:p>
          <a:p>
            <a:pPr lvl="1" marL="1070355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Asia - Chinese immigrants (pre-1882) settle on the West Coast, RR workers</a:t>
            </a:r>
          </a:p>
          <a:p>
            <a:pPr lvl="1" marL="1070355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“New Immigrants” - Southern and Eastern Europe - Italy, Poland, etc.</a:t>
            </a:r>
          </a:p>
          <a:p>
            <a:pPr lvl="2" marL="1605534" indent="-535177" defTabSz="502412">
              <a:spcBef>
                <a:spcPts val="3600"/>
              </a:spcBef>
              <a:buBlip>
                <a:blip r:embed="rId2"/>
              </a:buBlip>
              <a:defRPr sz="2924"/>
            </a:pPr>
            <a:r>
              <a:t>10,000,000 between 1860 and 1890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4559867"/>
            <a:ext cx="4738445" cy="3123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p" bldLvl="5" animBg="1" rev="0" advAuto="0" spid="1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nternational Mig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International Migration</a:t>
            </a:r>
          </a:p>
        </p:txBody>
      </p:sp>
      <p:sp>
        <p:nvSpPr>
          <p:cNvPr id="154" name="Why did migrants move here?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Why did migrants move here?</a:t>
            </a:r>
          </a:p>
          <a:p>
            <a:pPr lvl="1">
              <a:buBlip>
                <a:blip r:embed="rId2"/>
              </a:buBlip>
            </a:pPr>
            <a:r>
              <a:t>Escape poverty</a:t>
            </a:r>
          </a:p>
          <a:p>
            <a:pPr lvl="1">
              <a:buBlip>
                <a:blip r:embed="rId2"/>
              </a:buBlip>
            </a:pPr>
            <a:r>
              <a:t>Religious persecution - Jews in Russia fled to the US</a:t>
            </a:r>
          </a:p>
          <a:p>
            <a:pPr lvl="1">
              <a:buBlip>
                <a:blip r:embed="rId2"/>
              </a:buBlip>
            </a:pPr>
            <a:r>
              <a:t>Little social mobility in home country - “Rags to riches” stories in the US</a:t>
            </a:r>
          </a:p>
          <a:p>
            <a:pPr lvl="2">
              <a:buBlip>
                <a:blip r:embed="rId2"/>
              </a:buBlip>
            </a:pPr>
            <a:r>
              <a:t>Horatio Alger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3300" y="4279900"/>
            <a:ext cx="2794000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p" bldLvl="5" animBg="1" rev="0" advAuto="0" spid="1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nternal Mig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Migration</a:t>
            </a:r>
          </a:p>
        </p:txBody>
      </p:sp>
      <p:sp>
        <p:nvSpPr>
          <p:cNvPr id="158" name="Many African Americans moved within and out of the South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Many African Americans moved within and out of the South</a:t>
            </a:r>
          </a:p>
          <a:p>
            <a:pPr lvl="1">
              <a:buBlip>
                <a:blip r:embed="rId2"/>
              </a:buBlip>
            </a:pPr>
            <a:r>
              <a:t>To escape sharecropping</a:t>
            </a:r>
          </a:p>
          <a:p>
            <a:pPr lvl="1">
              <a:buBlip>
                <a:blip r:embed="rId2"/>
              </a:buBlip>
            </a:pPr>
            <a:r>
              <a:t>This will increase in the 20th century - The “Great Migration”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haracteristics Of Urban Neighborho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Characteristics Of Urban Neighborhoods</a:t>
            </a:r>
          </a:p>
        </p:txBody>
      </p:sp>
      <p:sp>
        <p:nvSpPr>
          <p:cNvPr id="161" name="Often based on ethnicity, race, and class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Often based on ethnicity, race, and class</a:t>
            </a:r>
          </a:p>
          <a:p>
            <a:pPr lvl="1">
              <a:buBlip>
                <a:blip r:embed="rId2"/>
              </a:buBlip>
            </a:pPr>
            <a:r>
              <a:t>“Little Italy”</a:t>
            </a:r>
          </a:p>
          <a:p>
            <a:pPr>
              <a:buBlip>
                <a:blip r:embed="rId2"/>
              </a:buBlip>
            </a:pPr>
            <a:r>
              <a:t>Provided new cultural opportunities 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3848100"/>
            <a:ext cx="5280527" cy="3888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  <p:bldP build="whole" bldLvl="1" animBg="1" rev="0" advAuto="0" spid="16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ebates Over Assimi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Debates Over Assimilation</a:t>
            </a:r>
          </a:p>
        </p:txBody>
      </p:sp>
      <p:sp>
        <p:nvSpPr>
          <p:cNvPr id="165" name="Assimilation - adapting or “becoming American”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 marL="348488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Assimilation - adapting or “becoming American”</a:t>
            </a:r>
          </a:p>
          <a:p>
            <a:pPr marL="348488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Was a result of:</a:t>
            </a:r>
          </a:p>
          <a:p>
            <a:pPr lvl="1" marL="696976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International migration</a:t>
            </a:r>
          </a:p>
          <a:p>
            <a:pPr marL="348488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Led to:</a:t>
            </a:r>
          </a:p>
          <a:p>
            <a:pPr lvl="1" marL="696976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Nativism (again)</a:t>
            </a:r>
          </a:p>
          <a:p>
            <a:pPr lvl="2" marL="1045463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American Protective Association (APA) - sought to limit immigrants and keep Catholics from holding office</a:t>
            </a:r>
          </a:p>
          <a:p>
            <a:pPr lvl="3" marL="1393952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Similar to Know-Nothing Party of 1850s</a:t>
            </a:r>
          </a:p>
          <a:p>
            <a:pPr marL="348488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Immigrants often compromised between their own cultures and US culture:</a:t>
            </a:r>
          </a:p>
          <a:p>
            <a:pPr lvl="1" marL="696976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2nd generation were more likely to assimilate than 1st generation</a:t>
            </a:r>
          </a:p>
          <a:p>
            <a:pPr lvl="1" marL="696976" indent="-348488" defTabSz="327152">
              <a:spcBef>
                <a:spcPts val="2300"/>
              </a:spcBef>
              <a:buBlip>
                <a:blip r:embed="rId2"/>
              </a:buBlip>
              <a:defRPr sz="1904"/>
            </a:pPr>
            <a:r>
              <a:t>Public schools only taught English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0100" y="2933673"/>
            <a:ext cx="2826247" cy="6267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p" bldLvl="5" animBg="1" rev="0" advAuto="0" spid="1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olitical Machi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Political Machines</a:t>
            </a:r>
          </a:p>
        </p:txBody>
      </p:sp>
      <p:sp>
        <p:nvSpPr>
          <p:cNvPr id="169" name="Emerged in cities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Emerged in cities</a:t>
            </a:r>
          </a:p>
          <a:p>
            <a:pPr>
              <a:buBlip>
                <a:blip r:embed="rId2"/>
              </a:buBlip>
            </a:pPr>
            <a:r>
              <a:t>Political organizations that provided jobs and services to constituents and received support in return</a:t>
            </a:r>
          </a:p>
          <a:p>
            <a:pPr lvl="1">
              <a:buBlip>
                <a:blip r:embed="rId2"/>
              </a:buBlip>
            </a:pPr>
            <a:r>
              <a:t>Tammany Hall in NYC</a:t>
            </a:r>
          </a:p>
          <a:p>
            <a:pPr lvl="1">
              <a:buBlip>
                <a:blip r:embed="rId2"/>
              </a:buBlip>
            </a:pPr>
            <a:r>
              <a:t>Boss Tweed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1650" y="3625850"/>
            <a:ext cx="4225717" cy="4582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whole" bldLvl="1" animBg="1" rev="0" advAuto="0" spid="17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 Growing Middle Cla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Growing Middle Class</a:t>
            </a:r>
          </a:p>
        </p:txBody>
      </p:sp>
      <p:sp>
        <p:nvSpPr>
          <p:cNvPr id="173" name="Caused by: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Caused by:</a:t>
            </a:r>
          </a:p>
          <a:p>
            <a:pPr lvl="1">
              <a:buBlip>
                <a:blip r:embed="rId2"/>
              </a:buBlip>
            </a:pPr>
            <a:r>
              <a:t>Need for managers at the corporate level</a:t>
            </a:r>
          </a:p>
          <a:p>
            <a:pPr lvl="1">
              <a:buBlip>
                <a:blip r:embed="rId2"/>
              </a:buBlip>
            </a:pPr>
            <a:r>
              <a:t>Increased access to education</a:t>
            </a:r>
          </a:p>
          <a:p>
            <a:pPr>
              <a:buBlip>
                <a:blip r:embed="rId2"/>
              </a:buBlip>
            </a:pPr>
            <a:r>
              <a:t>Growing leisure time that expanded consumer culture:</a:t>
            </a:r>
          </a:p>
          <a:p>
            <a:pPr lvl="1">
              <a:buBlip>
                <a:blip r:embed="rId2"/>
              </a:buBlip>
            </a:pPr>
            <a:r>
              <a:t>Vaudeville shows, baseball, consumer goods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5400" y="3937000"/>
            <a:ext cx="4754096" cy="3198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p" bldLvl="5" animBg="1" rev="0" advAuto="0" spid="17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7" name="Reasons for the growth of cities…"/>
          <p:cNvSpPr txBox="1"/>
          <p:nvPr>
            <p:ph type="body" sz="half" idx="1"/>
          </p:nvPr>
        </p:nvSpPr>
        <p:spPr>
          <a:xfrm>
            <a:off x="457200" y="2781300"/>
            <a:ext cx="7118450" cy="6680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Reasons for the growth of cities</a:t>
            </a:r>
          </a:p>
          <a:p>
            <a:pPr>
              <a:buBlip>
                <a:blip r:embed="rId2"/>
              </a:buBlip>
            </a:pPr>
            <a:r>
              <a:t>Reasons for international migration</a:t>
            </a:r>
          </a:p>
          <a:p>
            <a:pPr>
              <a:buBlip>
                <a:blip r:embed="rId2"/>
              </a:buBlip>
            </a:pPr>
            <a:r>
              <a:t>Characteristics of cities</a:t>
            </a:r>
          </a:p>
          <a:p>
            <a:pPr>
              <a:buBlip>
                <a:blip r:embed="rId2"/>
              </a:buBlip>
            </a:pPr>
            <a:r>
              <a:t>Assimilation and nativism</a:t>
            </a:r>
          </a:p>
          <a:p>
            <a:pPr>
              <a:buBlip>
                <a:blip r:embed="rId2"/>
              </a:buBlip>
            </a:pPr>
            <a:r>
              <a:t>Political machines</a:t>
            </a:r>
          </a:p>
          <a:p>
            <a:pPr>
              <a:buBlip>
                <a:blip r:embed="rId2"/>
              </a:buBlip>
            </a:pPr>
            <a:r>
              <a:t>Emerging middle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