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40: Transcontinental RRs and Westward Settlement, And Native Americans (Key Concept 6.2, II, A - E)"/>
          <p:cNvSpPr txBox="1"/>
          <p:nvPr>
            <p:ph type="ctrTitle"/>
          </p:nvPr>
        </p:nvSpPr>
        <p:spPr>
          <a:xfrm>
            <a:off x="23812" y="152400"/>
            <a:ext cx="12811821" cy="2858393"/>
          </a:xfrm>
          <a:prstGeom prst="rect">
            <a:avLst/>
          </a:prstGeom>
        </p:spPr>
        <p:txBody>
          <a:bodyPr/>
          <a:lstStyle>
            <a:lvl1pPr defTabSz="397256">
              <a:defRPr sz="5304">
                <a:effectLst>
                  <a:outerShdw sx="100000" sy="100000" kx="0" ky="0" algn="b" rotWithShape="0" blurRad="17272" dist="34544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APUSH Review: Video #40: Transcontinental RRs and Westward Settlement, And Native Americans (Key Concept 6.2, II, A - E)</a:t>
            </a:r>
          </a:p>
        </p:txBody>
      </p:sp>
      <p:sp>
        <p:nvSpPr>
          <p:cNvPr id="120" name="Everything You Need To Know About Transcontinental RRs and Westward Settlement To Succeed In APUSH"/>
          <p:cNvSpPr txBox="1"/>
          <p:nvPr>
            <p:ph type="subTitle" sz="quarter" idx="1"/>
          </p:nvPr>
        </p:nvSpPr>
        <p:spPr>
          <a:xfrm>
            <a:off x="1016000" y="3028950"/>
            <a:ext cx="10972800" cy="1231900"/>
          </a:xfrm>
          <a:prstGeom prst="rect">
            <a:avLst/>
          </a:prstGeom>
        </p:spPr>
        <p:txBody>
          <a:bodyPr/>
          <a:lstStyle>
            <a:lvl1pPr defTabSz="420624">
              <a:defRPr sz="3024">
                <a:effectLst>
                  <a:outerShdw sx="100000" sy="100000" kx="0" ky="0" algn="b" rotWithShape="0" blurRad="18288" dist="18288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Transcontinental RRs and Westward Settlement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695687" y="8991599"/>
            <a:ext cx="561342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537" y="3922927"/>
            <a:ext cx="6775726" cy="505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asons For Westward Migration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>
            <a:lvl1pPr defTabSz="432308">
              <a:defRPr sz="5772"/>
            </a:lvl1pPr>
          </a:lstStyle>
          <a:p>
            <a:pPr/>
            <a:r>
              <a:t>Reasons For Westward Migration</a:t>
            </a:r>
          </a:p>
        </p:txBody>
      </p:sp>
      <p:sp>
        <p:nvSpPr>
          <p:cNvPr id="125" name="Transcontinental RRs: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 marL="284988" indent="-284988" defTabSz="397256">
              <a:spcBef>
                <a:spcPts val="2000"/>
              </a:spcBef>
              <a:defRPr sz="2720"/>
            </a:pPr>
            <a:r>
              <a:t>Transcontinental RRs: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Often built by the Irish and Chinese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RRs were given government subsidies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Encouraged westward settlement</a:t>
            </a:r>
          </a:p>
          <a:p>
            <a:pPr marL="284988" indent="-284988" defTabSz="397256">
              <a:spcBef>
                <a:spcPts val="2000"/>
              </a:spcBef>
              <a:defRPr sz="2720"/>
            </a:pPr>
            <a:r>
              <a:t>Mineral Resources: 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Comstock Lode - present-day Nevada</a:t>
            </a:r>
          </a:p>
          <a:p>
            <a:pPr lvl="2" marL="803148" indent="-284988" defTabSz="397256">
              <a:spcBef>
                <a:spcPts val="2000"/>
              </a:spcBef>
              <a:defRPr sz="2720"/>
            </a:pPr>
            <a:r>
              <a:t>Led to a silver rush</a:t>
            </a:r>
          </a:p>
          <a:p>
            <a:pPr marL="284988" indent="-284988" defTabSz="397256">
              <a:spcBef>
                <a:spcPts val="2000"/>
              </a:spcBef>
              <a:defRPr sz="2720"/>
            </a:pPr>
            <a:r>
              <a:t>Government policies: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Homestead Act (160 acres of land)</a:t>
            </a:r>
          </a:p>
          <a:p>
            <a:pPr lvl="1" marL="569976" indent="-284988" defTabSz="397256">
              <a:spcBef>
                <a:spcPts val="2000"/>
              </a:spcBef>
              <a:defRPr sz="2720"/>
            </a:pPr>
            <a:r>
              <a:t>Pacific Railway Act</a:t>
            </a:r>
          </a:p>
          <a:p>
            <a:pPr marL="284988" indent="-284988" defTabSz="397256">
              <a:spcBef>
                <a:spcPts val="2000"/>
              </a:spcBef>
              <a:defRPr sz="2720"/>
            </a:pPr>
            <a:r>
              <a:t>These created new communities and centers of commercial activity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9127" y="2044614"/>
            <a:ext cx="5551123" cy="4267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9700" y="6449317"/>
            <a:ext cx="4445000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estward Migration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/>
          <a:p>
            <a:pPr/>
            <a:r>
              <a:t>Westward Migration</a:t>
            </a:r>
          </a:p>
        </p:txBody>
      </p:sp>
      <p:sp>
        <p:nvSpPr>
          <p:cNvPr id="130" name="Many migrants moved to rural and boomtown areas of the West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2500"/>
              </a:spcBef>
              <a:defRPr sz="3359"/>
            </a:pPr>
            <a:r>
              <a:t>Many migrants moved to </a:t>
            </a:r>
            <a:r>
              <a:rPr u="sng"/>
              <a:t>rural</a:t>
            </a:r>
            <a:r>
              <a:t> and </a:t>
            </a:r>
            <a:r>
              <a:rPr u="sng"/>
              <a:t>boomtown</a:t>
            </a:r>
            <a:r>
              <a:t> areas of the West</a:t>
            </a:r>
          </a:p>
          <a:p>
            <a:pPr lvl="1" marL="704087" indent="-352043" defTabSz="490727">
              <a:spcBef>
                <a:spcPts val="2500"/>
              </a:spcBef>
              <a:defRPr sz="3359"/>
            </a:pPr>
            <a:r>
              <a:t>Hoped to achieve self-sufficiency </a:t>
            </a:r>
          </a:p>
          <a:p>
            <a:pPr lvl="2" marL="992123" indent="-352043" defTabSz="490727">
              <a:spcBef>
                <a:spcPts val="2500"/>
              </a:spcBef>
              <a:defRPr sz="3359"/>
            </a:pPr>
            <a:r>
              <a:t>“Safety-valve” theory:</a:t>
            </a:r>
          </a:p>
          <a:p>
            <a:pPr lvl="3" marL="1312163" indent="-352043" defTabSz="490727">
              <a:spcBef>
                <a:spcPts val="2500"/>
              </a:spcBef>
              <a:defRPr sz="3359"/>
            </a:pPr>
            <a:r>
              <a:t>Idea that one could always move west and make $ during tough economic times</a:t>
            </a:r>
          </a:p>
          <a:p>
            <a:pPr lvl="1" marL="704087" indent="-352043" defTabSz="490727">
              <a:spcBef>
                <a:spcPts val="2500"/>
              </a:spcBef>
              <a:defRPr sz="3359"/>
            </a:pPr>
            <a:r>
              <a:t>Economic opportunities:</a:t>
            </a:r>
          </a:p>
          <a:p>
            <a:pPr lvl="2" marL="992123" indent="-352043" defTabSz="490727">
              <a:spcBef>
                <a:spcPts val="2500"/>
              </a:spcBef>
              <a:defRPr sz="3359"/>
            </a:pPr>
            <a:r>
              <a:t>Building RRs, mining, farming, ranching</a:t>
            </a:r>
          </a:p>
          <a:p>
            <a:pPr lvl="3" marL="1312163" indent="-352043" defTabSz="490727">
              <a:spcBef>
                <a:spcPts val="2500"/>
              </a:spcBef>
              <a:defRPr sz="3359"/>
            </a:pPr>
            <a:r>
              <a:t>Teddy Roosevelt in the 1880s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89899" y="3132339"/>
            <a:ext cx="3980652" cy="498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Impacts Of Western Migration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>
            <a:lvl1pPr defTabSz="461518">
              <a:defRPr sz="6162"/>
            </a:lvl1pPr>
          </a:lstStyle>
          <a:p>
            <a:pPr/>
            <a:r>
              <a:t>Impacts Of Western Migration</a:t>
            </a:r>
          </a:p>
        </p:txBody>
      </p:sp>
      <p:sp>
        <p:nvSpPr>
          <p:cNvPr id="134" name="Bison population decreased drastically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2600"/>
              </a:spcBef>
              <a:defRPr sz="3559"/>
            </a:pPr>
            <a:r>
              <a:t>Bison population decreased drastically</a:t>
            </a:r>
          </a:p>
          <a:p>
            <a:pPr marL="372998" indent="-372998" defTabSz="519937">
              <a:spcBef>
                <a:spcPts val="2600"/>
              </a:spcBef>
              <a:defRPr sz="3559"/>
            </a:pPr>
            <a:r>
              <a:t>Competition for land between Whites, Natives, and Mexican Americans</a:t>
            </a:r>
          </a:p>
          <a:p>
            <a:pPr lvl="1" marL="745997" indent="-372998" defTabSz="519937">
              <a:spcBef>
                <a:spcPts val="2600"/>
              </a:spcBef>
              <a:defRPr sz="3559"/>
            </a:pPr>
            <a:r>
              <a:t>Sioux Wars (1866):</a:t>
            </a:r>
          </a:p>
          <a:p>
            <a:pPr lvl="2" marL="1051178" indent="-372998" defTabSz="519937">
              <a:spcBef>
                <a:spcPts val="2600"/>
              </a:spcBef>
              <a:defRPr sz="3559"/>
            </a:pPr>
            <a:r>
              <a:t>Result of gold discovery in South Dakota</a:t>
            </a:r>
          </a:p>
          <a:p>
            <a:pPr lvl="2" marL="1051178" indent="-372998" defTabSz="519937">
              <a:spcBef>
                <a:spcPts val="2600"/>
              </a:spcBef>
              <a:defRPr sz="3559"/>
            </a:pPr>
            <a:r>
              <a:t>Battle of Little Bighorn (Custer’s Last Stand)</a:t>
            </a:r>
          </a:p>
          <a:p>
            <a:pPr lvl="3" marL="1390269" indent="-372998" defTabSz="519937">
              <a:spcBef>
                <a:spcPts val="2600"/>
              </a:spcBef>
              <a:defRPr sz="3559"/>
            </a:pPr>
            <a:r>
              <a:t>Victory for Natives as Custer and his men were killed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6999" y="3673284"/>
            <a:ext cx="4985913" cy="3905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 Century Of Dishonor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/>
          <a:p>
            <a:pPr/>
            <a:r>
              <a:t>A Century Of Dishonor</a:t>
            </a:r>
          </a:p>
        </p:txBody>
      </p:sp>
      <p:sp>
        <p:nvSpPr>
          <p:cNvPr id="138" name="Written by Helen Hunt Jackson in 1881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/>
            <a:r>
              <a:t>Written by Helen Hunt Jackson in 1881</a:t>
            </a:r>
          </a:p>
          <a:p>
            <a:pPr/>
            <a:r>
              <a:t>Chronicled a 100 year period of unfair treatment of Natives by the US government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5641" y="3644900"/>
            <a:ext cx="3845859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  <p:bldP build="whole" bldLvl="1" animBg="1" rev="0" advAuto="0" spid="13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S Government Interaction With Natives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>
            <a:lvl1pPr defTabSz="432308">
              <a:defRPr sz="5772"/>
            </a:lvl1pPr>
          </a:lstStyle>
          <a:p>
            <a:pPr/>
            <a:r>
              <a:t>US Government Interaction With Natives</a:t>
            </a:r>
          </a:p>
        </p:txBody>
      </p:sp>
      <p:sp>
        <p:nvSpPr>
          <p:cNvPr id="142" name="The US often violated treaties with Natives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 marL="335279" indent="-335279" defTabSz="467359">
              <a:spcBef>
                <a:spcPts val="2400"/>
              </a:spcBef>
              <a:defRPr sz="3200"/>
            </a:pPr>
            <a:r>
              <a:t>The US often violated treaties with Natives</a:t>
            </a:r>
          </a:p>
          <a:p>
            <a:pPr lvl="1" marL="670559" indent="-335279" defTabSz="467359">
              <a:spcBef>
                <a:spcPts val="2400"/>
              </a:spcBef>
              <a:defRPr sz="3200"/>
            </a:pPr>
            <a:r>
              <a:t>Indian Appropriation Act of 1871:</a:t>
            </a:r>
          </a:p>
          <a:p>
            <a:pPr lvl="2" marL="944880" indent="-335279" defTabSz="467359">
              <a:spcBef>
                <a:spcPts val="2400"/>
              </a:spcBef>
              <a:defRPr sz="3200"/>
            </a:pPr>
            <a:r>
              <a:t>Ended tribal recognition as independent nations - nullified previous treaties </a:t>
            </a:r>
          </a:p>
          <a:p>
            <a:pPr marL="335279" indent="-335279" defTabSz="467359">
              <a:spcBef>
                <a:spcPts val="2400"/>
              </a:spcBef>
              <a:defRPr sz="3200"/>
            </a:pPr>
            <a:r>
              <a:t>Would use military force to resistance</a:t>
            </a:r>
          </a:p>
          <a:p>
            <a:pPr lvl="1" marL="670559" indent="-335279" defTabSz="467359">
              <a:spcBef>
                <a:spcPts val="2400"/>
              </a:spcBef>
              <a:defRPr sz="3200"/>
            </a:pPr>
            <a:r>
              <a:t>Battle of Wounded Knee - 1890 - 300 Natives were killed (women and children)</a:t>
            </a:r>
          </a:p>
          <a:p>
            <a:pPr marL="335279" indent="-335279" defTabSz="467359">
              <a:spcBef>
                <a:spcPts val="2400"/>
              </a:spcBef>
              <a:defRPr sz="3200"/>
            </a:pPr>
            <a:r>
              <a:t>Most Natives were moved to reservations</a:t>
            </a:r>
          </a:p>
          <a:p>
            <a:pPr lvl="1" marL="670559" indent="-335279" defTabSz="467359">
              <a:spcBef>
                <a:spcPts val="2400"/>
              </a:spcBef>
              <a:defRPr sz="3200"/>
            </a:pPr>
            <a:r>
              <a:t>Loss of sovereignty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3849459"/>
            <a:ext cx="4935112" cy="3553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atives Seek To Preserve Autonomy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>
            <a:lvl1pPr defTabSz="432308">
              <a:defRPr sz="5772"/>
            </a:lvl1pPr>
          </a:lstStyle>
          <a:p>
            <a:pPr/>
            <a:r>
              <a:t>Natives Seek To Preserve Autonomy</a:t>
            </a:r>
          </a:p>
        </p:txBody>
      </p:sp>
      <p:sp>
        <p:nvSpPr>
          <p:cNvPr id="146" name="US promoted policies of assimilation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2500"/>
              </a:spcBef>
              <a:defRPr sz="3359"/>
            </a:pPr>
            <a:r>
              <a:t>US promoted policies of assimilation</a:t>
            </a:r>
          </a:p>
          <a:p>
            <a:pPr lvl="1" marL="704087" indent="-352043" defTabSz="490727">
              <a:spcBef>
                <a:spcPts val="2500"/>
              </a:spcBef>
              <a:defRPr sz="3359"/>
            </a:pPr>
            <a:r>
              <a:t>Dawes Act (1887): </a:t>
            </a:r>
          </a:p>
          <a:p>
            <a:pPr lvl="2" marL="992123" indent="-352043" defTabSz="490727">
              <a:spcBef>
                <a:spcPts val="2500"/>
              </a:spcBef>
              <a:defRPr sz="3359"/>
            </a:pPr>
            <a:r>
              <a:t>Sent Native children to boarding schools, had to speak English</a:t>
            </a:r>
          </a:p>
          <a:p>
            <a:pPr lvl="2" marL="992123" indent="-352043" defTabSz="490727">
              <a:spcBef>
                <a:spcPts val="2500"/>
              </a:spcBef>
              <a:defRPr sz="3359"/>
            </a:pPr>
            <a:r>
              <a:t>Native families were given individual plots of land </a:t>
            </a:r>
          </a:p>
          <a:p>
            <a:pPr lvl="3" marL="1312163" indent="-352043" defTabSz="490727">
              <a:spcBef>
                <a:spcPts val="2500"/>
              </a:spcBef>
              <a:defRPr sz="3359"/>
            </a:pPr>
            <a:r>
              <a:t>Hunting to farming</a:t>
            </a:r>
          </a:p>
          <a:p>
            <a:pPr marL="352043" indent="-352043" defTabSz="490727">
              <a:spcBef>
                <a:spcPts val="2500"/>
              </a:spcBef>
              <a:defRPr sz="3359"/>
            </a:pPr>
            <a:r>
              <a:t>Natives practiced the Ghost Dance:</a:t>
            </a:r>
          </a:p>
          <a:p>
            <a:pPr lvl="1" marL="704087" indent="-352043" defTabSz="490727">
              <a:spcBef>
                <a:spcPts val="2500"/>
              </a:spcBef>
              <a:defRPr sz="3359"/>
            </a:pPr>
            <a:r>
              <a:t>Ceremony in which Natives envisioned the return of bison and elimination of whites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0" y="2862700"/>
            <a:ext cx="4327031" cy="552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Quick Recap"/>
          <p:cNvSpPr txBox="1"/>
          <p:nvPr>
            <p:ph type="title"/>
          </p:nvPr>
        </p:nvSpPr>
        <p:spPr>
          <a:xfrm>
            <a:off x="329207" y="317500"/>
            <a:ext cx="12346386" cy="1589783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50" name="3 reasons for  westward expansion…"/>
          <p:cNvSpPr txBox="1"/>
          <p:nvPr>
            <p:ph type="body" idx="1"/>
          </p:nvPr>
        </p:nvSpPr>
        <p:spPr>
          <a:xfrm>
            <a:off x="330200" y="1905595"/>
            <a:ext cx="7470775" cy="7441010"/>
          </a:xfrm>
          <a:prstGeom prst="rect">
            <a:avLst/>
          </a:prstGeom>
        </p:spPr>
        <p:txBody>
          <a:bodyPr/>
          <a:lstStyle/>
          <a:p>
            <a:pPr/>
            <a:r>
              <a:t>3 reasons for  westward expansion</a:t>
            </a:r>
          </a:p>
          <a:p>
            <a:pPr/>
            <a:r>
              <a:t>Safety-valve theory</a:t>
            </a:r>
          </a:p>
          <a:p>
            <a:pPr/>
            <a:r>
              <a:t>Opportunities out west</a:t>
            </a:r>
          </a:p>
          <a:p>
            <a:pPr/>
            <a:r>
              <a:t>Conflicts between US and Natives</a:t>
            </a:r>
          </a:p>
          <a:p>
            <a:pPr/>
            <a:r>
              <a:t>Helen Hunt Jackson</a:t>
            </a:r>
          </a:p>
          <a:p>
            <a:pPr/>
            <a:r>
              <a:t>Dawes Act and assimilation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ee You Back Here For Video #41: Social Darwinism And Criticisms Of Capit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446"/>
            </a:lvl1pPr>
          </a:lstStyle>
          <a:p>
            <a:pPr/>
            <a:r>
              <a:t>See You Back Here For Video #41: Social Darwinism And Criticisms Of Capitalism</a:t>
            </a:r>
          </a:p>
        </p:txBody>
      </p:sp>
      <p:sp>
        <p:nvSpPr>
          <p:cNvPr id="153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2085" y="3397661"/>
            <a:ext cx="5971231" cy="4456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