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41: Social Darwinism And Criticisms Of Capitalism (Key Concept 6.3, I, A - C)"/>
          <p:cNvSpPr txBox="1"/>
          <p:nvPr>
            <p:ph type="ctrTitle"/>
          </p:nvPr>
        </p:nvSpPr>
        <p:spPr>
          <a:xfrm>
            <a:off x="255984" y="0"/>
            <a:ext cx="12635906" cy="2176463"/>
          </a:xfrm>
          <a:prstGeom prst="rect">
            <a:avLst/>
          </a:prstGeom>
        </p:spPr>
        <p:txBody>
          <a:bodyPr/>
          <a:lstStyle>
            <a:lvl1pPr defTabSz="461518">
              <a:defRPr spc="183" sz="4582">
                <a:effectLst>
                  <a:outerShdw sx="100000" sy="100000" kx="0" ky="0" algn="b" rotWithShape="0" blurRad="20066" dist="2006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#41: Social Darwinism And Criticisms Of Capitalism (Key Concept 6.3, I, A - C) </a:t>
            </a:r>
          </a:p>
        </p:txBody>
      </p:sp>
      <p:sp>
        <p:nvSpPr>
          <p:cNvPr id="138" name="Everything You Need To Know About Social Darwinism And Criticisms Of Capitalism To Succeed In APUSH"/>
          <p:cNvSpPr txBox="1"/>
          <p:nvPr>
            <p:ph type="subTitle" sz="quarter" idx="1"/>
          </p:nvPr>
        </p:nvSpPr>
        <p:spPr>
          <a:xfrm>
            <a:off x="1079500" y="2374900"/>
            <a:ext cx="11176000" cy="1397000"/>
          </a:xfrm>
          <a:prstGeom prst="rect">
            <a:avLst/>
          </a:prstGeom>
        </p:spPr>
        <p:txBody>
          <a:bodyPr/>
          <a:lstStyle>
            <a:lvl1pPr defTabSz="549148">
              <a:defRPr spc="135" sz="3384">
                <a:effectLst>
                  <a:outerShdw sx="100000" sy="100000" kx="0" ky="0" algn="b" rotWithShape="0" blurRad="23876" dist="2568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Social Darwinism And Criticisms Of Capitalism To Succeed In APUSH</a:t>
            </a:r>
          </a:p>
        </p:txBody>
      </p:sp>
      <p:sp>
        <p:nvSpPr>
          <p:cNvPr id="139" name="www.APUSHReview.com"/>
          <p:cNvSpPr txBox="1"/>
          <p:nvPr/>
        </p:nvSpPr>
        <p:spPr>
          <a:xfrm>
            <a:off x="4088482" y="8832849"/>
            <a:ext cx="48278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6785" y="4073936"/>
            <a:ext cx="5971231" cy="4456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ocial Darwin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Darwinism</a:t>
            </a:r>
          </a:p>
        </p:txBody>
      </p:sp>
      <p:sp>
        <p:nvSpPr>
          <p:cNvPr id="143" name="What is it?…"/>
          <p:cNvSpPr txBox="1"/>
          <p:nvPr>
            <p:ph type="body" sz="half" idx="1"/>
          </p:nvPr>
        </p:nvSpPr>
        <p:spPr>
          <a:xfrm>
            <a:off x="431800" y="2247900"/>
            <a:ext cx="6397625" cy="7302798"/>
          </a:xfrm>
          <a:prstGeom prst="rect">
            <a:avLst/>
          </a:prstGeom>
        </p:spPr>
        <p:txBody>
          <a:bodyPr/>
          <a:lstStyle/>
          <a:p>
            <a:pPr/>
            <a:r>
              <a:t>What is it?</a:t>
            </a:r>
          </a:p>
          <a:p>
            <a:pPr lvl="1"/>
            <a:r>
              <a:t>“Survival of the fittest” applied to humans and businesses</a:t>
            </a:r>
          </a:p>
          <a:p>
            <a:pPr lvl="1"/>
            <a:r>
              <a:t>Advocated for businesses to use any tactics to prosper</a:t>
            </a:r>
          </a:p>
          <a:p>
            <a:pPr/>
            <a:r>
              <a:t>Why was it used?</a:t>
            </a:r>
          </a:p>
          <a:p>
            <a:pPr lvl="1"/>
            <a:r>
              <a:t>To justify the success of the wealthy - appropriate and inevitable for the wealthy to succeed 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0" y="3746648"/>
            <a:ext cx="2794000" cy="430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p" bldLvl="5" animBg="1" rev="0" advAuto="0" spid="14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spel Of Weal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Gospel Of Wealth</a:t>
            </a:r>
          </a:p>
        </p:txBody>
      </p:sp>
      <p:sp>
        <p:nvSpPr>
          <p:cNvPr id="147" name="Some argued that the wealthy had a responsibility to help those that are less fortunate…"/>
          <p:cNvSpPr txBox="1"/>
          <p:nvPr>
            <p:ph type="body" sz="half" idx="1"/>
          </p:nvPr>
        </p:nvSpPr>
        <p:spPr>
          <a:xfrm>
            <a:off x="431800" y="2247900"/>
            <a:ext cx="6397625" cy="7302798"/>
          </a:xfrm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3400"/>
              </a:spcBef>
              <a:defRPr sz="3059"/>
            </a:pPr>
            <a:r>
              <a:t>Some argued that the wealthy had a responsibility to help those that are less fortunate</a:t>
            </a:r>
          </a:p>
          <a:p>
            <a:pPr marL="308609" indent="-308609" defTabSz="525779">
              <a:spcBef>
                <a:spcPts val="3400"/>
              </a:spcBef>
              <a:defRPr sz="3059"/>
            </a:pPr>
            <a:r>
              <a:t>Andrew Carnegie’s Gospel of Wealth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Argued that the wealthy should give back to society (philanthropy)</a:t>
            </a:r>
          </a:p>
          <a:p>
            <a:pPr marL="308609" indent="-308609" defTabSz="525779">
              <a:spcBef>
                <a:spcPts val="3400"/>
              </a:spcBef>
              <a:defRPr sz="3059"/>
            </a:pPr>
            <a:r>
              <a:t>Examples of philanthropy: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Carnegie gave $ for 100s of libraries throughout the US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Vanderbilt University - $1 million from Cornelius Vanderbilt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7465" y="3335207"/>
            <a:ext cx="4090270" cy="4759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p" bldLvl="5" animBg="1" rev="0" advAuto="0" spid="1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lternative Visions For Socie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Visions For Society</a:t>
            </a:r>
          </a:p>
        </p:txBody>
      </p:sp>
      <p:sp>
        <p:nvSpPr>
          <p:cNvPr id="151" name="Many groups began to champion alternative visions for the economy and society…"/>
          <p:cNvSpPr txBox="1"/>
          <p:nvPr>
            <p:ph type="body" sz="half" idx="1"/>
          </p:nvPr>
        </p:nvSpPr>
        <p:spPr>
          <a:xfrm>
            <a:off x="431800" y="2247900"/>
            <a:ext cx="6397625" cy="7302798"/>
          </a:xfrm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3400"/>
              </a:spcBef>
              <a:defRPr sz="3059"/>
            </a:pPr>
            <a:r>
              <a:t>Many groups began to champion alternative visions for the economy and society</a:t>
            </a:r>
          </a:p>
          <a:p>
            <a:pPr marL="308609" indent="-308609" defTabSz="525779">
              <a:spcBef>
                <a:spcPts val="3400"/>
              </a:spcBef>
              <a:defRPr sz="3059"/>
            </a:pPr>
            <a:r>
              <a:t>Agrarians: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Sought more government involvement in economy (Populists), advocated government ownership of railroads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Coxey’s Army:</a:t>
            </a:r>
          </a:p>
          <a:p>
            <a:pPr lvl="2" marL="925830" indent="-308609" defTabSz="525779">
              <a:spcBef>
                <a:spcPts val="3400"/>
              </a:spcBef>
              <a:defRPr sz="3059"/>
            </a:pPr>
            <a:r>
              <a:t>Group that marched to Washington and demanded relief and government jobs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3435748"/>
            <a:ext cx="5426789" cy="4558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  <p:bldP build="whole" bldLvl="1" animBg="1" rev="0" advAuto="0" spid="1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lternative Visions For Socie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Visions For Society</a:t>
            </a:r>
          </a:p>
        </p:txBody>
      </p:sp>
      <p:sp>
        <p:nvSpPr>
          <p:cNvPr id="155" name="Utopians:…"/>
          <p:cNvSpPr txBox="1"/>
          <p:nvPr>
            <p:ph type="body" sz="half" idx="1"/>
          </p:nvPr>
        </p:nvSpPr>
        <p:spPr>
          <a:xfrm>
            <a:off x="431800" y="2247900"/>
            <a:ext cx="6397625" cy="7302798"/>
          </a:xfrm>
          <a:prstGeom prst="rect">
            <a:avLst/>
          </a:prstGeom>
        </p:spPr>
        <p:txBody>
          <a:bodyPr/>
          <a:lstStyle/>
          <a:p>
            <a:pPr/>
            <a:r>
              <a:t>Utopians:</a:t>
            </a:r>
          </a:p>
          <a:p>
            <a:pPr lvl="1"/>
            <a:r>
              <a:t>Oneida Community:</a:t>
            </a:r>
          </a:p>
          <a:p>
            <a:pPr lvl="2"/>
            <a:r>
              <a:t>Practiced communal ownership, free love, eugenics</a:t>
            </a:r>
          </a:p>
          <a:p>
            <a:pPr/>
            <a:r>
              <a:t>Socialists:</a:t>
            </a:r>
          </a:p>
          <a:p>
            <a:pPr lvl="1"/>
            <a:r>
              <a:t>Society is more than the individual, promotes human welfare and elimination of class systems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2203450"/>
            <a:ext cx="4655904" cy="3661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0151" y="5972633"/>
            <a:ext cx="2794001" cy="367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3"/>
      <p:bldP build="p" bldLvl="5" animBg="1" rev="0" advAuto="0" spid="155" grpId="1"/>
      <p:bldP build="whole" bldLvl="1" animBg="1" rev="0" advAuto="0" spid="15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lternative Visions For Socie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Visions For Society</a:t>
            </a:r>
          </a:p>
        </p:txBody>
      </p:sp>
      <p:sp>
        <p:nvSpPr>
          <p:cNvPr id="160" name="Advocates of the Social Gospel:…"/>
          <p:cNvSpPr txBox="1"/>
          <p:nvPr>
            <p:ph type="body" sz="half" idx="1"/>
          </p:nvPr>
        </p:nvSpPr>
        <p:spPr>
          <a:xfrm>
            <a:off x="431800" y="2247900"/>
            <a:ext cx="6397625" cy="7302798"/>
          </a:xfrm>
          <a:prstGeom prst="rect">
            <a:avLst/>
          </a:prstGeom>
        </p:spPr>
        <p:txBody>
          <a:bodyPr/>
          <a:lstStyle/>
          <a:p>
            <a:pPr/>
            <a:r>
              <a:t>Advocates of the Social Gospel:</a:t>
            </a:r>
          </a:p>
          <a:p>
            <a:pPr lvl="1"/>
            <a:r>
              <a:t>Protestant Church movement to improve society</a:t>
            </a:r>
          </a:p>
          <a:p>
            <a:pPr lvl="2"/>
            <a:r>
              <a:t>Elimination of child labor, improve schools, fight poverty, etc. 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4350" y="2945636"/>
            <a:ext cx="4015780" cy="341706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Walter Rauschenbusch"/>
          <p:cNvSpPr/>
          <p:nvPr/>
        </p:nvSpPr>
        <p:spPr>
          <a:xfrm>
            <a:off x="8102600" y="6400800"/>
            <a:ext cx="4079280" cy="125204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Walter Rauschenbusch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5" name="Social Darwinism - justification for wealth…"/>
          <p:cNvSpPr txBox="1"/>
          <p:nvPr>
            <p:ph type="body" sz="half" idx="1"/>
          </p:nvPr>
        </p:nvSpPr>
        <p:spPr>
          <a:xfrm>
            <a:off x="431800" y="2247900"/>
            <a:ext cx="6397625" cy="7302798"/>
          </a:xfrm>
          <a:prstGeom prst="rect">
            <a:avLst/>
          </a:prstGeom>
        </p:spPr>
        <p:txBody>
          <a:bodyPr/>
          <a:lstStyle/>
          <a:p>
            <a:pPr/>
            <a:r>
              <a:t>Social Darwinism - justification for wealth</a:t>
            </a:r>
          </a:p>
          <a:p>
            <a:pPr/>
            <a:r>
              <a:t>Carnegie’s </a:t>
            </a:r>
            <a:r>
              <a:rPr i="1"/>
              <a:t>Gospel of Wealth</a:t>
            </a:r>
          </a:p>
          <a:p>
            <a:pPr/>
            <a:r>
              <a:t>Alternative visions to society</a:t>
            </a:r>
          </a:p>
          <a:p>
            <a:pPr lvl="1"/>
            <a:r>
              <a:t>Agrarians</a:t>
            </a:r>
          </a:p>
          <a:p>
            <a:pPr lvl="1"/>
            <a:r>
              <a:t>Utopians</a:t>
            </a:r>
          </a:p>
          <a:p>
            <a:pPr lvl="1"/>
            <a:r>
              <a:t>Socialists</a:t>
            </a:r>
          </a:p>
          <a:p>
            <a:pPr lvl="1"/>
            <a:r>
              <a:t>Social Gospel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ee You Back Here For Video #42: Political Parties, Jane Addams, and Plessy v. Fergu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4871"/>
            </a:lvl1pPr>
          </a:lstStyle>
          <a:p>
            <a:pPr/>
            <a:r>
              <a:t>See You Back Here For Video #42: Political Parties, Jane Addams, and Plessy v. Ferguson</a:t>
            </a:r>
          </a:p>
        </p:txBody>
      </p:sp>
      <p:sp>
        <p:nvSpPr>
          <p:cNvPr id="168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6985" y="3486561"/>
            <a:ext cx="5971231" cy="4456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