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/>
          <p:nvPr>
            <p:ph type="pic" sz="half" idx="13"/>
          </p:nvPr>
        </p:nvSpPr>
        <p:spPr>
          <a:xfrm>
            <a:off x="1414840" y="762000"/>
            <a:ext cx="5448301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2" name="Image"/>
          <p:cNvSpPr/>
          <p:nvPr>
            <p:ph type="pic" sz="quarter" idx="14"/>
          </p:nvPr>
        </p:nvSpPr>
        <p:spPr>
          <a:xfrm>
            <a:off x="7510840" y="762118"/>
            <a:ext cx="4762501" cy="3149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Image"/>
          <p:cNvSpPr/>
          <p:nvPr>
            <p:ph type="pic" sz="quarter" idx="15"/>
          </p:nvPr>
        </p:nvSpPr>
        <p:spPr>
          <a:xfrm>
            <a:off x="7510840" y="4597518"/>
            <a:ext cx="47625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13"/>
          </p:nvPr>
        </p:nvSpPr>
        <p:spPr>
          <a:xfrm>
            <a:off x="1625600" y="6362700"/>
            <a:ext cx="10464800" cy="537213"/>
          </a:xfrm>
          <a:prstGeom prst="rect">
            <a:avLst/>
          </a:prstGeom>
        </p:spPr>
        <p:txBody>
          <a:bodyPr>
            <a:spAutoFit/>
          </a:bodyPr>
          <a:lstStyle>
            <a:lvl1pPr defTabSz="584200">
              <a:defRPr sz="2800"/>
            </a:lvl1pPr>
          </a:lstStyle>
          <a:p>
            <a:pPr>
              <a:defRPr>
                <a:effectLst/>
              </a:defRPr>
            </a:pPr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14"/>
          </p:nvPr>
        </p:nvSpPr>
        <p:spPr>
          <a:xfrm>
            <a:off x="1625600" y="4254500"/>
            <a:ext cx="10464800" cy="711204"/>
          </a:xfrm>
          <a:prstGeom prst="rect">
            <a:avLst/>
          </a:prstGeom>
        </p:spPr>
        <p:txBody>
          <a:bodyPr anchor="ctr">
            <a:spAutoFit/>
          </a:bodyPr>
          <a:lstStyle>
            <a:lvl1pPr defTabSz="584200">
              <a:spcBef>
                <a:spcPts val="2400"/>
              </a:spcBef>
              <a:defRPr sz="4000"/>
            </a:lvl1pPr>
          </a:lstStyle>
          <a:p>
            <a:pPr>
              <a:defRPr>
                <a:effectLst/>
              </a:defRPr>
            </a:pPr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55138723_2910x1937.jpeg"/>
          <p:cNvSpPr/>
          <p:nvPr>
            <p:ph type="pic" sz="quarter" idx="13"/>
          </p:nvPr>
        </p:nvSpPr>
        <p:spPr>
          <a:xfrm>
            <a:off x="4286250" y="1724010"/>
            <a:ext cx="5422900" cy="407354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55138723_2910x1937.jpeg"/>
          <p:cNvSpPr/>
          <p:nvPr>
            <p:ph type="pic" sz="quarter" idx="13"/>
          </p:nvPr>
        </p:nvSpPr>
        <p:spPr>
          <a:xfrm>
            <a:off x="7658100" y="2184400"/>
            <a:ext cx="4038600" cy="5410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2044700" y="152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Ins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155138723_2910x1937.jpeg"/>
          <p:cNvSpPr/>
          <p:nvPr>
            <p:ph type="pic" sz="quarter" idx="13"/>
          </p:nvPr>
        </p:nvSpPr>
        <p:spPr>
          <a:xfrm>
            <a:off x="7440167" y="2857500"/>
            <a:ext cx="4015233" cy="5613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4" name="Title Text"/>
          <p:cNvSpPr txBox="1"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 anchor="ctr"/>
          <a:lstStyle>
            <a:lvl1pPr marL="4064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1pPr>
            <a:lvl2pPr marL="8128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2pPr>
            <a:lvl3pPr marL="12192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3pPr>
            <a:lvl4pPr marL="16256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4pPr>
            <a:lvl5pPr marL="20320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Photo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155138723_2910x1937.jpeg"/>
          <p:cNvSpPr/>
          <p:nvPr>
            <p:ph type="pic" sz="quarter" idx="13"/>
          </p:nvPr>
        </p:nvSpPr>
        <p:spPr>
          <a:xfrm>
            <a:off x="7850632" y="2194509"/>
            <a:ext cx="3835401" cy="536199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153899" y="9166859"/>
            <a:ext cx="453239" cy="46228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titleStyle>
    <p:body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1pPr>
      <a:lvl2pPr marL="0" marR="0" indent="228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2pPr>
      <a:lvl3pPr marL="0" marR="0" indent="457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3pPr>
      <a:lvl4pPr marL="0" marR="0" indent="685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4pPr>
      <a:lvl5pPr marL="0" marR="0" indent="9144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5pPr>
      <a:lvl6pPr marL="0" marR="0" indent="11430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6pPr>
      <a:lvl7pPr marL="0" marR="0" indent="1371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7pPr>
      <a:lvl8pPr marL="0" marR="0" indent="1600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8pPr>
      <a:lvl9pPr marL="0" marR="0" indent="1828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APUSHReview.com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.tif"/><Relationship Id="rId4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tif"/><Relationship Id="rId4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4.tif"/><Relationship Id="rId4" Type="http://schemas.openxmlformats.org/officeDocument/2006/relationships/image" Target="../media/image5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6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tif"/><Relationship Id="rId4" Type="http://schemas.openxmlformats.org/officeDocument/2006/relationships/image" Target="../media/image8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PUSH Review: Video #42: Political Parties, Jane Addams, &amp; Plessy v. Ferguson (Key Concept 6.3, II, A - C)"/>
          <p:cNvSpPr txBox="1"/>
          <p:nvPr>
            <p:ph type="ctrTitle"/>
          </p:nvPr>
        </p:nvSpPr>
        <p:spPr>
          <a:xfrm>
            <a:off x="1039514" y="419100"/>
            <a:ext cx="11718827" cy="2695179"/>
          </a:xfrm>
          <a:prstGeom prst="rect">
            <a:avLst/>
          </a:prstGeom>
        </p:spPr>
        <p:txBody>
          <a:bodyPr/>
          <a:lstStyle>
            <a:lvl1pPr defTabSz="274320">
              <a:tabLst>
                <a:tab pos="889000" algn="l"/>
              </a:tabLst>
              <a:defRPr sz="5640">
                <a:effectLst>
                  <a:outerShdw sx="100000" sy="100000" kx="0" ky="0" algn="b" rotWithShape="0" blurRad="15240" dist="15240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APUSH Review: Video #42: Political Parties, Jane Addams, &amp; Plessy v. Ferguson (Key Concept 6.3, II, A - C)</a:t>
            </a:r>
          </a:p>
        </p:txBody>
      </p:sp>
      <p:sp>
        <p:nvSpPr>
          <p:cNvPr id="138" name="Everything You Need To Know About Political Parties, Jane Addams, &amp; Plessy v. Ferguson To Succeed In APUSH"/>
          <p:cNvSpPr txBox="1"/>
          <p:nvPr>
            <p:ph type="subTitle" sz="quarter" idx="1"/>
          </p:nvPr>
        </p:nvSpPr>
        <p:spPr>
          <a:xfrm>
            <a:off x="1666527" y="3200400"/>
            <a:ext cx="10464801" cy="1549400"/>
          </a:xfrm>
          <a:prstGeom prst="rect">
            <a:avLst/>
          </a:prstGeom>
        </p:spPr>
        <p:txBody>
          <a:bodyPr/>
          <a:lstStyle>
            <a:lvl1pPr defTabSz="361188">
              <a:defRPr sz="3318">
                <a:effectLst>
                  <a:outerShdw sx="100000" sy="100000" kx="0" ky="0" algn="b" rotWithShape="0" blurRad="20066" dist="20066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Everything You Need To Know About Political Parties, Jane Addams, &amp; Plessy v. Ferguson To Succeed In APUSH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4785" y="4251736"/>
            <a:ext cx="5971231" cy="4456878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www.APUSHReview.com"/>
          <p:cNvSpPr txBox="1"/>
          <p:nvPr/>
        </p:nvSpPr>
        <p:spPr>
          <a:xfrm>
            <a:off x="4843081" y="9040811"/>
            <a:ext cx="4334638" cy="561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www.APUSHReview.com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olitical Parties In The Late-19th Century"/>
          <p:cNvSpPr txBox="1"/>
          <p:nvPr>
            <p:ph type="title"/>
          </p:nvPr>
        </p:nvSpPr>
        <p:spPr>
          <a:xfrm>
            <a:off x="701873" y="152400"/>
            <a:ext cx="12009438" cy="1934369"/>
          </a:xfrm>
          <a:prstGeom prst="rect">
            <a:avLst/>
          </a:prstGeom>
        </p:spPr>
        <p:txBody>
          <a:bodyPr/>
          <a:lstStyle>
            <a:lvl1pPr defTabSz="402336">
              <a:tabLst>
                <a:tab pos="1308100" algn="l"/>
              </a:tabLst>
              <a:defRPr sz="5984">
                <a:effectLst>
                  <a:outerShdw sx="100000" sy="100000" kx="0" ky="0" algn="b" rotWithShape="0" blurRad="22352" dist="22352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Political Parties In The Late-19th Century</a:t>
            </a:r>
          </a:p>
        </p:txBody>
      </p:sp>
      <p:sp>
        <p:nvSpPr>
          <p:cNvPr id="143" name="Democrats:…"/>
          <p:cNvSpPr txBox="1"/>
          <p:nvPr>
            <p:ph type="body" idx="1"/>
          </p:nvPr>
        </p:nvSpPr>
        <p:spPr>
          <a:xfrm>
            <a:off x="749300" y="1955800"/>
            <a:ext cx="7029550" cy="775612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effectLst/>
              </a:defRPr>
            </a:pPr>
            <a:r>
              <a:t>Democrats:</a:t>
            </a:r>
          </a:p>
          <a:p>
            <a:pPr lvl="1">
              <a:buBlip>
                <a:blip r:embed="rId2"/>
              </a:buBlip>
              <a:defRPr>
                <a:effectLst/>
              </a:defRPr>
            </a:pPr>
            <a:r>
              <a:t>Gained support from the “Solid South”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Republicans:</a:t>
            </a:r>
          </a:p>
          <a:p>
            <a:pPr lvl="1">
              <a:buBlip>
                <a:blip r:embed="rId2"/>
              </a:buBlip>
              <a:defRPr>
                <a:effectLst/>
              </a:defRPr>
            </a:pPr>
            <a:r>
              <a:t>Tended to receive their support in the North</a:t>
            </a:r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40600" y="4081530"/>
            <a:ext cx="5426296" cy="3165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3" grpId="1"/>
      <p:bldP build="whole" bldLvl="1" animBg="1" rev="0" advAuto="0" spid="14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olitical Party Differences"/>
          <p:cNvSpPr txBox="1"/>
          <p:nvPr>
            <p:ph type="title"/>
          </p:nvPr>
        </p:nvSpPr>
        <p:spPr>
          <a:xfrm>
            <a:off x="701873" y="152400"/>
            <a:ext cx="12009438" cy="1934369"/>
          </a:xfrm>
          <a:prstGeom prst="rect">
            <a:avLst/>
          </a:prstGeom>
        </p:spPr>
        <p:txBody>
          <a:bodyPr/>
          <a:lstStyle/>
          <a:p>
            <a:pPr/>
            <a:r>
              <a:t>Political Party Differences</a:t>
            </a:r>
          </a:p>
        </p:txBody>
      </p:sp>
      <p:sp>
        <p:nvSpPr>
          <p:cNvPr id="147" name="Tariffs:…"/>
          <p:cNvSpPr txBox="1"/>
          <p:nvPr>
            <p:ph type="body" idx="1"/>
          </p:nvPr>
        </p:nvSpPr>
        <p:spPr>
          <a:xfrm>
            <a:off x="749300" y="1955800"/>
            <a:ext cx="7029550" cy="7756129"/>
          </a:xfrm>
          <a:prstGeom prst="rect">
            <a:avLst/>
          </a:prstGeom>
        </p:spPr>
        <p:txBody>
          <a:bodyPr/>
          <a:lstStyle/>
          <a:p>
            <a:pPr marL="316737" indent="-316737" defTabSz="265175">
              <a:spcBef>
                <a:spcPts val="2900"/>
              </a:spcBef>
              <a:buBlip>
                <a:blip r:embed="rId2"/>
              </a:buBlip>
              <a:defRPr sz="2320">
                <a:effectLst/>
              </a:defRPr>
            </a:pPr>
            <a:r>
              <a:t>Tariffs:</a:t>
            </a:r>
          </a:p>
          <a:p>
            <a:pPr lvl="1" marL="633475" indent="-316737" defTabSz="265175">
              <a:spcBef>
                <a:spcPts val="2900"/>
              </a:spcBef>
              <a:buBlip>
                <a:blip r:embed="rId2"/>
              </a:buBlip>
              <a:defRPr sz="2320">
                <a:effectLst/>
              </a:defRPr>
            </a:pPr>
            <a:r>
              <a:t>Republicans advocated raising tariffs (McKinley Tariff - 1890)</a:t>
            </a:r>
          </a:p>
          <a:p>
            <a:pPr lvl="1" marL="633475" indent="-316737" defTabSz="265175">
              <a:spcBef>
                <a:spcPts val="2900"/>
              </a:spcBef>
              <a:buBlip>
                <a:blip r:embed="rId2"/>
              </a:buBlip>
              <a:defRPr sz="2320">
                <a:effectLst/>
              </a:defRPr>
            </a:pPr>
            <a:r>
              <a:t>Democrats favored lowering tariffs</a:t>
            </a:r>
          </a:p>
          <a:p>
            <a:pPr marL="316737" indent="-316737" defTabSz="265175">
              <a:spcBef>
                <a:spcPts val="2900"/>
              </a:spcBef>
              <a:buBlip>
                <a:blip r:embed="rId2"/>
              </a:buBlip>
              <a:defRPr sz="2320">
                <a:effectLst/>
              </a:defRPr>
            </a:pPr>
            <a:r>
              <a:t>Currency:</a:t>
            </a:r>
          </a:p>
          <a:p>
            <a:pPr lvl="1" marL="633475" indent="-316737" defTabSz="265175">
              <a:spcBef>
                <a:spcPts val="2900"/>
              </a:spcBef>
              <a:buBlip>
                <a:blip r:embed="rId2"/>
              </a:buBlip>
              <a:defRPr sz="2320">
                <a:effectLst/>
              </a:defRPr>
            </a:pPr>
            <a:r>
              <a:t>Republicans favored the Gold Standard (McKinley - 1896)</a:t>
            </a:r>
          </a:p>
          <a:p>
            <a:pPr lvl="1" marL="633475" indent="-316737" defTabSz="265175">
              <a:spcBef>
                <a:spcPts val="2900"/>
              </a:spcBef>
              <a:buBlip>
                <a:blip r:embed="rId2"/>
              </a:buBlip>
              <a:defRPr sz="2320">
                <a:effectLst/>
              </a:defRPr>
            </a:pPr>
            <a:r>
              <a:t>Democrats favored Free Silver (Bryan - 1896)</a:t>
            </a:r>
          </a:p>
          <a:p>
            <a:pPr marL="316737" indent="-316737" defTabSz="265175">
              <a:spcBef>
                <a:spcPts val="2900"/>
              </a:spcBef>
              <a:buBlip>
                <a:blip r:embed="rId2"/>
              </a:buBlip>
              <a:defRPr sz="2320">
                <a:effectLst/>
              </a:defRPr>
            </a:pPr>
            <a:r>
              <a:t>Reformers argued greed and self-interest corrupted all levels of government</a:t>
            </a:r>
          </a:p>
          <a:p>
            <a:pPr lvl="1" marL="633475" indent="-316737" defTabSz="265175">
              <a:spcBef>
                <a:spcPts val="2900"/>
              </a:spcBef>
              <a:buBlip>
                <a:blip r:embed="rId2"/>
              </a:buBlip>
              <a:defRPr sz="2320">
                <a:effectLst/>
              </a:defRPr>
            </a:pPr>
            <a:r>
              <a:t>Local level - political machines</a:t>
            </a:r>
          </a:p>
          <a:p>
            <a:pPr lvl="1" marL="633475" indent="-316737" defTabSz="265175">
              <a:spcBef>
                <a:spcPts val="2900"/>
              </a:spcBef>
              <a:buBlip>
                <a:blip r:embed="rId2"/>
              </a:buBlip>
              <a:defRPr sz="2320">
                <a:effectLst/>
              </a:defRPr>
            </a:pPr>
            <a:r>
              <a:t>Federal level - patronage and election of senators by state legislatures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63000" y="1822450"/>
            <a:ext cx="2794000" cy="3467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220px-WilliamJBryan1902.png" descr="220px-WilliamJBryan190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63000" y="5727700"/>
            <a:ext cx="2794000" cy="332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3"/>
      <p:bldP build="p" bldLvl="5" animBg="1" rev="0" advAuto="0" spid="147" grpId="1"/>
      <p:bldP build="whole" bldLvl="1" animBg="1" rev="0" advAuto="0" spid="14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Women In The Late-19th Century"/>
          <p:cNvSpPr txBox="1"/>
          <p:nvPr>
            <p:ph type="title"/>
          </p:nvPr>
        </p:nvSpPr>
        <p:spPr>
          <a:xfrm>
            <a:off x="701873" y="152400"/>
            <a:ext cx="12009438" cy="1934369"/>
          </a:xfrm>
          <a:prstGeom prst="rect">
            <a:avLst/>
          </a:prstGeom>
        </p:spPr>
        <p:txBody>
          <a:bodyPr/>
          <a:lstStyle>
            <a:lvl1pPr defTabSz="438911">
              <a:tabLst>
                <a:tab pos="1422400" algn="l"/>
              </a:tabLst>
              <a:defRPr sz="6528">
                <a:effectLst>
                  <a:outerShdw sx="100000" sy="100000" kx="0" ky="0" algn="b" rotWithShape="0" blurRad="24384" dist="24384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Women In The Late-19th Century</a:t>
            </a:r>
          </a:p>
        </p:txBody>
      </p:sp>
      <p:sp>
        <p:nvSpPr>
          <p:cNvPr id="152" name="Women sought greater equality with men by:…"/>
          <p:cNvSpPr txBox="1"/>
          <p:nvPr>
            <p:ph type="body" idx="1"/>
          </p:nvPr>
        </p:nvSpPr>
        <p:spPr>
          <a:xfrm>
            <a:off x="749300" y="1955800"/>
            <a:ext cx="7029550" cy="7756129"/>
          </a:xfrm>
          <a:prstGeom prst="rect">
            <a:avLst/>
          </a:prstGeom>
        </p:spPr>
        <p:txBody>
          <a:bodyPr/>
          <a:lstStyle/>
          <a:p>
            <a:pPr marL="376809" indent="-376809" defTabSz="315468">
              <a:spcBef>
                <a:spcPts val="3400"/>
              </a:spcBef>
              <a:buBlip>
                <a:blip r:embed="rId2"/>
              </a:buBlip>
              <a:defRPr sz="2760">
                <a:effectLst/>
              </a:defRPr>
            </a:pPr>
            <a:r>
              <a:t>Women sought greater equality with men by:</a:t>
            </a:r>
          </a:p>
          <a:p>
            <a:pPr lvl="1" marL="753618" indent="-376809" defTabSz="315468">
              <a:spcBef>
                <a:spcPts val="3400"/>
              </a:spcBef>
              <a:buBlip>
                <a:blip r:embed="rId2"/>
              </a:buBlip>
              <a:defRPr sz="2760">
                <a:effectLst/>
              </a:defRPr>
            </a:pPr>
            <a:r>
              <a:t>Joining voluntary organizations:</a:t>
            </a:r>
          </a:p>
          <a:p>
            <a:pPr lvl="2" marL="1130427" indent="-376809" defTabSz="315468">
              <a:spcBef>
                <a:spcPts val="3400"/>
              </a:spcBef>
              <a:buBlip>
                <a:blip r:embed="rId2"/>
              </a:buBlip>
              <a:defRPr sz="2760">
                <a:effectLst/>
              </a:defRPr>
            </a:pPr>
            <a:r>
              <a:t>National American Woman Suffrage Association (NAWSA) - helped lead to the passage of the 19th amendment in 1920</a:t>
            </a:r>
          </a:p>
          <a:p>
            <a:pPr lvl="2" marL="1130427" indent="-376809" defTabSz="315468">
              <a:spcBef>
                <a:spcPts val="3400"/>
              </a:spcBef>
              <a:buBlip>
                <a:blip r:embed="rId2"/>
              </a:buBlip>
              <a:defRPr sz="2760">
                <a:effectLst/>
              </a:defRPr>
            </a:pPr>
            <a:r>
              <a:t>Women’s Christian Temperance Union (WCTU) - supported the 18th amendment</a:t>
            </a:r>
          </a:p>
          <a:p>
            <a:pPr lvl="1" marL="753618" indent="-376809" defTabSz="315468">
              <a:spcBef>
                <a:spcPts val="3400"/>
              </a:spcBef>
              <a:buBlip>
                <a:blip r:embed="rId2"/>
              </a:buBlip>
              <a:defRPr sz="2760">
                <a:effectLst/>
              </a:defRPr>
            </a:pPr>
            <a:r>
              <a:t>Going to college:</a:t>
            </a:r>
          </a:p>
          <a:p>
            <a:pPr lvl="2" marL="1130427" indent="-376809" defTabSz="315468">
              <a:spcBef>
                <a:spcPts val="3400"/>
              </a:spcBef>
              <a:buBlip>
                <a:blip r:embed="rId2"/>
              </a:buBlip>
              <a:defRPr sz="2760">
                <a:effectLst/>
              </a:defRPr>
            </a:pPr>
            <a:r>
              <a:t>New women’s colleges emerged during this time</a:t>
            </a:r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6400" y="1943100"/>
            <a:ext cx="4639255" cy="2938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250px-Wctu_logo.png" descr="250px-Wctu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58527" y="5524500"/>
            <a:ext cx="3175001" cy="317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2"/>
      <p:bldP build="whole" bldLvl="1" animBg="1" rev="0" advAuto="0" spid="154" grpId="3"/>
      <p:bldP build="p" bldLvl="5" animBg="1" rev="0" advAuto="0" spid="15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Women In The Late-19th Century"/>
          <p:cNvSpPr txBox="1"/>
          <p:nvPr>
            <p:ph type="title"/>
          </p:nvPr>
        </p:nvSpPr>
        <p:spPr>
          <a:xfrm>
            <a:off x="701873" y="152400"/>
            <a:ext cx="12009438" cy="1934369"/>
          </a:xfrm>
          <a:prstGeom prst="rect">
            <a:avLst/>
          </a:prstGeom>
        </p:spPr>
        <p:txBody>
          <a:bodyPr/>
          <a:lstStyle>
            <a:lvl1pPr defTabSz="438911">
              <a:tabLst>
                <a:tab pos="1422400" algn="l"/>
              </a:tabLst>
              <a:defRPr sz="6528">
                <a:effectLst>
                  <a:outerShdw sx="100000" sy="100000" kx="0" ky="0" algn="b" rotWithShape="0" blurRad="24384" dist="24384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Women In The Late-19th Century</a:t>
            </a:r>
          </a:p>
        </p:txBody>
      </p:sp>
      <p:sp>
        <p:nvSpPr>
          <p:cNvPr id="157" name="Women sought greater equality with men by:…"/>
          <p:cNvSpPr txBox="1"/>
          <p:nvPr>
            <p:ph type="body" idx="1"/>
          </p:nvPr>
        </p:nvSpPr>
        <p:spPr>
          <a:xfrm>
            <a:off x="749300" y="1955800"/>
            <a:ext cx="7029550" cy="7756129"/>
          </a:xfrm>
          <a:prstGeom prst="rect">
            <a:avLst/>
          </a:prstGeom>
        </p:spPr>
        <p:txBody>
          <a:bodyPr/>
          <a:lstStyle/>
          <a:p>
            <a:pPr marL="360426" indent="-360426" defTabSz="301752">
              <a:spcBef>
                <a:spcPts val="3300"/>
              </a:spcBef>
              <a:buBlip>
                <a:blip r:embed="rId2"/>
              </a:buBlip>
              <a:defRPr sz="2640">
                <a:effectLst/>
              </a:defRPr>
            </a:pPr>
            <a:r>
              <a:t>Women sought greater equality with men by:</a:t>
            </a:r>
          </a:p>
          <a:p>
            <a:pPr lvl="1" marL="720852" indent="-360426" defTabSz="301752">
              <a:spcBef>
                <a:spcPts val="3300"/>
              </a:spcBef>
              <a:buBlip>
                <a:blip r:embed="rId2"/>
              </a:buBlip>
              <a:defRPr sz="2640">
                <a:effectLst/>
              </a:defRPr>
            </a:pPr>
            <a:r>
              <a:t>Promoting social and political reform:</a:t>
            </a:r>
          </a:p>
          <a:p>
            <a:pPr lvl="2" marL="1081278" indent="-360426" defTabSz="301752">
              <a:spcBef>
                <a:spcPts val="3300"/>
              </a:spcBef>
              <a:buBlip>
                <a:blip r:embed="rId2"/>
              </a:buBlip>
              <a:defRPr sz="2640">
                <a:effectLst/>
              </a:defRPr>
            </a:pPr>
            <a:r>
              <a:t>Elizabeth Cady Stanton - leading suffragist, advocate of interracial marriage</a:t>
            </a:r>
          </a:p>
          <a:p>
            <a:pPr lvl="1" marL="720852" indent="-360426" defTabSz="301752">
              <a:spcBef>
                <a:spcPts val="3300"/>
              </a:spcBef>
              <a:buBlip>
                <a:blip r:embed="rId2"/>
              </a:buBlip>
              <a:defRPr sz="2640">
                <a:effectLst/>
              </a:defRPr>
            </a:pPr>
            <a:r>
              <a:t>Working in settlement houses to help immigrants:</a:t>
            </a:r>
          </a:p>
          <a:p>
            <a:pPr lvl="2" marL="1081278" indent="-360426" defTabSz="301752">
              <a:spcBef>
                <a:spcPts val="3300"/>
              </a:spcBef>
              <a:buBlip>
                <a:blip r:embed="rId2"/>
              </a:buBlip>
              <a:defRPr sz="2640">
                <a:effectLst/>
              </a:defRPr>
            </a:pPr>
            <a:r>
              <a:t>Jane Addams and the Hull House (Chicago) </a:t>
            </a:r>
          </a:p>
          <a:p>
            <a:pPr lvl="3" marL="1441704" indent="-360426" defTabSz="301752">
              <a:spcBef>
                <a:spcPts val="3300"/>
              </a:spcBef>
              <a:buBlip>
                <a:blip r:embed="rId2"/>
              </a:buBlip>
              <a:defRPr sz="2640">
                <a:effectLst/>
              </a:defRPr>
            </a:pPr>
            <a:r>
              <a:t>Helped immigrants assimilate to society</a:t>
            </a:r>
          </a:p>
          <a:p>
            <a:pPr lvl="3" marL="1441704" indent="-360426" defTabSz="301752">
              <a:spcBef>
                <a:spcPts val="3300"/>
              </a:spcBef>
              <a:buBlip>
                <a:blip r:embed="rId2"/>
              </a:buBlip>
              <a:defRPr sz="2640">
                <a:effectLst/>
              </a:defRPr>
            </a:pPr>
            <a:r>
              <a:t>Inspired other settlement houses</a:t>
            </a:r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63000" y="1670050"/>
            <a:ext cx="2794000" cy="407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58100" y="6191250"/>
            <a:ext cx="4838883" cy="3116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7" grpId="1"/>
      <p:bldP build="whole" bldLvl="1" animBg="1" rev="0" advAuto="0" spid="158" grpId="2"/>
      <p:bldP build="whole" bldLvl="1" animBg="1" rev="0" advAuto="0" spid="159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essy v. Ferguson (1896)"/>
          <p:cNvSpPr txBox="1"/>
          <p:nvPr>
            <p:ph type="title"/>
          </p:nvPr>
        </p:nvSpPr>
        <p:spPr>
          <a:xfrm>
            <a:off x="701873" y="152400"/>
            <a:ext cx="12009438" cy="1934369"/>
          </a:xfrm>
          <a:prstGeom prst="rect">
            <a:avLst/>
          </a:prstGeom>
        </p:spPr>
        <p:txBody>
          <a:bodyPr/>
          <a:lstStyle/>
          <a:p>
            <a:pPr/>
            <a:r>
              <a:rPr i="1"/>
              <a:t>Plessy v. Ferguson</a:t>
            </a:r>
            <a:r>
              <a:t> (1896)</a:t>
            </a:r>
          </a:p>
        </p:txBody>
      </p:sp>
      <p:sp>
        <p:nvSpPr>
          <p:cNvPr id="162" name="Supreme Court decision that upheld Jim Crow laws in the South…"/>
          <p:cNvSpPr txBox="1"/>
          <p:nvPr>
            <p:ph type="body" idx="1"/>
          </p:nvPr>
        </p:nvSpPr>
        <p:spPr>
          <a:xfrm>
            <a:off x="749300" y="1955800"/>
            <a:ext cx="7029550" cy="7756129"/>
          </a:xfrm>
          <a:prstGeom prst="rect">
            <a:avLst/>
          </a:prstGeom>
        </p:spPr>
        <p:txBody>
          <a:bodyPr/>
          <a:lstStyle/>
          <a:p>
            <a:pPr marL="518794" indent="-518794" defTabSz="434340">
              <a:spcBef>
                <a:spcPts val="4700"/>
              </a:spcBef>
              <a:buBlip>
                <a:blip r:embed="rId2"/>
              </a:buBlip>
              <a:defRPr sz="3800">
                <a:effectLst/>
              </a:defRPr>
            </a:pPr>
            <a:r>
              <a:t>Supreme Court decision that upheld Jim Crow laws in the South</a:t>
            </a:r>
          </a:p>
          <a:p>
            <a:pPr lvl="1" marL="1037589" indent="-518794" defTabSz="434340">
              <a:spcBef>
                <a:spcPts val="4700"/>
              </a:spcBef>
              <a:buBlip>
                <a:blip r:embed="rId2"/>
              </a:buBlip>
              <a:defRPr sz="3800">
                <a:effectLst/>
              </a:defRPr>
            </a:pPr>
            <a:r>
              <a:t>“Separate but equal”</a:t>
            </a:r>
          </a:p>
          <a:p>
            <a:pPr lvl="1" marL="1037589" indent="-518794" defTabSz="434340">
              <a:spcBef>
                <a:spcPts val="4700"/>
              </a:spcBef>
              <a:buBlip>
                <a:blip r:embed="rId2"/>
              </a:buBlip>
              <a:defRPr sz="3800">
                <a:effectLst/>
              </a:defRPr>
            </a:pPr>
            <a:r>
              <a:t>With other laws/court cases during this time, the 13 - 15 amendments were severely limited</a:t>
            </a:r>
          </a:p>
          <a:p>
            <a:pPr lvl="1" marL="1037589" indent="-518794" defTabSz="434340">
              <a:spcBef>
                <a:spcPts val="4700"/>
              </a:spcBef>
              <a:buBlip>
                <a:blip r:embed="rId2"/>
              </a:buBlip>
              <a:defRPr sz="3800">
                <a:effectLst/>
              </a:defRPr>
            </a:pPr>
            <a:r>
              <a:t>Later overturned by </a:t>
            </a:r>
            <a:r>
              <a:rPr i="1"/>
              <a:t>Brown v. Board</a:t>
            </a:r>
            <a:r>
              <a:t> (1954)</a:t>
            </a:r>
          </a:p>
        </p:txBody>
      </p:sp>
      <p:pic>
        <p:nvPicPr>
          <p:cNvPr id="16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47100" y="3735733"/>
            <a:ext cx="3450941" cy="38569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2"/>
      <p:bldP build="p" bldLvl="5" animBg="1" rev="0" advAuto="0" spid="16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African American Reformers"/>
          <p:cNvSpPr txBox="1"/>
          <p:nvPr>
            <p:ph type="title"/>
          </p:nvPr>
        </p:nvSpPr>
        <p:spPr>
          <a:xfrm>
            <a:off x="701873" y="152400"/>
            <a:ext cx="12009438" cy="1934369"/>
          </a:xfrm>
          <a:prstGeom prst="rect">
            <a:avLst/>
          </a:prstGeom>
        </p:spPr>
        <p:txBody>
          <a:bodyPr/>
          <a:lstStyle/>
          <a:p>
            <a:pPr/>
            <a:r>
              <a:t>African American Reformers</a:t>
            </a:r>
          </a:p>
        </p:txBody>
      </p:sp>
      <p:sp>
        <p:nvSpPr>
          <p:cNvPr id="166" name="Fought for political and social equality in light of:…"/>
          <p:cNvSpPr txBox="1"/>
          <p:nvPr>
            <p:ph type="body" idx="1"/>
          </p:nvPr>
        </p:nvSpPr>
        <p:spPr>
          <a:xfrm>
            <a:off x="749300" y="1955800"/>
            <a:ext cx="7029550" cy="7756129"/>
          </a:xfrm>
          <a:prstGeom prst="rect">
            <a:avLst/>
          </a:prstGeom>
        </p:spPr>
        <p:txBody>
          <a:bodyPr/>
          <a:lstStyle/>
          <a:p>
            <a:pPr marL="376809" indent="-376809" defTabSz="315468">
              <a:spcBef>
                <a:spcPts val="3400"/>
              </a:spcBef>
              <a:buBlip>
                <a:blip r:embed="rId2"/>
              </a:buBlip>
              <a:defRPr sz="2760">
                <a:effectLst/>
              </a:defRPr>
            </a:pPr>
            <a:r>
              <a:t>Fought for political and social equality in light of:</a:t>
            </a:r>
          </a:p>
          <a:p>
            <a:pPr lvl="1" marL="753618" indent="-376809" defTabSz="315468">
              <a:spcBef>
                <a:spcPts val="3400"/>
              </a:spcBef>
              <a:buBlip>
                <a:blip r:embed="rId2"/>
              </a:buBlip>
              <a:defRPr sz="2760">
                <a:effectLst/>
              </a:defRPr>
            </a:pPr>
            <a:r>
              <a:t>Violence - Ida B. Wells </a:t>
            </a:r>
          </a:p>
          <a:p>
            <a:pPr lvl="2" marL="1130427" indent="-376809" defTabSz="315468">
              <a:spcBef>
                <a:spcPts val="3400"/>
              </a:spcBef>
              <a:buBlip>
                <a:blip r:embed="rId2"/>
              </a:buBlip>
              <a:defRPr sz="2760">
                <a:effectLst/>
              </a:defRPr>
            </a:pPr>
            <a:r>
              <a:t>Journalist, outspoken critic of lynching, advocated for a federal anti-lynching law</a:t>
            </a:r>
          </a:p>
          <a:p>
            <a:pPr lvl="1" marL="753618" indent="-376809" defTabSz="315468">
              <a:spcBef>
                <a:spcPts val="3400"/>
              </a:spcBef>
              <a:buBlip>
                <a:blip r:embed="rId2"/>
              </a:buBlip>
              <a:defRPr sz="2760">
                <a:effectLst/>
              </a:defRPr>
            </a:pPr>
            <a:r>
              <a:t>Discrimination - Booker T. Washington</a:t>
            </a:r>
          </a:p>
          <a:p>
            <a:pPr lvl="2" marL="1130427" indent="-376809" defTabSz="315468">
              <a:spcBef>
                <a:spcPts val="3400"/>
              </a:spcBef>
              <a:buBlip>
                <a:blip r:embed="rId2"/>
              </a:buBlip>
              <a:defRPr sz="2760">
                <a:effectLst/>
              </a:defRPr>
            </a:pPr>
            <a:r>
              <a:t>Advocated vocational training for African Americans</a:t>
            </a:r>
          </a:p>
          <a:p>
            <a:pPr lvl="1" marL="753618" indent="-376809" defTabSz="315468">
              <a:spcBef>
                <a:spcPts val="3400"/>
              </a:spcBef>
              <a:buBlip>
                <a:blip r:embed="rId2"/>
              </a:buBlip>
              <a:defRPr sz="2760">
                <a:effectLst/>
              </a:defRPr>
            </a:pPr>
            <a:r>
              <a:t>Scientific theories of race - some anthropologists argued that African Americans were inferior to whites - used skull measurements</a:t>
            </a:r>
          </a:p>
        </p:txBody>
      </p:sp>
      <p:pic>
        <p:nvPicPr>
          <p:cNvPr id="16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40800" y="1638300"/>
            <a:ext cx="2904409" cy="4153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96004" y="5797550"/>
            <a:ext cx="2794001" cy="3949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6" grpId="1"/>
      <p:bldP build="whole" bldLvl="1" animBg="1" rev="0" advAuto="0" spid="168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Quick Recap"/>
          <p:cNvSpPr txBox="1"/>
          <p:nvPr>
            <p:ph type="title"/>
          </p:nvPr>
        </p:nvSpPr>
        <p:spPr>
          <a:xfrm>
            <a:off x="701873" y="152400"/>
            <a:ext cx="12009438" cy="1934369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71" name="Differences between Republicans and Democrats…"/>
          <p:cNvSpPr txBox="1"/>
          <p:nvPr>
            <p:ph type="body" idx="1"/>
          </p:nvPr>
        </p:nvSpPr>
        <p:spPr>
          <a:xfrm>
            <a:off x="749300" y="1955800"/>
            <a:ext cx="7029550" cy="7756129"/>
          </a:xfrm>
          <a:prstGeom prst="rect">
            <a:avLst/>
          </a:prstGeom>
        </p:spPr>
        <p:txBody>
          <a:bodyPr/>
          <a:lstStyle/>
          <a:p>
            <a:pPr marL="480568" indent="-480568" defTabSz="402336">
              <a:spcBef>
                <a:spcPts val="4400"/>
              </a:spcBef>
              <a:buBlip>
                <a:blip r:embed="rId2"/>
              </a:buBlip>
              <a:defRPr sz="3520">
                <a:effectLst/>
              </a:defRPr>
            </a:pPr>
            <a:r>
              <a:t>Differences between Republicans and Democrats</a:t>
            </a:r>
          </a:p>
          <a:p>
            <a:pPr lvl="1" marL="961136" indent="-480568" defTabSz="402336">
              <a:spcBef>
                <a:spcPts val="4400"/>
              </a:spcBef>
              <a:buBlip>
                <a:blip r:embed="rId2"/>
              </a:buBlip>
              <a:defRPr sz="3520">
                <a:effectLst/>
              </a:defRPr>
            </a:pPr>
            <a:r>
              <a:t>Currency</a:t>
            </a:r>
          </a:p>
          <a:p>
            <a:pPr lvl="1" marL="961136" indent="-480568" defTabSz="402336">
              <a:spcBef>
                <a:spcPts val="4400"/>
              </a:spcBef>
              <a:buBlip>
                <a:blip r:embed="rId2"/>
              </a:buBlip>
              <a:defRPr sz="3520">
                <a:effectLst/>
              </a:defRPr>
            </a:pPr>
            <a:r>
              <a:t>Tariffs</a:t>
            </a:r>
          </a:p>
          <a:p>
            <a:pPr marL="480568" indent="-480568" defTabSz="402336">
              <a:spcBef>
                <a:spcPts val="4400"/>
              </a:spcBef>
              <a:buBlip>
                <a:blip r:embed="rId2"/>
              </a:buBlip>
              <a:defRPr sz="3520">
                <a:effectLst/>
              </a:defRPr>
            </a:pPr>
            <a:r>
              <a:t>Voluntary Organizations joined by women</a:t>
            </a:r>
          </a:p>
          <a:p>
            <a:pPr marL="480568" indent="-480568" defTabSz="402336">
              <a:spcBef>
                <a:spcPts val="4400"/>
              </a:spcBef>
              <a:buBlip>
                <a:blip r:embed="rId2"/>
              </a:buBlip>
              <a:defRPr sz="3520">
                <a:effectLst/>
              </a:defRPr>
            </a:pPr>
            <a:r>
              <a:t>Jane Addams and the Hull House</a:t>
            </a:r>
          </a:p>
          <a:p>
            <a:pPr marL="480568" indent="-480568" defTabSz="402336">
              <a:spcBef>
                <a:spcPts val="4400"/>
              </a:spcBef>
              <a:buBlip>
                <a:blip r:embed="rId2"/>
              </a:buBlip>
              <a:defRPr sz="3520">
                <a:effectLst/>
              </a:defRPr>
            </a:pPr>
            <a:r>
              <a:t>Plessy v. Ferguson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ee You Back Here For Video #43: The Gilded 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4340">
              <a:tabLst>
                <a:tab pos="1409700" algn="l"/>
              </a:tabLst>
              <a:defRPr sz="6460">
                <a:effectLst>
                  <a:outerShdw sx="100000" sy="100000" kx="0" ky="0" algn="b" rotWithShape="0" blurRad="24130" dist="24130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See You Back Here For Video #43: The Gilded Age</a:t>
            </a:r>
          </a:p>
        </p:txBody>
      </p:sp>
      <p:sp>
        <p:nvSpPr>
          <p:cNvPr id="174" name="Thanks for watching…"/>
          <p:cNvSpPr txBox="1"/>
          <p:nvPr>
            <p:ph type="body" sz="half" idx="1"/>
          </p:nvPr>
        </p:nvSpPr>
        <p:spPr>
          <a:xfrm>
            <a:off x="927100" y="2743200"/>
            <a:ext cx="4876800" cy="5842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effectLst/>
              </a:defRPr>
            </a:pPr>
            <a:r>
              <a:t>Thanks for watching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Best of luck</a:t>
            </a:r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63109" y="3435746"/>
            <a:ext cx="5971231" cy="44568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