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Shape 112"/>
          <p:cNvSpPr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1186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9.tif"/><Relationship Id="rId5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0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5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6.tif"/><Relationship Id="rId4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APUSH Review: The 1920s</a:t>
            </a:r>
          </a:p>
        </p:txBody>
      </p:sp>
      <p:sp>
        <p:nvSpPr>
          <p:cNvPr id="138" name="Shape 138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Everything You Need To Know About The 1920s To Succeed In APUSH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Harlem Renaissance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xfrm>
            <a:off x="419100" y="2209800"/>
            <a:ext cx="12327467" cy="7349067"/>
          </a:xfrm>
          <a:prstGeom prst="rect">
            <a:avLst/>
          </a:prstGeom>
        </p:spPr>
        <p:txBody>
          <a:bodyPr/>
          <a:lstStyle/>
          <a:p>
            <a:pPr marL="368807" indent="-368807" defTabSz="514095">
              <a:spcBef>
                <a:spcPts val="3300"/>
              </a:spcBef>
              <a:defRPr sz="3520"/>
            </a:pPr>
            <a:r>
              <a:t>What was it?</a:t>
            </a:r>
          </a:p>
          <a:p>
            <a:pPr lvl="1" marL="737615" indent="-368807" defTabSz="514095">
              <a:spcBef>
                <a:spcPts val="3300"/>
              </a:spcBef>
              <a:defRPr sz="3520"/>
            </a:pPr>
            <a:r>
              <a:t>A celebration of African American culture through writing, music, and art</a:t>
            </a:r>
          </a:p>
          <a:p>
            <a:pPr lvl="1" marL="737615" indent="-368807" defTabSz="514095">
              <a:spcBef>
                <a:spcPts val="3300"/>
              </a:spcBef>
              <a:defRPr sz="3520"/>
            </a:pPr>
            <a:r>
              <a:t>Many African Americans flocked to Harlem during the 1920s from the South (Great Migration)</a:t>
            </a:r>
          </a:p>
          <a:p>
            <a:pPr marL="368807" indent="-368807" defTabSz="514095">
              <a:spcBef>
                <a:spcPts val="3300"/>
              </a:spcBef>
              <a:defRPr sz="3520"/>
            </a:pPr>
            <a:r>
              <a:t>Key Harlem Renaissance Figures:</a:t>
            </a:r>
          </a:p>
          <a:p>
            <a:pPr lvl="1" marL="737615" indent="-368807" defTabSz="514095">
              <a:spcBef>
                <a:spcPts val="3300"/>
              </a:spcBef>
              <a:defRPr sz="3520"/>
            </a:pPr>
            <a:r>
              <a:t>Langston Hughes</a:t>
            </a:r>
          </a:p>
          <a:p>
            <a:pPr lvl="1" marL="737615" indent="-368807" defTabSz="514095">
              <a:spcBef>
                <a:spcPts val="3300"/>
              </a:spcBef>
              <a:defRPr sz="3520"/>
            </a:pPr>
            <a:r>
              <a:t>Zora Neale Hurston - author</a:t>
            </a:r>
          </a:p>
          <a:p>
            <a:pPr lvl="1" marL="737615" indent="-368807" defTabSz="514095">
              <a:spcBef>
                <a:spcPts val="3300"/>
              </a:spcBef>
              <a:defRPr sz="3520"/>
            </a:pPr>
            <a:r>
              <a:t>Duke Ellington - Jazz musician</a:t>
            </a:r>
          </a:p>
        </p:txBody>
      </p:sp>
      <p:pic>
        <p:nvPicPr>
          <p:cNvPr id="18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48475" y="5372062"/>
            <a:ext cx="2851234" cy="4224049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1309092" y="101600"/>
            <a:ext cx="7823201" cy="7240092"/>
          </a:xfrm>
          <a:prstGeom prst="wedgeEllipseCallout">
            <a:avLst>
              <a:gd name="adj1" fmla="val 76719"/>
              <a:gd name="adj2" fmla="val 50539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t>“The night is beautiful,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So the faces of my people.</a:t>
            </a: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>
                <a:solidFill>
                  <a:srgbClr val="FFFFFF"/>
                </a:solidFill>
              </a:defRPr>
            </a:pPr>
            <a:r>
              <a:t>The stars are beautiful,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So the eyes of my people.</a:t>
            </a: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>
                <a:solidFill>
                  <a:srgbClr val="FFFFFF"/>
                </a:solidFill>
              </a:defRPr>
            </a:pPr>
            <a:r>
              <a:t>Beautiful, also, is the sun.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Beautiful, also, are the souls of my people.”</a:t>
            </a:r>
          </a:p>
        </p:txBody>
      </p:sp>
      <p:pic>
        <p:nvPicPr>
          <p:cNvPr id="186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9965" y="990600"/>
            <a:ext cx="2768254" cy="3989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84961" y="5635681"/>
            <a:ext cx="3167090" cy="4097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8"/>
      <p:bldP build="whole" bldLvl="1" animBg="1" rev="0" advAuto="0" spid="184" grpId="2"/>
      <p:bldP build="p" bldLvl="5" animBg="1" rev="0" advAuto="0" spid="183" grpId="1"/>
      <p:bldP build="whole" bldLvl="1" animBg="1" rev="0" advAuto="0" spid="187" grpId="5"/>
      <p:bldP build="whole" bldLvl="1" animBg="1" rev="0" advAuto="0" spid="185" grpId="3"/>
      <p:bldP build="whole" bldLvl="1" animBg="1" rev="0" advAuto="0" spid="186" grpId="4"/>
      <p:bldP build="whole" bldLvl="1" animBg="1" rev="0" advAuto="0" spid="185" grpId="6"/>
      <p:bldP build="whole" bldLvl="1" animBg="1" rev="0" advAuto="0" spid="184" grpId="7"/>
      <p:bldP build="whole" bldLvl="1" animBg="1" rev="0" advAuto="0" spid="187" grpId="9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Other 1920s Info 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xfrm>
            <a:off x="419100" y="2209800"/>
            <a:ext cx="12327467" cy="7349067"/>
          </a:xfrm>
          <a:prstGeom prst="rect">
            <a:avLst/>
          </a:prstGeom>
        </p:spPr>
        <p:txBody>
          <a:bodyPr/>
          <a:lstStyle/>
          <a:p>
            <a:pPr marL="247268" indent="-247268" defTabSz="344677">
              <a:spcBef>
                <a:spcPts val="2200"/>
              </a:spcBef>
              <a:defRPr sz="2359"/>
            </a:pPr>
            <a:r>
              <a:t>“Lost” Generation</a:t>
            </a:r>
          </a:p>
          <a:p>
            <a:pPr lvl="1" marL="494537" indent="-247268" defTabSz="344677">
              <a:spcBef>
                <a:spcPts val="2200"/>
              </a:spcBef>
              <a:defRPr sz="2359"/>
            </a:pPr>
            <a:r>
              <a:t>Group of writers that criticized 1920s culture and materialism</a:t>
            </a:r>
          </a:p>
          <a:p>
            <a:pPr lvl="1" marL="494537" indent="-247268" defTabSz="344677">
              <a:spcBef>
                <a:spcPts val="2200"/>
              </a:spcBef>
              <a:defRPr sz="2359"/>
            </a:pPr>
            <a:r>
              <a:t>F. Scott Fitzgerald, T.S. Eliot, James Joyce, etc</a:t>
            </a:r>
          </a:p>
          <a:p>
            <a:pPr lvl="1" marL="494537" indent="-247268" defTabSz="344677">
              <a:spcBef>
                <a:spcPts val="2200"/>
              </a:spcBef>
              <a:defRPr sz="2359"/>
            </a:pPr>
            <a:r>
              <a:t>Similar to the Beat Generation of the 1950s </a:t>
            </a:r>
          </a:p>
          <a:p>
            <a:pPr marL="247268" indent="-247268" defTabSz="344677">
              <a:spcBef>
                <a:spcPts val="2200"/>
              </a:spcBef>
              <a:defRPr sz="2359"/>
            </a:pPr>
            <a:r>
              <a:t>Marcus Garvey:</a:t>
            </a:r>
          </a:p>
          <a:p>
            <a:pPr lvl="1" marL="494537" indent="-247268" defTabSz="344677">
              <a:spcBef>
                <a:spcPts val="2200"/>
              </a:spcBef>
              <a:defRPr sz="2359"/>
            </a:pPr>
            <a:r>
              <a:t>Advocated Black Nationalism</a:t>
            </a:r>
          </a:p>
          <a:p>
            <a:pPr lvl="1" marL="494537" indent="-247268" defTabSz="344677">
              <a:spcBef>
                <a:spcPts val="2200"/>
              </a:spcBef>
              <a:defRPr sz="2359"/>
            </a:pPr>
            <a:r>
              <a:t>Founded the Universal Negro Improvement Association (UNIA)</a:t>
            </a:r>
          </a:p>
          <a:p>
            <a:pPr lvl="1" marL="494537" indent="-247268" defTabSz="344677">
              <a:spcBef>
                <a:spcPts val="2200"/>
              </a:spcBef>
              <a:defRPr sz="2359"/>
            </a:pPr>
            <a:r>
              <a:t>Promoted a Back-to-Africa movement</a:t>
            </a:r>
          </a:p>
          <a:p>
            <a:pPr lvl="1" marL="494537" indent="-247268" defTabSz="344677">
              <a:spcBef>
                <a:spcPts val="2200"/>
              </a:spcBef>
              <a:defRPr sz="2359"/>
            </a:pPr>
            <a:r>
              <a:t>Inspired Malcom X</a:t>
            </a:r>
          </a:p>
          <a:p>
            <a:pPr marL="247268" indent="-247268" defTabSz="344677">
              <a:spcBef>
                <a:spcPts val="2200"/>
              </a:spcBef>
              <a:defRPr sz="2359"/>
            </a:pPr>
            <a:r>
              <a:t>KKK:</a:t>
            </a:r>
          </a:p>
          <a:p>
            <a:pPr lvl="1" marL="494537" indent="-247268" defTabSz="344677">
              <a:spcBef>
                <a:spcPts val="2200"/>
              </a:spcBef>
              <a:defRPr sz="2359"/>
            </a:pPr>
            <a:r>
              <a:t>Reaction to “New” Immigrants and </a:t>
            </a:r>
            <a:r>
              <a:rPr i="1"/>
              <a:t>Birth of a Nation</a:t>
            </a:r>
          </a:p>
          <a:p>
            <a:pPr lvl="1" marL="494537" indent="-247268" defTabSz="344677">
              <a:spcBef>
                <a:spcPts val="2200"/>
              </a:spcBef>
              <a:defRPr sz="2359"/>
            </a:pPr>
            <a:r>
              <a:t>In addition to targeting African Americans, the KKK targeted immigrants, Jews, and Catholics</a:t>
            </a:r>
          </a:p>
        </p:txBody>
      </p:sp>
      <p:pic>
        <p:nvPicPr>
          <p:cNvPr id="19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1087" y="2207683"/>
            <a:ext cx="3145847" cy="426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4168" y="1555750"/>
            <a:ext cx="2782864" cy="426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04506" y="819150"/>
            <a:ext cx="3275606" cy="4263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3"/>
      <p:bldP build="whole" bldLvl="1" animBg="1" rev="0" advAuto="0" spid="192" grpId="6"/>
      <p:bldP build="p" bldLvl="5" animBg="1" rev="0" advAuto="0" spid="190" grpId="1"/>
      <p:bldP build="whole" bldLvl="1" animBg="1" rev="0" advAuto="0" spid="191" grpId="2"/>
      <p:bldP build="whole" bldLvl="1" animBg="1" rev="0" advAuto="0" spid="193" grpId="4"/>
      <p:bldP build="whole" bldLvl="1" animBg="1" rev="0" advAuto="0" spid="193" grpId="5"/>
      <p:bldP build="whole" bldLvl="1" animBg="1" rev="0" advAuto="0" spid="191" grpId="7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 Tips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419100" y="2209800"/>
            <a:ext cx="12327467" cy="7349067"/>
          </a:xfrm>
          <a:prstGeom prst="rect">
            <a:avLst/>
          </a:prstGeom>
        </p:spPr>
        <p:txBody>
          <a:bodyPr/>
          <a:lstStyle/>
          <a:p>
            <a:pPr marL="331089" indent="-331089" defTabSz="461518">
              <a:spcBef>
                <a:spcPts val="3000"/>
              </a:spcBef>
              <a:defRPr sz="3160"/>
            </a:pPr>
            <a:r>
              <a:t>Multiple-Choice and Short Answer: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Causes and effects of:</a:t>
            </a:r>
          </a:p>
          <a:p>
            <a:pPr lvl="2" marL="993266" indent="-331089" defTabSz="461518">
              <a:spcBef>
                <a:spcPts val="3000"/>
              </a:spcBef>
              <a:defRPr sz="3160"/>
            </a:pPr>
            <a:r>
              <a:t>1st Red Scare</a:t>
            </a:r>
          </a:p>
          <a:p>
            <a:pPr lvl="2" marL="993266" indent="-331089" defTabSz="461518">
              <a:spcBef>
                <a:spcPts val="3000"/>
              </a:spcBef>
              <a:defRPr sz="3160"/>
            </a:pPr>
            <a:r>
              <a:t>Great Migration</a:t>
            </a:r>
          </a:p>
          <a:p>
            <a:pPr lvl="2" marL="993266" indent="-331089" defTabSz="461518">
              <a:spcBef>
                <a:spcPts val="3000"/>
              </a:spcBef>
              <a:defRPr sz="3160"/>
            </a:pPr>
            <a:r>
              <a:t>Nativism and Immigration Quotas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Harlem Renaissance </a:t>
            </a:r>
          </a:p>
          <a:p>
            <a:pPr marL="331089" indent="-331089" defTabSz="461518">
              <a:spcBef>
                <a:spcPts val="3000"/>
              </a:spcBef>
              <a:defRPr sz="3160"/>
            </a:pPr>
            <a:r>
              <a:t>Essays: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Comparing and Contrasting the 1920s and 1950s</a:t>
            </a:r>
          </a:p>
          <a:p>
            <a:pPr lvl="2" marL="993266" indent="-331089" defTabSz="461518">
              <a:spcBef>
                <a:spcPts val="3000"/>
              </a:spcBef>
              <a:defRPr sz="3160"/>
            </a:pPr>
            <a:r>
              <a:t>Red Scares, Post-World Wars, Culture, etc.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Watching!</a:t>
            </a:r>
          </a:p>
        </p:txBody>
      </p:sp>
      <p:sp>
        <p:nvSpPr>
          <p:cNvPr id="199" name="Shape 199"/>
          <p:cNvSpPr/>
          <p:nvPr>
            <p:ph type="body" sz="half" idx="1"/>
          </p:nvPr>
        </p:nvSpPr>
        <p:spPr>
          <a:xfrm>
            <a:off x="3943350" y="2705100"/>
            <a:ext cx="5118100" cy="6019800"/>
          </a:xfrm>
          <a:prstGeom prst="rect">
            <a:avLst/>
          </a:prstGeom>
        </p:spPr>
        <p:txBody>
          <a:bodyPr/>
          <a:lstStyle/>
          <a:p>
            <a:pPr/>
            <a:r>
              <a:t>Check Out My Decades Playlist</a:t>
            </a:r>
          </a:p>
          <a:p>
            <a:pPr/>
            <a:r>
              <a:t>Best of luck on all your exams!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Pre-1920s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419100" y="2209800"/>
            <a:ext cx="12327467" cy="7349067"/>
          </a:xfrm>
          <a:prstGeom prst="rect">
            <a:avLst/>
          </a:prstGeom>
        </p:spPr>
        <p:txBody>
          <a:bodyPr/>
          <a:lstStyle/>
          <a:p>
            <a:pPr marL="284988" indent="-284988" defTabSz="397256">
              <a:spcBef>
                <a:spcPts val="2500"/>
              </a:spcBef>
              <a:defRPr sz="2720"/>
            </a:pPr>
            <a:r>
              <a:t>Progressive Era:</a:t>
            </a:r>
          </a:p>
          <a:p>
            <a:pPr lvl="1" marL="569976" indent="-284988" defTabSz="397256">
              <a:spcBef>
                <a:spcPts val="2500"/>
              </a:spcBef>
              <a:defRPr sz="2720"/>
            </a:pPr>
            <a:r>
              <a:t>1890s - 1920</a:t>
            </a:r>
          </a:p>
          <a:p>
            <a:pPr lvl="1" marL="569976" indent="-284988" defTabSz="397256">
              <a:spcBef>
                <a:spcPts val="2500"/>
              </a:spcBef>
              <a:defRPr sz="2720"/>
            </a:pPr>
            <a:r>
              <a:t>Government regulation/involvement in the economy</a:t>
            </a:r>
          </a:p>
          <a:p>
            <a:pPr marL="284988" indent="-284988" defTabSz="397256">
              <a:spcBef>
                <a:spcPts val="2500"/>
              </a:spcBef>
              <a:defRPr sz="2720"/>
            </a:pPr>
            <a:r>
              <a:t>WWI:</a:t>
            </a:r>
          </a:p>
          <a:p>
            <a:pPr lvl="1" marL="569976" indent="-284988" defTabSz="397256">
              <a:spcBef>
                <a:spcPts val="2500"/>
              </a:spcBef>
              <a:defRPr sz="2720"/>
            </a:pPr>
            <a:r>
              <a:t>US entered in 1917 - Zimmermann Note, German unrestricted submarine warfare</a:t>
            </a:r>
          </a:p>
          <a:p>
            <a:pPr lvl="1" marL="569976" indent="-284988" defTabSz="397256">
              <a:spcBef>
                <a:spcPts val="2500"/>
              </a:spcBef>
              <a:defRPr sz="2720"/>
            </a:pPr>
            <a:r>
              <a:t>Restriction on freedom of speech - upheld by </a:t>
            </a:r>
            <a:r>
              <a:rPr i="1"/>
              <a:t>Schenck v. US (1919)</a:t>
            </a:r>
            <a:endParaRPr i="1"/>
          </a:p>
          <a:p>
            <a:pPr marL="284988" indent="-284988" defTabSz="397256">
              <a:spcBef>
                <a:spcPts val="2500"/>
              </a:spcBef>
              <a:defRPr sz="2720"/>
            </a:pPr>
            <a:r>
              <a:t>1st Red Scare 1919-1920:</a:t>
            </a:r>
          </a:p>
          <a:p>
            <a:pPr lvl="1" marL="569976" indent="-284988" defTabSz="397256">
              <a:spcBef>
                <a:spcPts val="2500"/>
              </a:spcBef>
              <a:defRPr sz="2720"/>
            </a:pPr>
            <a:r>
              <a:t>Caused by: Russian Revolution, radical ideas, immigration</a:t>
            </a:r>
          </a:p>
          <a:p>
            <a:pPr lvl="1" marL="569976" indent="-284988" defTabSz="397256">
              <a:spcBef>
                <a:spcPts val="2500"/>
              </a:spcBef>
              <a:defRPr sz="2720"/>
            </a:pPr>
            <a:r>
              <a:t>Unions and immigrants were associated with radical ideas and communism</a:t>
            </a:r>
          </a:p>
          <a:p>
            <a:pPr lvl="2" marL="854963" indent="-284988" defTabSz="397256">
              <a:spcBef>
                <a:spcPts val="2500"/>
              </a:spcBef>
              <a:defRPr sz="2720"/>
            </a:pPr>
            <a:r>
              <a:t>Sacco and Vanzetti </a:t>
            </a:r>
          </a:p>
        </p:txBody>
      </p:sp>
      <p:pic>
        <p:nvPicPr>
          <p:cNvPr id="14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6600" y="1066800"/>
            <a:ext cx="6451600" cy="76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7833" y="279400"/>
            <a:ext cx="5486401" cy="670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5900" y="385103"/>
            <a:ext cx="4927947" cy="6494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5"/>
      <p:bldP build="whole" bldLvl="1" animBg="1" rev="0" advAuto="0" spid="142" grpId="2"/>
      <p:bldP build="whole" bldLvl="1" animBg="1" rev="0" advAuto="0" spid="142" grpId="3"/>
      <p:bldP build="whole" bldLvl="1" animBg="1" rev="0" advAuto="0" spid="144" grpId="7"/>
      <p:bldP build="whole" bldLvl="1" animBg="1" rev="0" advAuto="0" spid="143" grpId="4"/>
      <p:bldP build="whole" bldLvl="1" animBg="1" rev="0" advAuto="0" spid="143" grpId="6"/>
      <p:bldP build="p" bldLvl="5" animBg="1" rev="0" advAuto="0" spid="1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Election of 1920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419100" y="2209800"/>
            <a:ext cx="12327467" cy="7349067"/>
          </a:xfrm>
          <a:prstGeom prst="rect">
            <a:avLst/>
          </a:prstGeom>
        </p:spPr>
        <p:txBody>
          <a:bodyPr/>
          <a:lstStyle/>
          <a:p>
            <a:pPr/>
            <a:r>
              <a:t>Warren G…… Harding (R) vs. James Cox (D)</a:t>
            </a:r>
          </a:p>
          <a:p>
            <a:pPr/>
            <a:r>
              <a:t>Harding campaigned on a “Return to Normalcy”</a:t>
            </a:r>
          </a:p>
          <a:p>
            <a:pPr lvl="1"/>
            <a:r>
              <a:t>Reverting to isolationism/neutrality and less government involvement (laissez-fare)</a:t>
            </a:r>
          </a:p>
          <a:p>
            <a:pPr lvl="1"/>
            <a:r>
              <a:t>Essentially, turning away from the Progressive Era</a:t>
            </a:r>
          </a:p>
          <a:p>
            <a:pPr/>
            <a:r>
              <a:t>Harding wins in a landslide, 404 - 127</a:t>
            </a:r>
          </a:p>
          <a:p>
            <a:pPr/>
            <a:r>
              <a:t>Republicans would hold the presidency until the Election of 1932</a:t>
            </a:r>
          </a:p>
        </p:txBody>
      </p:sp>
      <p:pic>
        <p:nvPicPr>
          <p:cNvPr id="14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466850"/>
            <a:ext cx="10160000" cy="590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  <p:bldP build="whole" bldLvl="1" animBg="1" rev="0" advAuto="0" spid="148" grpId="3"/>
      <p:bldP build="whole" bldLvl="1" animBg="1" rev="0" advAuto="0" spid="14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 Foreign Policy In The 1920s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419100" y="2209800"/>
            <a:ext cx="12327467" cy="7349067"/>
          </a:xfrm>
          <a:prstGeom prst="rect">
            <a:avLst/>
          </a:prstGeom>
        </p:spPr>
        <p:txBody>
          <a:bodyPr/>
          <a:lstStyle/>
          <a:p>
            <a:pPr marL="293370" indent="-293370" defTabSz="408940">
              <a:spcBef>
                <a:spcPts val="2600"/>
              </a:spcBef>
              <a:defRPr sz="2800"/>
            </a:pPr>
            <a:r>
              <a:t>Defeat of the Treaty of Versailles 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Article X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The US did NOT join the League of Nations</a:t>
            </a:r>
          </a:p>
          <a:p>
            <a:pPr marL="293370" indent="-293370" defTabSz="408940">
              <a:spcBef>
                <a:spcPts val="2600"/>
              </a:spcBef>
              <a:defRPr sz="2800"/>
            </a:pPr>
            <a:r>
              <a:t>US relations with other countries?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Unilateral foreign policy - one sided - pursue own interests 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Select military intervention</a:t>
            </a:r>
          </a:p>
          <a:p>
            <a:pPr lvl="2" marL="880109" indent="-293370" defTabSz="408940">
              <a:spcBef>
                <a:spcPts val="2600"/>
              </a:spcBef>
              <a:defRPr sz="2800"/>
            </a:pPr>
            <a:r>
              <a:t>Mostly in Latin America - Nicaragua (1912 - 1938)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International investment:  </a:t>
            </a:r>
          </a:p>
          <a:p>
            <a:pPr lvl="2" marL="880109" indent="-293370" defTabSz="408940">
              <a:spcBef>
                <a:spcPts val="2600"/>
              </a:spcBef>
              <a:defRPr sz="2800"/>
            </a:pPr>
            <a:r>
              <a:t>Continuation of Dollar Diplomacy</a:t>
            </a:r>
          </a:p>
          <a:p>
            <a:pPr marL="293370" indent="-293370" defTabSz="408940">
              <a:spcBef>
                <a:spcPts val="2600"/>
              </a:spcBef>
              <a:defRPr sz="2800"/>
            </a:pPr>
            <a:r>
              <a:t>The US maintained isolationism </a:t>
            </a:r>
          </a:p>
        </p:txBody>
      </p:sp>
      <p:pic>
        <p:nvPicPr>
          <p:cNvPr id="15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282700"/>
            <a:ext cx="10160000" cy="718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3"/>
      <p:bldP build="p" bldLvl="5" animBg="1" rev="0" advAuto="0" spid="151" grpId="1"/>
      <p:bldP build="whole" bldLvl="1" animBg="1" rev="0" advAuto="0" spid="15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Social Issues Of The 1920s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419100" y="2209800"/>
            <a:ext cx="12327467" cy="7349067"/>
          </a:xfrm>
          <a:prstGeom prst="rect">
            <a:avLst/>
          </a:prstGeom>
        </p:spPr>
        <p:txBody>
          <a:bodyPr/>
          <a:lstStyle/>
          <a:p>
            <a:pPr marL="331089" indent="-331089" defTabSz="461518">
              <a:spcBef>
                <a:spcPts val="3000"/>
              </a:spcBef>
              <a:defRPr sz="3160"/>
            </a:pPr>
            <a:r>
              <a:t>1st Great Migration (During and after WWI)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African Americans left the south due to:</a:t>
            </a:r>
          </a:p>
          <a:p>
            <a:pPr lvl="2" marL="993266" indent="-331089" defTabSz="461518">
              <a:spcBef>
                <a:spcPts val="3000"/>
              </a:spcBef>
              <a:defRPr sz="3160"/>
            </a:pPr>
            <a:r>
              <a:t>Segregation (Jim Crow)</a:t>
            </a:r>
          </a:p>
          <a:p>
            <a:pPr lvl="2" marL="993266" indent="-331089" defTabSz="461518">
              <a:spcBef>
                <a:spcPts val="3000"/>
              </a:spcBef>
              <a:defRPr sz="3160"/>
            </a:pPr>
            <a:r>
              <a:t>Racial violence (lynchings)</a:t>
            </a:r>
          </a:p>
          <a:p>
            <a:pPr lvl="2" marL="993266" indent="-331089" defTabSz="461518">
              <a:spcBef>
                <a:spcPts val="3000"/>
              </a:spcBef>
              <a:defRPr sz="3160"/>
            </a:pPr>
            <a:r>
              <a:t>Limited economic opportunities (sharecropping)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Moved to the North and West</a:t>
            </a:r>
          </a:p>
          <a:p>
            <a:pPr lvl="2" marL="993266" indent="-331089" defTabSz="461518">
              <a:spcBef>
                <a:spcPts val="3000"/>
              </a:spcBef>
              <a:defRPr sz="3160"/>
            </a:pPr>
            <a:r>
              <a:t>Found economic opportunities, but still faced discrimination</a:t>
            </a:r>
          </a:p>
          <a:p>
            <a:pPr lvl="3" marL="1324356" indent="-331089" defTabSz="461518">
              <a:spcBef>
                <a:spcPts val="3000"/>
              </a:spcBef>
              <a:defRPr sz="3160"/>
            </a:pPr>
            <a:r>
              <a:t>Lower-paying jobs- janitors, dishwashers, etc. 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Red Summer (1919) - race riots in many northern cities (Chicago) </a:t>
            </a:r>
          </a:p>
        </p:txBody>
      </p:sp>
      <p:pic>
        <p:nvPicPr>
          <p:cNvPr id="15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1313" y="628401"/>
            <a:ext cx="7523041" cy="5115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000" y="515925"/>
            <a:ext cx="5382353" cy="702152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4410075" y="1181887"/>
            <a:ext cx="7426325" cy="568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82" y="0"/>
                </a:moveTo>
                <a:cubicBezTo>
                  <a:pt x="2742" y="0"/>
                  <a:pt x="2466" y="360"/>
                  <a:pt x="2466" y="805"/>
                </a:cubicBezTo>
                <a:lnTo>
                  <a:pt x="2466" y="6438"/>
                </a:lnTo>
                <a:lnTo>
                  <a:pt x="0" y="8047"/>
                </a:lnTo>
                <a:lnTo>
                  <a:pt x="2466" y="9656"/>
                </a:lnTo>
                <a:lnTo>
                  <a:pt x="2466" y="20795"/>
                </a:lnTo>
                <a:cubicBezTo>
                  <a:pt x="2466" y="21240"/>
                  <a:pt x="2742" y="21600"/>
                  <a:pt x="3082" y="21600"/>
                </a:cubicBezTo>
                <a:lnTo>
                  <a:pt x="20984" y="21600"/>
                </a:lnTo>
                <a:cubicBezTo>
                  <a:pt x="21324" y="21600"/>
                  <a:pt x="21600" y="21240"/>
                  <a:pt x="21600" y="20795"/>
                </a:cubicBezTo>
                <a:lnTo>
                  <a:pt x="21600" y="805"/>
                </a:lnTo>
                <a:cubicBezTo>
                  <a:pt x="21600" y="360"/>
                  <a:pt x="21324" y="0"/>
                  <a:pt x="20984" y="0"/>
                </a:cubicBezTo>
                <a:lnTo>
                  <a:pt x="3082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t>This country of ours, despite all its better should have done and dreamed, is yet a shameful land…..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We return.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We return from fighting.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We return fighting.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4"/>
      <p:bldP build="whole" bldLvl="1" animBg="1" rev="0" advAuto="0" spid="158" grpId="7"/>
      <p:bldP build="whole" bldLvl="1" animBg="1" rev="0" advAuto="0" spid="156" grpId="2"/>
      <p:bldP build="whole" bldLvl="1" animBg="1" rev="0" advAuto="0" spid="156" grpId="3"/>
      <p:bldP build="p" bldLvl="5" animBg="1" rev="0" advAuto="0" spid="155" grpId="1"/>
      <p:bldP build="whole" bldLvl="1" animBg="1" rev="0" advAuto="0" spid="158" grpId="5"/>
      <p:bldP build="whole" bldLvl="1" animBg="1" rev="0" advAuto="0" spid="157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Social Issues Of The 1920s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419100" y="2209800"/>
            <a:ext cx="12327467" cy="7349067"/>
          </a:xfrm>
          <a:prstGeom prst="rect">
            <a:avLst/>
          </a:prstGeom>
        </p:spPr>
        <p:txBody>
          <a:bodyPr/>
          <a:lstStyle/>
          <a:p>
            <a:pPr marL="255651" indent="-255651" defTabSz="356362">
              <a:spcBef>
                <a:spcPts val="2300"/>
              </a:spcBef>
              <a:defRPr sz="2440"/>
            </a:pPr>
            <a:r>
              <a:t>Immigration:</a:t>
            </a:r>
          </a:p>
          <a:p>
            <a:pPr lvl="1" marL="511302" indent="-255651" defTabSz="356362">
              <a:spcBef>
                <a:spcPts val="2300"/>
              </a:spcBef>
              <a:defRPr sz="2440"/>
            </a:pPr>
            <a:r>
              <a:t>Emergency Quota Act of 1921:</a:t>
            </a:r>
          </a:p>
          <a:p>
            <a:pPr lvl="2" marL="766953" indent="-255651" defTabSz="356362">
              <a:spcBef>
                <a:spcPts val="2300"/>
              </a:spcBef>
              <a:defRPr sz="2440"/>
            </a:pPr>
            <a:r>
              <a:t>Restricted # of immigrants from a country to 3% of total people from that country living in the US in 1910</a:t>
            </a:r>
          </a:p>
          <a:p>
            <a:pPr lvl="1" marL="511302" indent="-255651" defTabSz="356362">
              <a:spcBef>
                <a:spcPts val="2300"/>
              </a:spcBef>
              <a:defRPr sz="2440"/>
            </a:pPr>
            <a:r>
              <a:t>National Origins Act of 1924:</a:t>
            </a:r>
          </a:p>
          <a:p>
            <a:pPr lvl="2" marL="766953" indent="-255651" defTabSz="356362">
              <a:spcBef>
                <a:spcPts val="2300"/>
              </a:spcBef>
              <a:defRPr sz="2440"/>
            </a:pPr>
            <a:r>
              <a:t>Quota was cut from 3% to 2%, used 1890 census</a:t>
            </a:r>
          </a:p>
          <a:p>
            <a:pPr lvl="1" marL="511302" indent="-255651" defTabSz="356362">
              <a:spcBef>
                <a:spcPts val="2300"/>
              </a:spcBef>
              <a:defRPr sz="2440"/>
            </a:pPr>
            <a:r>
              <a:t>Both these acts put an end to UNRESTRICTED immigration </a:t>
            </a:r>
          </a:p>
          <a:p>
            <a:pPr marL="255651" indent="-255651" defTabSz="356362">
              <a:spcBef>
                <a:spcPts val="2300"/>
              </a:spcBef>
              <a:defRPr sz="2440"/>
            </a:pPr>
            <a:r>
              <a:t>Sacco and Vanzetti:</a:t>
            </a:r>
          </a:p>
          <a:p>
            <a:pPr lvl="1" marL="511302" indent="-255651" defTabSz="356362">
              <a:spcBef>
                <a:spcPts val="2300"/>
              </a:spcBef>
              <a:defRPr sz="2440"/>
            </a:pPr>
            <a:r>
              <a:t>Two Italian immigrants that were charged with robbery and murder</a:t>
            </a:r>
          </a:p>
          <a:p>
            <a:pPr lvl="1" marL="511302" indent="-255651" defTabSz="356362">
              <a:spcBef>
                <a:spcPts val="2300"/>
              </a:spcBef>
              <a:defRPr sz="2440"/>
            </a:pPr>
            <a:r>
              <a:t>They were anarchists, atheists, and draft dodgers</a:t>
            </a:r>
          </a:p>
          <a:p>
            <a:pPr lvl="1" marL="511302" indent="-255651" defTabSz="356362">
              <a:spcBef>
                <a:spcPts val="2300"/>
              </a:spcBef>
              <a:defRPr sz="2440"/>
            </a:pPr>
            <a:r>
              <a:t>Their trial focused on their beliefs more than the evidence</a:t>
            </a:r>
          </a:p>
          <a:p>
            <a:pPr lvl="1" marL="511302" indent="-255651" defTabSz="356362">
              <a:spcBef>
                <a:spcPts val="2300"/>
              </a:spcBef>
              <a:defRPr sz="2440"/>
            </a:pPr>
            <a:r>
              <a:t>Both were executed in 1927</a:t>
            </a:r>
          </a:p>
        </p:txBody>
      </p:sp>
      <p:pic>
        <p:nvPicPr>
          <p:cNvPr id="16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6400" y="890254"/>
            <a:ext cx="5990580" cy="4138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83000" y="1536700"/>
            <a:ext cx="7620000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5"/>
      <p:bldP build="p" bldLvl="5" animBg="1" rev="0" advAuto="0" spid="161" grpId="1"/>
      <p:bldP build="whole" bldLvl="1" animBg="1" rev="0" advAuto="0" spid="162" grpId="2"/>
      <p:bldP build="whole" bldLvl="1" animBg="1" rev="0" advAuto="0" spid="162" grpId="4"/>
      <p:bldP build="whole" bldLvl="1" animBg="1" rev="0" advAuto="0" spid="16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1920s Economy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419100" y="2209800"/>
            <a:ext cx="12327467" cy="7349067"/>
          </a:xfrm>
          <a:prstGeom prst="rect">
            <a:avLst/>
          </a:prstGeom>
        </p:spPr>
        <p:txBody>
          <a:bodyPr/>
          <a:lstStyle/>
          <a:p>
            <a:pPr marL="331089" indent="-331089" defTabSz="461518">
              <a:spcBef>
                <a:spcPts val="3000"/>
              </a:spcBef>
              <a:defRPr sz="3160"/>
            </a:pPr>
            <a:r>
              <a:t>The government took a laissez-faire approach </a:t>
            </a:r>
          </a:p>
          <a:p>
            <a:pPr marL="331089" indent="-331089" defTabSz="461518">
              <a:spcBef>
                <a:spcPts val="3000"/>
              </a:spcBef>
              <a:defRPr sz="3160"/>
            </a:pPr>
            <a:r>
              <a:t>Secretary of Treasury Andrew Mellon’s tax cuts for wealthy 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Similar to Reagan’s and George W. Bush’s tax plans</a:t>
            </a:r>
          </a:p>
          <a:p>
            <a:pPr marL="331089" indent="-331089" defTabSz="461518">
              <a:spcBef>
                <a:spcPts val="3000"/>
              </a:spcBef>
              <a:defRPr sz="3160"/>
            </a:pPr>
            <a:r>
              <a:t>Farmers: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Production continually outweighed demand - lower crop prices</a:t>
            </a:r>
          </a:p>
          <a:p>
            <a:pPr marL="331089" indent="-331089" defTabSz="461518">
              <a:spcBef>
                <a:spcPts val="3000"/>
              </a:spcBef>
              <a:defRPr sz="3160"/>
            </a:pPr>
            <a:r>
              <a:t>The stock market experienced a Bull market for much of the decade</a:t>
            </a:r>
          </a:p>
          <a:p>
            <a:pPr marL="331089" indent="-331089" defTabSz="461518">
              <a:spcBef>
                <a:spcPts val="3000"/>
              </a:spcBef>
              <a:defRPr sz="3160"/>
            </a:pPr>
            <a:r>
              <a:t>Stock Market Crash - October 29, 1929 (Black Tuesday)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Start of the Depression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Banks closed throughout the early 1930s </a:t>
            </a:r>
          </a:p>
        </p:txBody>
      </p:sp>
      <p:pic>
        <p:nvPicPr>
          <p:cNvPr id="16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7400" y="4607720"/>
            <a:ext cx="3825434" cy="5025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400" y="4624770"/>
            <a:ext cx="4051841" cy="499113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2905918" y="4597400"/>
            <a:ext cx="4206082" cy="325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174" y="0"/>
                </a:moveTo>
                <a:cubicBezTo>
                  <a:pt x="3713" y="0"/>
                  <a:pt x="3338" y="485"/>
                  <a:pt x="3338" y="1081"/>
                </a:cubicBezTo>
                <a:lnTo>
                  <a:pt x="3338" y="8641"/>
                </a:lnTo>
                <a:lnTo>
                  <a:pt x="0" y="10800"/>
                </a:lnTo>
                <a:lnTo>
                  <a:pt x="3338" y="12959"/>
                </a:lnTo>
                <a:lnTo>
                  <a:pt x="3338" y="20519"/>
                </a:lnTo>
                <a:cubicBezTo>
                  <a:pt x="3338" y="21115"/>
                  <a:pt x="3713" y="21600"/>
                  <a:pt x="4174" y="21600"/>
                </a:cubicBezTo>
                <a:lnTo>
                  <a:pt x="20764" y="21600"/>
                </a:lnTo>
                <a:cubicBezTo>
                  <a:pt x="21225" y="21600"/>
                  <a:pt x="21600" y="21115"/>
                  <a:pt x="21600" y="20519"/>
                </a:cubicBezTo>
                <a:lnTo>
                  <a:pt x="21600" y="1081"/>
                </a:lnTo>
                <a:cubicBezTo>
                  <a:pt x="21600" y="485"/>
                  <a:pt x="21225" y="0"/>
                  <a:pt x="20764" y="0"/>
                </a:cubicBezTo>
                <a:lnTo>
                  <a:pt x="4174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“The business of government is business.”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7"/>
      <p:bldP build="whole" bldLvl="1" animBg="1" rev="0" advAuto="0" spid="169" grpId="2"/>
      <p:bldP build="whole" bldLvl="1" animBg="1" rev="0" advAuto="0" spid="168" grpId="3"/>
      <p:bldP build="p" bldLvl="5" animBg="1" rev="0" advAuto="0" spid="166" grpId="1"/>
      <p:bldP build="whole" bldLvl="1" animBg="1" rev="0" advAuto="0" spid="167" grpId="4"/>
      <p:bldP build="whole" bldLvl="1" animBg="1" rev="0" advAuto="0" spid="168" grpId="6"/>
      <p:bldP build="whole" bldLvl="1" animBg="1" rev="0" advAuto="0" spid="169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Cultural Issues Of The 1920s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419100" y="2209800"/>
            <a:ext cx="12327467" cy="7349067"/>
          </a:xfrm>
          <a:prstGeom prst="rect">
            <a:avLst/>
          </a:prstGeom>
        </p:spPr>
        <p:txBody>
          <a:bodyPr/>
          <a:lstStyle/>
          <a:p>
            <a:pPr marL="247268" indent="-247268" defTabSz="344677">
              <a:spcBef>
                <a:spcPts val="2200"/>
              </a:spcBef>
              <a:defRPr sz="2359"/>
            </a:pPr>
            <a:r>
              <a:t>Gender Roles:</a:t>
            </a:r>
          </a:p>
          <a:p>
            <a:pPr lvl="1" marL="494537" indent="-247268" defTabSz="344677">
              <a:spcBef>
                <a:spcPts val="2200"/>
              </a:spcBef>
              <a:defRPr sz="2359"/>
            </a:pPr>
            <a:r>
              <a:t>“Flappers” challenged gender norms</a:t>
            </a:r>
          </a:p>
          <a:p>
            <a:pPr lvl="2" marL="741806" indent="-247268" defTabSz="344677">
              <a:spcBef>
                <a:spcPts val="2200"/>
              </a:spcBef>
              <a:defRPr sz="2359"/>
            </a:pPr>
            <a:r>
              <a:t>Women that drank, danced, smoked, and wore shorter dresses </a:t>
            </a:r>
          </a:p>
          <a:p>
            <a:pPr lvl="1" marL="494537" indent="-247268" defTabSz="344677">
              <a:spcBef>
                <a:spcPts val="2200"/>
              </a:spcBef>
              <a:defRPr sz="2359"/>
            </a:pPr>
            <a:r>
              <a:t>Margaret Sanger advocated birth control</a:t>
            </a:r>
          </a:p>
          <a:p>
            <a:pPr lvl="1" marL="494537" indent="-247268" defTabSz="344677">
              <a:spcBef>
                <a:spcPts val="2200"/>
              </a:spcBef>
              <a:defRPr sz="2359"/>
            </a:pPr>
            <a:r>
              <a:t>Proposed Equal Rights Amendment (come back to in 1972)</a:t>
            </a:r>
          </a:p>
          <a:p>
            <a:pPr marL="247268" indent="-247268" defTabSz="344677">
              <a:spcBef>
                <a:spcPts val="2200"/>
              </a:spcBef>
              <a:defRPr sz="2359"/>
            </a:pPr>
            <a:r>
              <a:t>Modernism:</a:t>
            </a:r>
          </a:p>
          <a:p>
            <a:pPr lvl="1" marL="494537" indent="-247268" defTabSz="344677">
              <a:spcBef>
                <a:spcPts val="2200"/>
              </a:spcBef>
              <a:defRPr sz="2359"/>
            </a:pPr>
            <a:r>
              <a:t>1920 census - more Americans living in cities for 1st time</a:t>
            </a:r>
          </a:p>
          <a:p>
            <a:pPr lvl="1" marL="494537" indent="-247268" defTabSz="344677">
              <a:spcBef>
                <a:spcPts val="2200"/>
              </a:spcBef>
              <a:defRPr sz="2359"/>
            </a:pPr>
            <a:r>
              <a:t>Many workers lost autonomy - Scientific Management and the assembly line</a:t>
            </a:r>
          </a:p>
          <a:p>
            <a:pPr marL="247268" indent="-247268" defTabSz="344677">
              <a:spcBef>
                <a:spcPts val="2200"/>
              </a:spcBef>
              <a:defRPr sz="2359"/>
            </a:pPr>
            <a:r>
              <a:t>Science vs. religion:</a:t>
            </a:r>
          </a:p>
          <a:p>
            <a:pPr lvl="1" marL="494537" indent="-247268" defTabSz="344677">
              <a:spcBef>
                <a:spcPts val="2200"/>
              </a:spcBef>
              <a:defRPr sz="2359"/>
            </a:pPr>
            <a:r>
              <a:t>John Scopes Trial</a:t>
            </a:r>
          </a:p>
          <a:p>
            <a:pPr lvl="2" marL="741806" indent="-247268" defTabSz="344677">
              <a:spcBef>
                <a:spcPts val="2200"/>
              </a:spcBef>
              <a:defRPr sz="2359"/>
            </a:pPr>
            <a:r>
              <a:t>Teaching of evolution in a TN school</a:t>
            </a:r>
          </a:p>
          <a:p>
            <a:pPr lvl="2" marL="741806" indent="-247268" defTabSz="344677">
              <a:spcBef>
                <a:spcPts val="2200"/>
              </a:spcBef>
              <a:defRPr sz="2359"/>
            </a:pPr>
            <a:r>
              <a:t>Literal interpretation of the bible vs. evolution</a:t>
            </a:r>
          </a:p>
        </p:txBody>
      </p:sp>
      <p:pic>
        <p:nvPicPr>
          <p:cNvPr id="17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3669" y="1625600"/>
            <a:ext cx="2636482" cy="4990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3400" y="641350"/>
            <a:ext cx="2794000" cy="3543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62400" y="3892550"/>
            <a:ext cx="2794000" cy="4000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2"/>
      <p:bldP build="whole" bldLvl="1" animBg="1" rev="0" advAuto="0" spid="175" grpId="4"/>
      <p:bldP build="whole" bldLvl="1" animBg="1" rev="0" advAuto="0" spid="175" grpId="6"/>
      <p:bldP build="whole" bldLvl="1" animBg="1" rev="0" advAuto="0" spid="174" grpId="3"/>
      <p:bldP build="p" bldLvl="5" animBg="1" rev="0" advAuto="0" spid="172" grpId="1"/>
      <p:bldP build="whole" bldLvl="1" animBg="1" rev="0" advAuto="0" spid="174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Technology Of The 1920s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xfrm>
            <a:off x="419100" y="2209800"/>
            <a:ext cx="12327467" cy="7349067"/>
          </a:xfrm>
          <a:prstGeom prst="rect">
            <a:avLst/>
          </a:prstGeom>
        </p:spPr>
        <p:txBody>
          <a:bodyPr/>
          <a:lstStyle/>
          <a:p>
            <a:pPr marL="314325" indent="-314325" defTabSz="438150">
              <a:spcBef>
                <a:spcPts val="2800"/>
              </a:spcBef>
              <a:defRPr sz="3000"/>
            </a:pPr>
            <a:r>
              <a:t>Radio:</a:t>
            </a:r>
          </a:p>
          <a:p>
            <a:pPr lvl="1" marL="628650" indent="-314325" defTabSz="438150">
              <a:spcBef>
                <a:spcPts val="2800"/>
              </a:spcBef>
              <a:defRPr sz="3000"/>
            </a:pPr>
            <a:r>
              <a:t>HUGE source of entertainment (War of the Worlds - 1938, soap operas, “Fireside Chats”)</a:t>
            </a:r>
          </a:p>
          <a:p>
            <a:pPr marL="314325" indent="-314325" defTabSz="438150">
              <a:spcBef>
                <a:spcPts val="2800"/>
              </a:spcBef>
              <a:defRPr sz="3000"/>
            </a:pPr>
            <a:r>
              <a:t>Cinema:</a:t>
            </a:r>
          </a:p>
          <a:p>
            <a:pPr lvl="1" marL="628650" indent="-314325" defTabSz="438150">
              <a:spcBef>
                <a:spcPts val="2800"/>
              </a:spcBef>
              <a:defRPr sz="3000"/>
            </a:pPr>
            <a:r>
              <a:t>Motion pictures became more popular - “Nickelodeons”</a:t>
            </a:r>
          </a:p>
          <a:p>
            <a:pPr lvl="1" marL="628650" indent="-314325" defTabSz="438150">
              <a:spcBef>
                <a:spcPts val="2800"/>
              </a:spcBef>
              <a:defRPr sz="3000"/>
            </a:pPr>
            <a:r>
              <a:t>Movies would entertain many during the Great Depression</a:t>
            </a:r>
          </a:p>
          <a:p>
            <a:pPr lvl="1" marL="628650" indent="-314325" defTabSz="438150">
              <a:spcBef>
                <a:spcPts val="2800"/>
              </a:spcBef>
              <a:defRPr sz="3000"/>
            </a:pPr>
            <a:r>
              <a:t>The Jazz Singer - 1st movie with sound</a:t>
            </a:r>
          </a:p>
          <a:p>
            <a:pPr marL="314325" indent="-314325" defTabSz="438150">
              <a:spcBef>
                <a:spcPts val="2800"/>
              </a:spcBef>
              <a:defRPr sz="3000"/>
            </a:pPr>
            <a:r>
              <a:t>Automobiles:</a:t>
            </a:r>
          </a:p>
          <a:p>
            <a:pPr lvl="1" marL="628650" indent="-314325" defTabSz="438150">
              <a:spcBef>
                <a:spcPts val="2800"/>
              </a:spcBef>
              <a:defRPr sz="3000"/>
            </a:pPr>
            <a:r>
              <a:t>Mass-production popularized by Henry Ford</a:t>
            </a:r>
          </a:p>
          <a:p>
            <a:pPr lvl="1" marL="628650" indent="-314325" defTabSz="438150">
              <a:spcBef>
                <a:spcPts val="2800"/>
              </a:spcBef>
              <a:defRPr sz="3000"/>
            </a:pPr>
            <a:r>
              <a:t>Allowed for vacations (personal mobility), and later the growth of suburbs</a:t>
            </a:r>
          </a:p>
        </p:txBody>
      </p:sp>
      <p:pic>
        <p:nvPicPr>
          <p:cNvPr id="17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7800" y="5600700"/>
            <a:ext cx="3302000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1000" y="125695"/>
            <a:ext cx="4375896" cy="6643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p" bldLvl="5" animBg="1" rev="0" advAuto="0" spid="178" grpId="1"/>
      <p:bldP build="whole" bldLvl="1" animBg="1" rev="0" advAuto="0" spid="180" grpId="5"/>
      <p:bldP build="whole" bldLvl="1" animBg="1" rev="0" advAuto="0" spid="180" grpId="4"/>
      <p:bldP build="whole" bldLvl="1" animBg="1" rev="0" advAuto="0" spid="179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