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1.tif"/><Relationship Id="rId4" Type="http://schemas.openxmlformats.org/officeDocument/2006/relationships/image" Target="../media/image1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3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4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5.tif"/><Relationship Id="rId4" Type="http://schemas.openxmlformats.org/officeDocument/2006/relationships/image" Target="../media/image16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7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8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9.tif"/><Relationship Id="rId4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0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1.tif"/><Relationship Id="rId4" Type="http://schemas.openxmlformats.org/officeDocument/2006/relationships/image" Target="../media/image22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3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6.tif"/><Relationship Id="rId4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USH Review: The New Deal (Updated)"/>
          <p:cNvSpPr txBox="1"/>
          <p:nvPr>
            <p:ph type="ctrTitle"/>
          </p:nvPr>
        </p:nvSpPr>
        <p:spPr>
          <a:xfrm>
            <a:off x="1270000" y="723900"/>
            <a:ext cx="10464800" cy="2997200"/>
          </a:xfrm>
          <a:prstGeom prst="rect">
            <a:avLst/>
          </a:prstGeom>
        </p:spPr>
        <p:txBody>
          <a:bodyPr/>
          <a:lstStyle/>
          <a:p>
            <a:pPr/>
            <a:r>
              <a:t>APUSH Review: The New Deal (Updated)</a:t>
            </a:r>
          </a:p>
        </p:txBody>
      </p:sp>
      <p:sp>
        <p:nvSpPr>
          <p:cNvPr id="144" name="Everything You Need To Know About The New Deal To Succeed In APUSH"/>
          <p:cNvSpPr txBox="1"/>
          <p:nvPr>
            <p:ph type="subTitle" sz="quarter" idx="1"/>
          </p:nvPr>
        </p:nvSpPr>
        <p:spPr>
          <a:xfrm>
            <a:off x="1270000" y="37846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The New Deal To Succeed In APUSH</a:t>
            </a:r>
          </a:p>
        </p:txBody>
      </p:sp>
      <p:pic>
        <p:nvPicPr>
          <p:cNvPr id="145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8186" y="4134639"/>
            <a:ext cx="7228428" cy="542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Reform</a:t>
            </a:r>
          </a:p>
        </p:txBody>
      </p:sp>
      <p:sp>
        <p:nvSpPr>
          <p:cNvPr id="181" name="Goal was to reform the economy, prevent another Great Depression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Goal was to reform the economy, prevent another Great Depression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Federal Deposit Insurance Corporation (FDIC)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Guaranteed bank deposits up to $5,000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Helped restore faith in banks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Securities and Exchange Commission (SEC)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Sought to protect the stock market from fraud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8825" y="2732634"/>
            <a:ext cx="3322986" cy="33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61871" y="6184753"/>
            <a:ext cx="3156894" cy="3156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3" grpId="3"/>
      <p:bldP build="p" bldLvl="5" animBg="1" rev="0" advAuto="0" spid="1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ore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Reform</a:t>
            </a:r>
          </a:p>
        </p:txBody>
      </p:sp>
      <p:sp>
        <p:nvSpPr>
          <p:cNvPr id="186" name="Social Security: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Social Security:</a:t>
            </a:r>
          </a:p>
          <a:p>
            <a:pPr lvl="1">
              <a:buBlip>
                <a:blip r:embed="rId2"/>
              </a:buBlip>
            </a:pPr>
            <a:r>
              <a:t>Provided unemployment insurance</a:t>
            </a:r>
          </a:p>
          <a:p>
            <a:pPr lvl="1">
              <a:buBlip>
                <a:blip r:embed="rId2"/>
              </a:buBlip>
            </a:pPr>
            <a:r>
              <a:t>Pensions for retired workers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1000" y="3727450"/>
            <a:ext cx="5587108" cy="4393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  <p:bldP build="whole" bldLvl="1" animBg="1" rev="0" advAuto="0" spid="18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ow To Pay For Most Of These Program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Pay For Most Of These Programs?</a:t>
            </a:r>
          </a:p>
        </p:txBody>
      </p:sp>
      <p:sp>
        <p:nvSpPr>
          <p:cNvPr id="190" name="Deficit Spending - spending more than the government brings in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Deficit Spending - spending more than the government brings in</a:t>
            </a:r>
          </a:p>
          <a:p>
            <a:pPr lvl="1">
              <a:buBlip>
                <a:blip r:embed="rId2"/>
              </a:buBlip>
            </a:pPr>
            <a:r>
              <a:t>“Priming the pump”</a:t>
            </a:r>
          </a:p>
          <a:p>
            <a:pPr>
              <a:buBlip>
                <a:blip r:embed="rId2"/>
              </a:buBlip>
            </a:pPr>
            <a:r>
              <a:t>John Maynard Keynes</a:t>
            </a:r>
          </a:p>
          <a:p>
            <a:pPr lvl="1">
              <a:buBlip>
                <a:blip r:embed="rId2"/>
              </a:buBlip>
            </a:pPr>
            <a:r>
              <a:t>Economist that influenced FDR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3429000"/>
            <a:ext cx="4659177" cy="4828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  <p:bldP build="whole" bldLvl="1" animBg="1" rev="0" advAuto="0" spid="19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eople That Pushed Roosevelt Towards More Cha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People That Pushed Roosevelt Towards More Change</a:t>
            </a:r>
          </a:p>
        </p:txBody>
      </p:sp>
      <p:sp>
        <p:nvSpPr>
          <p:cNvPr id="194" name="Dr. Francis Townsend - pension plan influenced the creation of Social Security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Dr. Francis Townsend - pension plan influenced the creation of Social Security </a:t>
            </a:r>
          </a:p>
          <a:p>
            <a:pPr>
              <a:buBlip>
                <a:blip r:embed="rId2"/>
              </a:buBlip>
            </a:pPr>
            <a:r>
              <a:t>Huey Long - proposed providing $5,000 to every family by taxing the wealthy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6200" y="3200400"/>
            <a:ext cx="4197409" cy="5036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6200" y="3333750"/>
            <a:ext cx="4560148" cy="5036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1"/>
      <p:bldP build="whole" bldLvl="1" animBg="1" rev="0" advAuto="0" spid="195" grpId="2"/>
      <p:bldP build="whole" bldLvl="1" animBg="1" rev="0" advAuto="0" spid="19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roups That Sought To Limit The New Deal’s Sc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Groups That Sought To Limit The New Deal’s Scope</a:t>
            </a:r>
          </a:p>
        </p:txBody>
      </p:sp>
      <p:sp>
        <p:nvSpPr>
          <p:cNvPr id="199" name="Supreme Court: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Supreme Court:</a:t>
            </a:r>
          </a:p>
          <a:p>
            <a:pPr lvl="1" marL="112013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Declared the AAA and NRA unconstitutional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Conservatives in Congress:</a:t>
            </a:r>
          </a:p>
          <a:p>
            <a:pPr lvl="1" marL="112013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Robert Taft (R - Ohio) and some Conservative Democrats sought to limit the New deal</a:t>
            </a:r>
          </a:p>
          <a:p>
            <a:pPr lvl="1" marL="112013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Democrats lost House seats in 1938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49824" y="3747714"/>
            <a:ext cx="3983426" cy="4747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  <p:bldP build="whole" bldLvl="1" animBg="1" rev="0" advAuto="0" spid="20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urt Packing Pl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Court Packing Plan</a:t>
            </a:r>
          </a:p>
        </p:txBody>
      </p:sp>
      <p:sp>
        <p:nvSpPr>
          <p:cNvPr id="203" name="After several New Deal programs were declared unconstitutional, FDR sought to influence the Supreme Court…"/>
          <p:cNvSpPr txBox="1"/>
          <p:nvPr>
            <p:ph type="body" sz="half" idx="1"/>
          </p:nvPr>
        </p:nvSpPr>
        <p:spPr>
          <a:xfrm>
            <a:off x="406400" y="2933673"/>
            <a:ext cx="7059415" cy="6375454"/>
          </a:xfrm>
          <a:prstGeom prst="rect">
            <a:avLst/>
          </a:prstGeom>
        </p:spPr>
        <p:txBody>
          <a:bodyPr/>
          <a:lstStyle/>
          <a:p>
            <a:pPr marL="547623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After several New Deal programs were declared unconstitutional, FDR sought to influence the Supreme Court</a:t>
            </a:r>
          </a:p>
          <a:p>
            <a:pPr marL="547623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His plan?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For every judge over 70 that does not retire, he could appoint a new one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This would allow him to appoint up to six new judges</a:t>
            </a:r>
          </a:p>
          <a:p>
            <a:pPr marL="547623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This NEVER happened due to public outcry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6800" y="3587750"/>
            <a:ext cx="5169541" cy="4049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  <p:bldP build="whole" bldLvl="1" animBg="1" rev="0" advAuto="0" spid="20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Native Americans And The New De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Native Americans And The New Deal</a:t>
            </a:r>
          </a:p>
        </p:txBody>
      </p:sp>
      <p:sp>
        <p:nvSpPr>
          <p:cNvPr id="207" name="Indian Reorganization Act (1934):…"/>
          <p:cNvSpPr txBox="1"/>
          <p:nvPr>
            <p:ph type="body" sz="half" idx="1"/>
          </p:nvPr>
        </p:nvSpPr>
        <p:spPr>
          <a:xfrm>
            <a:off x="406400" y="2933673"/>
            <a:ext cx="7059415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Indian Reorganization Act (1934):</a:t>
            </a:r>
          </a:p>
          <a:p>
            <a:pPr lvl="1">
              <a:buBlip>
                <a:blip r:embed="rId2"/>
              </a:buBlip>
            </a:pPr>
            <a:r>
              <a:t>Essentially reversed the Dawes Act of 1887 which encouraged individuals to own land</a:t>
            </a:r>
          </a:p>
          <a:p>
            <a:pPr lvl="1">
              <a:buBlip>
                <a:blip r:embed="rId2"/>
              </a:buBlip>
            </a:pPr>
            <a:r>
              <a:t>This sought to have tribes collectively own land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8400" y="2933673"/>
            <a:ext cx="4807511" cy="319044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John Collier - Commissioner of Indian Affairs"/>
          <p:cNvSpPr/>
          <p:nvPr/>
        </p:nvSpPr>
        <p:spPr>
          <a:xfrm>
            <a:off x="7565809" y="6253246"/>
            <a:ext cx="4712693" cy="122465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John Collier - Commissioner of Indian Affairs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  <p:bldP build="whole" bldLvl="1" animBg="1" rev="0" advAuto="0" spid="209" grpId="3"/>
      <p:bldP build="p" bldLvl="5" animBg="1" rev="0" advAuto="0" spid="20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frican Americans And The New De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African Americans And The New Deal</a:t>
            </a:r>
          </a:p>
        </p:txBody>
      </p:sp>
      <p:sp>
        <p:nvSpPr>
          <p:cNvPr id="212" name="By 1935, 1/4 of African Americans were receiving government assistance…"/>
          <p:cNvSpPr txBox="1"/>
          <p:nvPr>
            <p:ph type="body" sz="half" idx="1"/>
          </p:nvPr>
        </p:nvSpPr>
        <p:spPr>
          <a:xfrm>
            <a:off x="406400" y="2933673"/>
            <a:ext cx="7059415" cy="6375454"/>
          </a:xfrm>
          <a:prstGeom prst="rect">
            <a:avLst/>
          </a:prstGeom>
        </p:spPr>
        <p:txBody>
          <a:bodyPr/>
          <a:lstStyle/>
          <a:p>
            <a:pPr marL="535177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By 1935, 1/4 of African Americans were receiving government assistance </a:t>
            </a:r>
          </a:p>
          <a:p>
            <a:pPr marL="535177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Roosevelt did not push to make lynching a federal crime or end poll taxes</a:t>
            </a:r>
          </a:p>
          <a:p>
            <a:pPr marL="535177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Segregation existed within the CCC</a:t>
            </a:r>
          </a:p>
          <a:p>
            <a:pPr marL="535177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Relief agencies paid African Americans and other minority groups less than whites in certain areas</a:t>
            </a:r>
          </a:p>
          <a:p>
            <a:pPr marL="535177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In 1936, African Americans overwhelmingly voted for Roosevelt and Democrats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0" y="3587750"/>
            <a:ext cx="3623215" cy="4257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2" grpId="1"/>
      <p:bldP build="whole" bldLvl="1" animBg="1" rev="0" advAuto="0" spid="21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Women And The New De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Women And The New Deal</a:t>
            </a:r>
          </a:p>
        </p:txBody>
      </p:sp>
      <p:sp>
        <p:nvSpPr>
          <p:cNvPr id="216" name="Frances Perkins became the first female Cabinet member…"/>
          <p:cNvSpPr txBox="1"/>
          <p:nvPr>
            <p:ph type="body" sz="half" idx="1"/>
          </p:nvPr>
        </p:nvSpPr>
        <p:spPr>
          <a:xfrm>
            <a:off x="406400" y="2933673"/>
            <a:ext cx="7059415" cy="6375454"/>
          </a:xfrm>
          <a:prstGeom prst="rect">
            <a:avLst/>
          </a:prstGeom>
        </p:spPr>
        <p:txBody>
          <a:bodyPr/>
          <a:lstStyle/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Frances Perkins became the first female Cabinet member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Eleanor Roosevelt was his “eyes and ears”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Most women did not receive government jobs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Belief that in economic downturns, men, not women, should have the most jobs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0" y="1968473"/>
            <a:ext cx="2794000" cy="379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6350" y="5772150"/>
            <a:ext cx="27813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2"/>
      <p:bldP build="whole" bldLvl="1" animBg="1" rev="0" advAuto="0" spid="218" grpId="3"/>
      <p:bldP build="p" bldLvl="5" animBg="1" rev="0" advAuto="0" spid="2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Impacts of the New De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Impacts of the New Deal</a:t>
            </a:r>
          </a:p>
        </p:txBody>
      </p:sp>
      <p:sp>
        <p:nvSpPr>
          <p:cNvPr id="221" name="Did not end the Depression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Did not end the Depression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Reforms are still around today: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Social Security, FDIC, SEC, etc.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rPr u="sng"/>
              <a:t>Political Realignment</a:t>
            </a:r>
            <a:r>
              <a:t>: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African Americans and working class communities supported the Democratic Party in large numbers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7700" y="4102100"/>
            <a:ext cx="5663128" cy="374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  <p:bldP build="whole" bldLvl="1" animBg="1" rev="0" advAuto="0" spid="2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ig Ideas BEFORE The New De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Ideas BEFORE The New Deal</a:t>
            </a:r>
          </a:p>
        </p:txBody>
      </p:sp>
      <p:sp>
        <p:nvSpPr>
          <p:cNvPr id="148" name="Laissez-Faire of the 1920s…"/>
          <p:cNvSpPr txBox="1"/>
          <p:nvPr>
            <p:ph type="body" sz="half" idx="1"/>
          </p:nvPr>
        </p:nvSpPr>
        <p:spPr>
          <a:xfrm>
            <a:off x="406400" y="2933673"/>
            <a:ext cx="6462217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Laissez-Faire of the 1920s</a:t>
            </a:r>
          </a:p>
          <a:p>
            <a:pPr>
              <a:buBlip>
                <a:blip r:embed="rId2"/>
              </a:buBlip>
            </a:pPr>
            <a:r>
              <a:t>Stock Market Crash of 1929</a:t>
            </a:r>
          </a:p>
          <a:p>
            <a:pPr>
              <a:buBlip>
                <a:blip r:embed="rId2"/>
              </a:buBlip>
            </a:pPr>
            <a:r>
              <a:t>Bonus Army</a:t>
            </a:r>
          </a:p>
          <a:p>
            <a:pPr>
              <a:buBlip>
                <a:blip r:embed="rId2"/>
              </a:buBlip>
            </a:pPr>
            <a:r>
              <a:t>Roughly 1/4 of banks failed prior to FDR becoming President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3000" y="3111500"/>
            <a:ext cx="4327961" cy="601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6449" y="3873500"/>
            <a:ext cx="5201063" cy="3848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p" bldLvl="5" animBg="1" rev="0" advAuto="0" spid="148" grpId="1"/>
      <p:bldP build="whole" bldLvl="1" animBg="1" rev="0" advAuto="0" spid="14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ositives And Negatives Of New De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Positives And Negatives Of New Deal</a:t>
            </a:r>
          </a:p>
        </p:txBody>
      </p:sp>
      <p:sp>
        <p:nvSpPr>
          <p:cNvPr id="225" name="Unemployment still persisted throughout the 1930s…"/>
          <p:cNvSpPr txBox="1"/>
          <p:nvPr>
            <p:ph type="body" sz="half" idx="1"/>
          </p:nvPr>
        </p:nvSpPr>
        <p:spPr>
          <a:xfrm>
            <a:off x="7200900" y="3924300"/>
            <a:ext cx="4826000" cy="5384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3100"/>
            </a:pPr>
            <a:r>
              <a:t>Unemployment still persisted throughout the 1930s</a:t>
            </a:r>
          </a:p>
          <a:p>
            <a:pPr>
              <a:buBlip>
                <a:blip r:embed="rId2"/>
              </a:buBlip>
              <a:defRPr sz="3100"/>
            </a:pPr>
            <a:r>
              <a:t>WWII helped end the depression</a:t>
            </a:r>
          </a:p>
          <a:p>
            <a:pPr>
              <a:buBlip>
                <a:blip r:embed="rId2"/>
              </a:buBlip>
              <a:defRPr sz="3100"/>
            </a:pPr>
            <a:r>
              <a:t>Did not address segregation/discrimination</a:t>
            </a:r>
          </a:p>
        </p:txBody>
      </p:sp>
      <p:sp>
        <p:nvSpPr>
          <p:cNvPr id="226" name="Restored faith and optimism (especially in banking system)…"/>
          <p:cNvSpPr txBox="1"/>
          <p:nvPr/>
        </p:nvSpPr>
        <p:spPr>
          <a:xfrm>
            <a:off x="1231900" y="3924300"/>
            <a:ext cx="4826000" cy="538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57200" indent="-457200" algn="l">
              <a:spcBef>
                <a:spcPts val="3000"/>
              </a:spcBef>
              <a:buSzPct val="65000"/>
              <a:buBlip>
                <a:blip r:embed="rId2"/>
              </a:buBlip>
              <a:defRPr sz="3300"/>
            </a:pPr>
            <a:r>
              <a:t>Restored faith and optimism (especially in banking system)</a:t>
            </a:r>
          </a:p>
          <a:p>
            <a:pPr marL="457200" indent="-457200" algn="l">
              <a:spcBef>
                <a:spcPts val="3000"/>
              </a:spcBef>
              <a:buSzPct val="65000"/>
              <a:buBlip>
                <a:blip r:embed="rId2"/>
              </a:buBlip>
              <a:defRPr sz="3300"/>
            </a:pPr>
            <a:r>
              <a:t>Provided millions of jobs</a:t>
            </a:r>
          </a:p>
          <a:p>
            <a:pPr marL="457200" indent="-457200" algn="l">
              <a:spcBef>
                <a:spcPts val="3000"/>
              </a:spcBef>
              <a:buSzPct val="65000"/>
              <a:buBlip>
                <a:blip r:embed="rId2"/>
              </a:buBlip>
              <a:defRPr sz="3300"/>
            </a:pPr>
            <a:r>
              <a:t>Programs still exist today (Social Security, FDIC, etc.)</a:t>
            </a:r>
          </a:p>
        </p:txBody>
      </p:sp>
      <p:sp>
        <p:nvSpPr>
          <p:cNvPr id="227" name="Positives"/>
          <p:cNvSpPr txBox="1"/>
          <p:nvPr/>
        </p:nvSpPr>
        <p:spPr>
          <a:xfrm>
            <a:off x="1231900" y="2933673"/>
            <a:ext cx="4826000" cy="66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spcBef>
                <a:spcPts val="3000"/>
              </a:spcBef>
              <a:defRPr sz="3600"/>
            </a:lvl1pPr>
          </a:lstStyle>
          <a:p>
            <a:pPr/>
            <a:r>
              <a:t>Positives</a:t>
            </a:r>
          </a:p>
        </p:txBody>
      </p:sp>
      <p:sp>
        <p:nvSpPr>
          <p:cNvPr id="228" name="Negatives"/>
          <p:cNvSpPr txBox="1"/>
          <p:nvPr/>
        </p:nvSpPr>
        <p:spPr>
          <a:xfrm>
            <a:off x="7200900" y="2933673"/>
            <a:ext cx="4826000" cy="66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spcBef>
                <a:spcPts val="3000"/>
              </a:spcBef>
              <a:defRPr sz="3600"/>
            </a:lvl1pPr>
          </a:lstStyle>
          <a:p>
            <a:pPr/>
            <a:r>
              <a:t>Negatives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6" grpId="1"/>
      <p:bldP build="p" bldLvl="5" animBg="1" rev="0" advAuto="0" spid="22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st T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231" name="Multiple-Choice and Short Answer:…"/>
          <p:cNvSpPr txBox="1"/>
          <p:nvPr>
            <p:ph type="body" idx="1"/>
          </p:nvPr>
        </p:nvSpPr>
        <p:spPr>
          <a:xfrm>
            <a:off x="406400" y="2933673"/>
            <a:ext cx="12058750" cy="6375454"/>
          </a:xfrm>
          <a:prstGeom prst="rect">
            <a:avLst/>
          </a:prstGeom>
        </p:spPr>
        <p:txBody>
          <a:bodyPr/>
          <a:lstStyle/>
          <a:p>
            <a:pPr marL="528955" indent="-52895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Multiple-Choice and Short Answer:</a:t>
            </a:r>
          </a:p>
          <a:p>
            <a:pPr lvl="1" marL="1057910" indent="-52895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Groups that sought to expand or limit the New Deal</a:t>
            </a:r>
          </a:p>
          <a:p>
            <a:pPr lvl="1" marL="1057910" indent="-52895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Political realignment of New Deal</a:t>
            </a:r>
          </a:p>
          <a:p>
            <a:pPr lvl="1" marL="1057910" indent="-52895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Short Answer on two interpretations of the New Deal</a:t>
            </a:r>
          </a:p>
          <a:p>
            <a:pPr marL="528955" indent="-52895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Essays:</a:t>
            </a:r>
          </a:p>
          <a:p>
            <a:pPr lvl="1" marL="1057910" indent="-52895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Comparing the New Deal with another time period (Progressive Era, Great Society)</a:t>
            </a:r>
          </a:p>
          <a:p>
            <a:pPr lvl="1" marL="1057910" indent="-528955" defTabSz="496570">
              <a:spcBef>
                <a:spcPts val="3500"/>
              </a:spcBef>
              <a:buBlip>
                <a:blip r:embed="rId2"/>
              </a:buBlip>
              <a:defRPr sz="2890"/>
            </a:pPr>
            <a:r>
              <a:t>Analyzing the extent to which the New Deal fostered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hanks For Watching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234" name="Best of luck in May!"/>
          <p:cNvSpPr txBox="1"/>
          <p:nvPr>
            <p:ph type="body" sz="half" idx="1"/>
          </p:nvPr>
        </p:nvSpPr>
        <p:spPr>
          <a:xfrm>
            <a:off x="1206500" y="3340100"/>
            <a:ext cx="4826000" cy="5384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3600"/>
            </a:lvl1pPr>
          </a:lstStyle>
          <a:p>
            <a:pPr/>
            <a:r>
              <a:t>Best of luck in May!</a:t>
            </a:r>
          </a:p>
        </p:txBody>
      </p:sp>
      <p:pic>
        <p:nvPicPr>
          <p:cNvPr id="235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2136" y="37361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DR’s First Few Days In Off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FDR’s First Few Days In Office</a:t>
            </a:r>
          </a:p>
        </p:txBody>
      </p:sp>
      <p:sp>
        <p:nvSpPr>
          <p:cNvPr id="153" name="March 4, 1933 - Inauguration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 marL="522731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March 4, 1933 - Inauguration</a:t>
            </a:r>
          </a:p>
          <a:p>
            <a:pPr marL="522731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National </a:t>
            </a:r>
            <a:r>
              <a:rPr u="sng"/>
              <a:t>Bank Holiday</a:t>
            </a:r>
          </a:p>
          <a:p>
            <a:pPr lvl="1" marL="1045463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Closed banks for several days</a:t>
            </a:r>
          </a:p>
          <a:p>
            <a:pPr marL="522731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Emergency Banking Relief Act</a:t>
            </a:r>
          </a:p>
          <a:p>
            <a:pPr lvl="1" marL="1045463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President could reopen “good” banks</a:t>
            </a:r>
          </a:p>
          <a:p>
            <a:pPr marL="522731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Fireside Chats</a:t>
            </a:r>
          </a:p>
          <a:p>
            <a:pPr lvl="1" marL="1045463" indent="-522731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Radio addresses to help restore public faith in banks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500" y="3812447"/>
            <a:ext cx="3703037" cy="4617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70800" y="3429497"/>
            <a:ext cx="4236437" cy="5383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  <p:bldP build="whole" bldLvl="1" animBg="1" rev="0" advAuto="0" spid="154" grpId="2"/>
      <p:bldP build="whole" bldLvl="1" animBg="1" rev="0" advAuto="0" spid="15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DR’s New De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FDR’s New Deal</a:t>
            </a:r>
          </a:p>
        </p:txBody>
      </p:sp>
      <p:sp>
        <p:nvSpPr>
          <p:cNvPr id="158" name="“Attempted to end the Great Depression by using government power to provide RELIEF to the poor, stimulate RECOVERY, and REFORM the American economy.”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“Attempted to end the Great Depression by using government power to provide </a:t>
            </a:r>
            <a:r>
              <a:rPr u="sng"/>
              <a:t>RELIEF</a:t>
            </a:r>
            <a:r>
              <a:t> to the poor, stimulate </a:t>
            </a:r>
            <a:r>
              <a:rPr u="sng"/>
              <a:t>RECOVERY</a:t>
            </a:r>
            <a:r>
              <a:t>, and </a:t>
            </a:r>
            <a:r>
              <a:rPr u="sng"/>
              <a:t>REFORM</a:t>
            </a:r>
            <a:r>
              <a:t> the American economy.”</a:t>
            </a:r>
          </a:p>
          <a:p>
            <a:pPr lvl="1">
              <a:buBlip>
                <a:blip r:embed="rId2"/>
              </a:buBlip>
            </a:pPr>
            <a:r>
              <a:t>7.1, III, A - page 76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wo New De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New Deals</a:t>
            </a:r>
          </a:p>
        </p:txBody>
      </p:sp>
      <p:sp>
        <p:nvSpPr>
          <p:cNvPr id="161" name="1st New Deal (1933 - 1935)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1st New Deal (1933 - 1935)</a:t>
            </a:r>
          </a:p>
          <a:p>
            <a:pPr lvl="1">
              <a:buBlip>
                <a:blip r:embed="rId2"/>
              </a:buBlip>
            </a:pPr>
            <a:r>
              <a:t>Focused primarily on </a:t>
            </a:r>
            <a:r>
              <a:rPr u="sng"/>
              <a:t>RELIEF</a:t>
            </a:r>
            <a:r>
              <a:t> and </a:t>
            </a:r>
            <a:r>
              <a:rPr u="sng"/>
              <a:t>RECOVERY</a:t>
            </a:r>
          </a:p>
          <a:p>
            <a:pPr>
              <a:buBlip>
                <a:blip r:embed="rId2"/>
              </a:buBlip>
            </a:pPr>
            <a:r>
              <a:t>2nd New Deal (1935 - 1938)</a:t>
            </a:r>
          </a:p>
          <a:p>
            <a:pPr lvl="1">
              <a:buBlip>
                <a:blip r:embed="rId2"/>
              </a:buBlip>
            </a:pPr>
            <a:r>
              <a:t>Focused primarily on </a:t>
            </a:r>
            <a:r>
              <a:rPr u="sng"/>
              <a:t>REFORM</a:t>
            </a:r>
            <a:r>
              <a:t> and changing the role of the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lie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Relief</a:t>
            </a:r>
          </a:p>
        </p:txBody>
      </p:sp>
      <p:sp>
        <p:nvSpPr>
          <p:cNvPr id="164" name="Goal was to provide jobs, help end suffering (Short Term)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Goal was to provide jobs, help end suffering (Short Term)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Examples of Programs</a:t>
            </a:r>
          </a:p>
          <a:p>
            <a:pPr lvl="1" marL="908558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Civilian Conservation Corps (CCC)</a:t>
            </a:r>
          </a:p>
          <a:p>
            <a:pPr lvl="2" marL="1362837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Put young men (18 - 24) to work</a:t>
            </a:r>
          </a:p>
          <a:p>
            <a:pPr lvl="2" marL="1362837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Workers sent a portion of their income back to families</a:t>
            </a:r>
          </a:p>
          <a:p>
            <a:pPr lvl="2" marL="1362837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Environmental work: planting trees, building parks, etc.</a:t>
            </a:r>
          </a:p>
          <a:p>
            <a:pPr lvl="2" marL="1362837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Worked in segregated camps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8400" y="3562350"/>
            <a:ext cx="3302000" cy="511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400" y="4406900"/>
            <a:ext cx="4912172" cy="3974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3"/>
      <p:bldP build="p" bldLvl="5" animBg="1" rev="0" advAuto="0" spid="164" grpId="1"/>
      <p:bldP build="whole" bldLvl="1" animBg="1" rev="0" advAuto="0" spid="16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ore Relief Pr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Relief Programs</a:t>
            </a:r>
          </a:p>
        </p:txBody>
      </p:sp>
      <p:sp>
        <p:nvSpPr>
          <p:cNvPr id="169" name="Public Works Association (PWA):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Public Works Association (PWA):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Provided $4 billion to state governments to build schools, roads, highways, etc.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Works Progress Administration (WPA)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Employed 9 million workers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Built roads, bridges, etc. 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400" y="2933673"/>
            <a:ext cx="2794000" cy="281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6083246"/>
            <a:ext cx="4542832" cy="3035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3"/>
      <p:bldP build="p" bldLvl="5" animBg="1" rev="0" advAuto="0" spid="169" grpId="1"/>
      <p:bldP build="whole" bldLvl="1" animBg="1" rev="0" advAuto="0" spid="17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ov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Recovery</a:t>
            </a:r>
          </a:p>
        </p:txBody>
      </p:sp>
      <p:sp>
        <p:nvSpPr>
          <p:cNvPr id="174" name="Goal was to help improve the economy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Goal was to help improve the economy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Agricultural Adjustment Act (AAA)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Sought to limit the production of crops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Paid farmers NOT to grow crops</a:t>
            </a:r>
          </a:p>
          <a:p>
            <a:pPr lvl="1" marL="1232154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Overturned in </a:t>
            </a:r>
            <a:r>
              <a:t>Butler v. 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More Recov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Recovery</a:t>
            </a:r>
          </a:p>
        </p:txBody>
      </p:sp>
      <p:sp>
        <p:nvSpPr>
          <p:cNvPr id="177" name="National Industrial Recovery Act (NIRA)…"/>
          <p:cNvSpPr txBox="1"/>
          <p:nvPr>
            <p:ph type="body" sz="half" idx="1"/>
          </p:nvPr>
        </p:nvSpPr>
        <p:spPr>
          <a:xfrm>
            <a:off x="406400" y="2933673"/>
            <a:ext cx="6674545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National Industrial Recovery Act (NIRA)</a:t>
            </a:r>
          </a:p>
          <a:p>
            <a:pPr lvl="1">
              <a:buBlip>
                <a:blip r:embed="rId2"/>
              </a:buBlip>
            </a:pPr>
            <a:r>
              <a:t>Allowed the president to set codes for industries (prices, working hours, etc.)</a:t>
            </a:r>
          </a:p>
          <a:p>
            <a:pPr lvl="1">
              <a:buBlip>
                <a:blip r:embed="rId2"/>
              </a:buBlip>
            </a:pPr>
            <a:r>
              <a:t>Declared unconstitutional in Schechter Poultry v. US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3770335"/>
            <a:ext cx="3918442" cy="4702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  <p:bldP build="whole" bldLvl="1" animBg="1" rev="0" advAuto="0" spid="178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