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44: US Overseas Expansion In The Late 19th &amp; Early 20th Centuries (Key Concept 7.3, I, A - B)"/>
          <p:cNvSpPr txBox="1"/>
          <p:nvPr>
            <p:ph type="ctrTitle"/>
          </p:nvPr>
        </p:nvSpPr>
        <p:spPr>
          <a:xfrm>
            <a:off x="21728" y="50800"/>
            <a:ext cx="12904987" cy="2293045"/>
          </a:xfrm>
          <a:prstGeom prst="rect">
            <a:avLst/>
          </a:prstGeom>
        </p:spPr>
        <p:txBody>
          <a:bodyPr/>
          <a:lstStyle>
            <a:lvl1pPr defTabSz="274320">
              <a:defRPr sz="4320"/>
            </a:lvl1pPr>
          </a:lstStyle>
          <a:p>
            <a:pPr/>
            <a:r>
              <a:t>APUSH Review: Video #44: US Overseas Expansion In The Late 19th &amp; Early 20th Centuries (Key Concept 7.3, I, A - B)</a:t>
            </a:r>
          </a:p>
        </p:txBody>
      </p:sp>
      <p:sp>
        <p:nvSpPr>
          <p:cNvPr id="120" name="Everything You Need To Know About US Overseas Expansion In The Late 19th &amp; Early 20th Centuries To Succeed In APUSH"/>
          <p:cNvSpPr txBox="1"/>
          <p:nvPr>
            <p:ph type="subTitle" sz="quarter" idx="1"/>
          </p:nvPr>
        </p:nvSpPr>
        <p:spPr>
          <a:xfrm>
            <a:off x="1270000" y="2438400"/>
            <a:ext cx="10464800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US Overseas Expansion In The Late 19th &amp; Early 20th Centuries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073744" y="87538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6359" y="3897527"/>
            <a:ext cx="6775726" cy="50573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radition Of Isolationism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>
            <a:lvl1pPr defTabSz="429768">
              <a:defRPr sz="6768"/>
            </a:lvl1pPr>
          </a:lstStyle>
          <a:p>
            <a:pPr/>
            <a:r>
              <a:t>Tradition Of Isolationism</a:t>
            </a:r>
          </a:p>
        </p:txBody>
      </p:sp>
      <p:sp>
        <p:nvSpPr>
          <p:cNvPr id="160" name="Anti-imperialists cited Washington’s Farewell Address and tradition of avoiding foreign affairs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Anti-imperialists cited Washington’s Farewell Address and tradition of avoiding foreign affairs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5400" y="2667000"/>
            <a:ext cx="4351018" cy="530033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p" bldLvl="5" animBg="1" rev="0" advAuto="0" spid="1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Quick Recap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4" name="Arguments for expansion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 marL="42290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Arguments for expansion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Economic opportunities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Racial theories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Competition with Europe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Frontier was “closed”</a:t>
            </a:r>
          </a:p>
          <a:p>
            <a:pPr marL="42290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Arguments against expansion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Self-determination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Racial theories</a:t>
            </a:r>
          </a:p>
          <a:p>
            <a:pPr lvl="1" marL="845819" indent="-422909" defTabSz="338327">
              <a:spcBef>
                <a:spcPts val="2600"/>
              </a:spcBef>
              <a:buBlip>
                <a:blip r:embed="rId2"/>
              </a:buBlip>
              <a:defRPr sz="2664"/>
            </a:pPr>
            <a:r>
              <a:t>Tradition of isolationism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ee You Back Here For Video #45: The Spanish-American War"/>
          <p:cNvSpPr txBox="1"/>
          <p:nvPr>
            <p:ph type="title"/>
          </p:nvPr>
        </p:nvSpPr>
        <p:spPr>
          <a:xfrm>
            <a:off x="55066" y="203200"/>
            <a:ext cx="12894668" cy="2540000"/>
          </a:xfrm>
          <a:prstGeom prst="rect">
            <a:avLst/>
          </a:prstGeom>
        </p:spPr>
        <p:txBody>
          <a:bodyPr/>
          <a:lstStyle>
            <a:lvl1pPr defTabSz="347472">
              <a:defRPr sz="5472"/>
            </a:lvl1pPr>
          </a:lstStyle>
          <a:p>
            <a:pPr/>
            <a:r>
              <a:t>See You Back Here For Video #45: The Spanish-American War</a:t>
            </a:r>
          </a:p>
        </p:txBody>
      </p:sp>
      <p:sp>
        <p:nvSpPr>
          <p:cNvPr id="167" name="Thanks for watching…"/>
          <p:cNvSpPr txBox="1"/>
          <p:nvPr>
            <p:ph type="body" sz="half" idx="1"/>
          </p:nvPr>
        </p:nvSpPr>
        <p:spPr>
          <a:xfrm>
            <a:off x="152400" y="2946400"/>
            <a:ext cx="5270500" cy="609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0631" y="3592727"/>
            <a:ext cx="6775726" cy="50573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asons For US Overseas Expansion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Reasons For US Overseas Expansion</a:t>
            </a:r>
          </a:p>
        </p:txBody>
      </p:sp>
      <p:sp>
        <p:nvSpPr>
          <p:cNvPr id="125" name="Economic opportunities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Economic opportunities</a:t>
            </a:r>
          </a:p>
          <a:p>
            <a:pPr>
              <a:buBlip>
                <a:blip r:embed="rId2"/>
              </a:buBlip>
            </a:pPr>
            <a:r>
              <a:t>Racial theories</a:t>
            </a:r>
          </a:p>
          <a:p>
            <a:pPr>
              <a:buBlip>
                <a:blip r:embed="rId2"/>
              </a:buBlip>
            </a:pPr>
            <a:r>
              <a:t>Competition with European Empires</a:t>
            </a:r>
          </a:p>
          <a:p>
            <a:pPr>
              <a:buBlip>
                <a:blip r:embed="rId2"/>
              </a:buBlip>
            </a:pPr>
            <a:r>
              <a:t>Perception that the frontier was “closed”</a:t>
            </a:r>
          </a:p>
        </p:txBody>
      </p:sp>
      <p:pic>
        <p:nvPicPr>
          <p:cNvPr id="128" name="Connection Line" descr="Connection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3640" y="3619131"/>
            <a:ext cx="1441528" cy="4736412"/>
          </a:xfrm>
          <a:prstGeom prst="rect">
            <a:avLst/>
          </a:prstGeom>
        </p:spPr>
      </p:pic>
      <p:sp>
        <p:nvSpPr>
          <p:cNvPr id="127" name="Great Short…"/>
          <p:cNvSpPr txBox="1"/>
          <p:nvPr/>
        </p:nvSpPr>
        <p:spPr>
          <a:xfrm>
            <a:off x="8526424" y="4904198"/>
            <a:ext cx="3920007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Great Short</a:t>
            </a:r>
          </a:p>
          <a:p>
            <a:pPr/>
            <a:r>
              <a:t>Answer </a:t>
            </a:r>
          </a:p>
          <a:p>
            <a:pPr/>
            <a:r>
              <a:t>Question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27" grpId="3"/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conomic Opportunities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/>
          <a:p>
            <a:pPr/>
            <a:r>
              <a:t>Economic Opportunities</a:t>
            </a:r>
          </a:p>
        </p:txBody>
      </p:sp>
      <p:sp>
        <p:nvSpPr>
          <p:cNvPr id="132" name="American companies sought markets overseas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American companies sought markets overseas</a:t>
            </a:r>
          </a:p>
          <a:p>
            <a:pPr lvl="1" marL="1108710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US plantation owners in Hawaii called for annexation</a:t>
            </a:r>
          </a:p>
          <a:p>
            <a:pPr lvl="2" marL="1663064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1898 - US annexed Hawaii</a:t>
            </a:r>
          </a:p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Business opportunities in China (Open Door Notes)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5300" y="2559050"/>
            <a:ext cx="3361892" cy="579431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p" bldLvl="5" animBg="1" rev="0" advAuto="0" spid="1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acial Theories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/>
          <a:p>
            <a:pPr/>
            <a:r>
              <a:t>Racial Theories </a:t>
            </a:r>
          </a:p>
        </p:txBody>
      </p:sp>
      <p:sp>
        <p:nvSpPr>
          <p:cNvPr id="136" name="Some sought to “civilize” nonwhite nations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 marL="565784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Some sought to “civilize” nonwhite nations</a:t>
            </a:r>
          </a:p>
          <a:p>
            <a:pPr lvl="1" marL="1131569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Rudyard Kiplings, “White Man’s Burden”</a:t>
            </a:r>
          </a:p>
          <a:p>
            <a:pPr lvl="1" marL="1131569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Josiah Strong’s </a:t>
            </a:r>
            <a:r>
              <a:t>“Our Country” - Anglo-Saxon race was superior and should spread Christianity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2793321"/>
            <a:ext cx="4038744" cy="569095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mpetition With European Empires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Competition With European Empires</a:t>
            </a:r>
          </a:p>
        </p:txBody>
      </p:sp>
      <p:sp>
        <p:nvSpPr>
          <p:cNvPr id="140" name="Social Darwinism was applied to countries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Social Darwinism was applied to countries 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Alfred T. Mahan’s “The Influence of Sea Power Upon History” (1890)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Argued that a strong navy is vital for being a world power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Read by Teddy Roosevelt and European leaders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3738" y="1358900"/>
            <a:ext cx="3288524" cy="3913343"/>
          </a:xfrm>
          <a:prstGeom prst="rect">
            <a:avLst/>
          </a:prstGeom>
          <a:ln w="889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71000" y="5518150"/>
            <a:ext cx="2794000" cy="39497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  <p:bldP build="whole" bldLvl="1" animBg="1" rev="0" advAuto="0" spid="142" grpId="3"/>
      <p:bldP build="whole" bldLvl="1" animBg="1" rev="0" advAuto="0" spid="14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erception That The Frontier Was “Closed”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Perception That The Frontier Was “Closed”</a:t>
            </a:r>
          </a:p>
        </p:txBody>
      </p:sp>
      <p:sp>
        <p:nvSpPr>
          <p:cNvPr id="145" name="Frederick Jackson Turner’s “Frontier Thesis” (1893)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Frederick Jackson Turner’s “Frontier Thesis” (1893)</a:t>
            </a:r>
          </a:p>
          <a:p>
            <a:pPr lvl="1">
              <a:buBlip>
                <a:blip r:embed="rId2"/>
              </a:buBlip>
            </a:pPr>
            <a:r>
              <a:t>Argued that the frontier was closed</a:t>
            </a:r>
          </a:p>
          <a:p>
            <a:pPr lvl="1">
              <a:buBlip>
                <a:blip r:embed="rId2"/>
              </a:buBlip>
            </a:pPr>
            <a:r>
              <a:t>US should look overseas for more land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2600" y="3187700"/>
            <a:ext cx="4115208" cy="558492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nti-Imperialists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/>
          <a:p>
            <a:pPr/>
            <a:r>
              <a:t>Anti-Imperialists</a:t>
            </a:r>
          </a:p>
        </p:txBody>
      </p:sp>
      <p:sp>
        <p:nvSpPr>
          <p:cNvPr id="149" name="Anti-imperialist League: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Anti-imperialist League: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Key people included William Jennings Bryan, Mark Twain, and presidents of colleges 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Arguments against expansion: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Self-determination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Racial theories 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Tradition of isolationism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600" y="3448050"/>
            <a:ext cx="2794000" cy="4381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p" bldLvl="5" animBg="1" rev="0" advAuto="0" spid="1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elf-Determination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/>
          <a:p>
            <a:pPr/>
            <a:r>
              <a:t>Self-Determination</a:t>
            </a:r>
          </a:p>
        </p:txBody>
      </p:sp>
      <p:sp>
        <p:nvSpPr>
          <p:cNvPr id="153" name="Anti-Imperialists argued that acquiring these territories and people violated self-determination…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>
            <a:lvl1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lvl1pPr>
            <a:lvl2pPr marL="994410" indent="-497205" defTabSz="397763">
              <a:spcBef>
                <a:spcPts val="3100"/>
              </a:spcBef>
              <a:buBlip>
                <a:blip r:embed="rId2"/>
              </a:buBlip>
              <a:defRPr sz="3132"/>
            </a:lvl2pPr>
            <a:lvl3pPr marL="1491614" indent="-497205" defTabSz="397763">
              <a:spcBef>
                <a:spcPts val="3100"/>
              </a:spcBef>
              <a:buBlip>
                <a:blip r:embed="rId2"/>
              </a:buBlip>
              <a:defRPr sz="3132"/>
            </a:lvl3pPr>
          </a:lstStyle>
          <a:p>
            <a:pPr/>
            <a:r>
              <a:t>Anti-Imperialists argued that acquiring these territories and people violated self-determination </a:t>
            </a:r>
          </a:p>
          <a:p>
            <a:pPr lvl="1"/>
            <a:r>
              <a:t>Weren’t they deprived of the same rights that led to America’s Declaration of Independence?</a:t>
            </a:r>
          </a:p>
          <a:p>
            <a:pPr lvl="2"/>
            <a:r>
              <a:t>Life, liberty,, and the pursuit of happiness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0599" y="2736850"/>
            <a:ext cx="4722818" cy="56029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  <p:bldP build="whole" bldLvl="1" animBg="1" rev="0" advAuto="0" spid="15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acial Theories"/>
          <p:cNvSpPr txBox="1"/>
          <p:nvPr>
            <p:ph type="title"/>
          </p:nvPr>
        </p:nvSpPr>
        <p:spPr>
          <a:xfrm>
            <a:off x="16073" y="54967"/>
            <a:ext cx="12972654" cy="1859162"/>
          </a:xfrm>
          <a:prstGeom prst="rect">
            <a:avLst/>
          </a:prstGeom>
        </p:spPr>
        <p:txBody>
          <a:bodyPr/>
          <a:lstStyle/>
          <a:p>
            <a:pPr/>
            <a:r>
              <a:t>Racial Theories</a:t>
            </a:r>
          </a:p>
        </p:txBody>
      </p:sp>
      <p:sp>
        <p:nvSpPr>
          <p:cNvPr id="157" name="Some anti-imperialists argued that the US should not acquire lands with people of a different race and culture"/>
          <p:cNvSpPr txBox="1"/>
          <p:nvPr>
            <p:ph type="body" idx="1"/>
          </p:nvPr>
        </p:nvSpPr>
        <p:spPr>
          <a:xfrm>
            <a:off x="-25400" y="2235200"/>
            <a:ext cx="7039075" cy="74899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Some anti-imperialists argued that the US should not acquire lands with people of a different race and culture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