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3200" u="none" kumimoji="0" normalizeH="0">
        <a:ln>
          <a:noFill/>
        </a:ln>
        <a:solidFill>
          <a:srgbClr val="5E524C"/>
        </a:solidFill>
        <a:effectLst>
          <a:outerShdw sx="100000" sy="100000" kx="0" ky="0" algn="b" rotWithShape="0" blurRad="25400" dist="25400" dir="5520000">
            <a:srgbClr val="FFFFFF">
              <a:alpha val="71999"/>
            </a:srgbClr>
          </a:outerShdw>
        </a:effectLst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14F48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37269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1C3">
              <a:alpha val="2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7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8F8F6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67665E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67665E">
              <a:alpha val="40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67665E">
              <a:alpha val="5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F8F8F6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8F8F6">
                  <a:alpha val="30000"/>
                </a:srgbClr>
              </a:solidFill>
              <a:prstDash val="solid"/>
              <a:miter lim="400000"/>
            </a:ln>
          </a:insideV>
        </a:tcBdr>
        <a:fill>
          <a:solidFill>
            <a:srgbClr val="53534A">
              <a:alpha val="6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7665E">
              <a:alpha val="1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2A292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4342F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6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901700" y="3060700"/>
            <a:ext cx="11201400" cy="1714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901700" y="4775200"/>
            <a:ext cx="11201400" cy="1536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03924" y="9258299"/>
            <a:ext cx="409652" cy="4191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i="1" sz="32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90000"/>
              </a:lnSpc>
              <a:buSzTx/>
              <a:buNone/>
              <a:defRPr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halk_line_box_10x7.png" descr="chalk_line_box_10x7.png"/>
          <p:cNvPicPr>
            <a:picLocks noChangeAspect="0"/>
          </p:cNvPicPr>
          <p:nvPr/>
        </p:nvPicPr>
        <p:blipFill>
          <a:blip r:embed="rId2">
            <a:alphaModFix amt="45000"/>
            <a:extLst/>
          </a:blip>
          <a:stretch>
            <a:fillRect/>
          </a:stretch>
        </p:blipFill>
        <p:spPr>
          <a:xfrm>
            <a:off x="317500" y="6794500"/>
            <a:ext cx="12344400" cy="233680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Image"/>
          <p:cNvSpPr/>
          <p:nvPr>
            <p:ph type="pic" idx="13"/>
          </p:nvPr>
        </p:nvSpPr>
        <p:spPr>
          <a:xfrm>
            <a:off x="393700" y="381000"/>
            <a:ext cx="12217400" cy="6146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3" name="Title Text"/>
          <p:cNvSpPr txBox="1"/>
          <p:nvPr>
            <p:ph type="title"/>
          </p:nvPr>
        </p:nvSpPr>
        <p:spPr>
          <a:xfrm>
            <a:off x="901700" y="6934200"/>
            <a:ext cx="11201400" cy="952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901700" y="7823200"/>
            <a:ext cx="11201400" cy="1206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xfrm>
            <a:off x="901700" y="3898900"/>
            <a:ext cx="11201400" cy="1943100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Image"/>
          <p:cNvSpPr/>
          <p:nvPr>
            <p:ph type="pic" sz="half" idx="13"/>
          </p:nvPr>
        </p:nvSpPr>
        <p:spPr>
          <a:xfrm>
            <a:off x="6451600" y="1066800"/>
            <a:ext cx="5626100" cy="7632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901700" y="927100"/>
            <a:ext cx="5080000" cy="4102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901700" y="5029200"/>
            <a:ext cx="5080000" cy="368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2pPr>
            <a:lvl3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3pPr>
            <a:lvl4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4pPr>
            <a:lvl5pPr marL="0" indent="0">
              <a:lnSpc>
                <a:spcPct val="80000"/>
              </a:lnSpc>
              <a:spcBef>
                <a:spcPts val="0"/>
              </a:spcBef>
              <a:buSzTx/>
              <a:buNone/>
              <a:defRPr cap="all" spc="288">
                <a:solidFill>
                  <a:srgbClr val="3E3B39"/>
                </a:solidFill>
                <a:latin typeface="+mn-lt"/>
                <a:ea typeface="+mn-ea"/>
                <a:cs typeface="+mn-cs"/>
                <a:sym typeface="Avenir Next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303924" y="9258300"/>
            <a:ext cx="409652" cy="4191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769100" y="2603500"/>
            <a:ext cx="5308600" cy="596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901700" y="2603500"/>
            <a:ext cx="5334000" cy="5969000"/>
          </a:xfrm>
          <a:prstGeom prst="rect">
            <a:avLst/>
          </a:prstGeom>
        </p:spPr>
        <p:txBody>
          <a:bodyPr/>
          <a:lstStyle>
            <a:lvl1pPr marL="393700" indent="-393700">
              <a:lnSpc>
                <a:spcPct val="90000"/>
              </a:lnSpc>
              <a:spcBef>
                <a:spcPts val="2800"/>
              </a:spcBef>
              <a:defRPr sz="3200"/>
            </a:lvl1pPr>
            <a:lvl2pPr marL="787400" indent="-393700">
              <a:lnSpc>
                <a:spcPct val="90000"/>
              </a:lnSpc>
              <a:spcBef>
                <a:spcPts val="2800"/>
              </a:spcBef>
              <a:defRPr sz="3200"/>
            </a:lvl2pPr>
            <a:lvl3pPr marL="1181100" indent="-393700">
              <a:lnSpc>
                <a:spcPct val="90000"/>
              </a:lnSpc>
              <a:spcBef>
                <a:spcPts val="2800"/>
              </a:spcBef>
              <a:defRPr sz="3200"/>
            </a:lvl3pPr>
            <a:lvl4pPr marL="1574800" indent="-393700">
              <a:lnSpc>
                <a:spcPct val="90000"/>
              </a:lnSpc>
              <a:spcBef>
                <a:spcPts val="2800"/>
              </a:spcBef>
              <a:defRPr sz="3200"/>
            </a:lvl4pPr>
            <a:lvl5pPr marL="1968500" indent="-393700">
              <a:lnSpc>
                <a:spcPct val="90000"/>
              </a:lnSpc>
              <a:spcBef>
                <a:spcPts val="2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xfrm>
            <a:off x="901700" y="1727200"/>
            <a:ext cx="11201400" cy="62865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sz="quarter" idx="13"/>
          </p:nvPr>
        </p:nvSpPr>
        <p:spPr>
          <a:xfrm>
            <a:off x="6654800" y="482600"/>
            <a:ext cx="5981700" cy="3911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half" idx="14"/>
          </p:nvPr>
        </p:nvSpPr>
        <p:spPr>
          <a:xfrm>
            <a:off x="6654800" y="4673600"/>
            <a:ext cx="5981700" cy="4597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idx="15"/>
          </p:nvPr>
        </p:nvSpPr>
        <p:spPr>
          <a:xfrm>
            <a:off x="406400" y="482600"/>
            <a:ext cx="5981700" cy="8788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alk_line_10x7.png" descr="chalk_line_10x7.png"/>
          <p:cNvPicPr>
            <a:picLocks noChangeAspect="0"/>
          </p:cNvPicPr>
          <p:nvPr/>
        </p:nvPicPr>
        <p:blipFill>
          <a:blip r:embed="rId3">
            <a:alphaModFix amt="45000"/>
            <a:extLst/>
          </a:blip>
          <a:stretch>
            <a:fillRect/>
          </a:stretch>
        </p:blipFill>
        <p:spPr>
          <a:xfrm>
            <a:off x="393700" y="355600"/>
            <a:ext cx="12217400" cy="87757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901700" y="635000"/>
            <a:ext cx="11201400" cy="171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01700" y="2603500"/>
            <a:ext cx="11201400" cy="596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6299199" y="9258300"/>
            <a:ext cx="409652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cap="all" i="0" sz="1800">
                <a:latin typeface="+mn-lt"/>
                <a:ea typeface="+mn-ea"/>
                <a:cs typeface="+mn-cs"/>
                <a:sym typeface="Avenir Nex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384" strike="noStrike" sz="4800" u="none">
          <a:ln>
            <a:noFill/>
          </a:ln>
          <a:solidFill>
            <a:srgbClr val="3E3B39"/>
          </a:solidFill>
          <a:effectLst>
            <a:outerShdw sx="100000" sy="100000" kx="0" ky="0" algn="b" rotWithShape="0" blurRad="25400" dist="25400" dir="5520000">
              <a:srgbClr val="FFFFFF">
                <a:alpha val="72000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5E524C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5400" dir="5520000">
              <a:srgbClr val="FFFFFF">
                <a:alpha val="71999"/>
              </a:srgbClr>
            </a:outerShdw>
          </a:effectLst>
          <a:uFillTx/>
          <a:latin typeface="+mn-lt"/>
          <a:ea typeface="+mn-ea"/>
          <a:cs typeface="+mn-cs"/>
          <a:sym typeface="Avenir N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APUSHReview.com" TargetMode="External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APUSH Review: Video #45: The Spanish American War (Key Concept 7.3, I, C)"/>
          <p:cNvSpPr txBox="1"/>
          <p:nvPr>
            <p:ph type="ctrTitle"/>
          </p:nvPr>
        </p:nvSpPr>
        <p:spPr>
          <a:xfrm>
            <a:off x="429319" y="259159"/>
            <a:ext cx="12146162" cy="1950641"/>
          </a:xfrm>
          <a:prstGeom prst="rect">
            <a:avLst/>
          </a:prstGeom>
        </p:spPr>
        <p:txBody>
          <a:bodyPr/>
          <a:lstStyle>
            <a:lvl1pPr algn="ctr" defTabSz="502412">
              <a:defRPr spc="330" sz="4128">
                <a:effectLst>
                  <a:outerShdw sx="100000" sy="100000" kx="0" ky="0" algn="b" rotWithShape="0" blurRad="21844" dist="21844" dir="5520000">
                    <a:srgbClr val="FFFFFF">
                      <a:alpha val="72000"/>
                    </a:srgbClr>
                  </a:outerShdw>
                </a:effectLst>
              </a:defRPr>
            </a:lvl1pPr>
          </a:lstStyle>
          <a:p>
            <a:pPr/>
            <a:r>
              <a:t>APUSH Review: Video #45: The Spanish American War (Key Concept 7.3, I, C)</a:t>
            </a:r>
          </a:p>
        </p:txBody>
      </p:sp>
      <p:sp>
        <p:nvSpPr>
          <p:cNvPr id="122" name="Everything You Need To Know About The Spanish-American War To Succeed In APUSH"/>
          <p:cNvSpPr txBox="1"/>
          <p:nvPr>
            <p:ph type="subTitle" sz="quarter" idx="1"/>
          </p:nvPr>
        </p:nvSpPr>
        <p:spPr>
          <a:xfrm>
            <a:off x="901700" y="2286000"/>
            <a:ext cx="11201400" cy="1536700"/>
          </a:xfrm>
          <a:prstGeom prst="rect">
            <a:avLst/>
          </a:prstGeom>
        </p:spPr>
        <p:txBody>
          <a:bodyPr/>
          <a:lstStyle>
            <a:lvl1pPr algn="ctr" defTabSz="531622">
              <a:defRPr spc="262" sz="3276">
                <a:effectLst>
                  <a:outerShdw sx="100000" sy="100000" kx="0" ky="0" algn="b" rotWithShape="0" blurRad="23114" dist="23114" dir="5520000">
                    <a:srgbClr val="FFFFFF">
                      <a:alpha val="71999"/>
                    </a:srgbClr>
                  </a:outerShdw>
                </a:effectLst>
              </a:defRPr>
            </a:lvl1pPr>
          </a:lstStyle>
          <a:p>
            <a:pPr/>
            <a:r>
              <a:t>Everything You Need To Know About The Spanish-American War To Succeed In APUSH</a:t>
            </a:r>
          </a:p>
        </p:txBody>
      </p:sp>
      <p:sp>
        <p:nvSpPr>
          <p:cNvPr id="123" name="www.APUSHReview.com"/>
          <p:cNvSpPr txBox="1"/>
          <p:nvPr/>
        </p:nvSpPr>
        <p:spPr>
          <a:xfrm>
            <a:off x="4163110" y="8432800"/>
            <a:ext cx="467858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2" invalidUrl="" action="" tgtFrame="" tooltip="" history="1" highlightClick="0" endSnd="0"/>
              </a:rPr>
              <a:t>www.APUSHReview.com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4537" y="3440327"/>
            <a:ext cx="6775726" cy="505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Key Ideas Prior To The War"/>
          <p:cNvSpPr txBox="1"/>
          <p:nvPr>
            <p:ph type="title"/>
          </p:nvPr>
        </p:nvSpPr>
        <p:spPr>
          <a:xfrm>
            <a:off x="520700" y="406400"/>
            <a:ext cx="11963400" cy="162579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Key Ideas Prior To The War</a:t>
            </a:r>
          </a:p>
        </p:txBody>
      </p:sp>
      <p:sp>
        <p:nvSpPr>
          <p:cNvPr id="127" name="Alfred T. Mahan’s Influence of Sea Power (1890)…"/>
          <p:cNvSpPr txBox="1"/>
          <p:nvPr>
            <p:ph type="body" idx="1"/>
          </p:nvPr>
        </p:nvSpPr>
        <p:spPr>
          <a:xfrm>
            <a:off x="520700" y="1485900"/>
            <a:ext cx="7169051" cy="7601149"/>
          </a:xfrm>
          <a:prstGeom prst="rect">
            <a:avLst/>
          </a:prstGeom>
        </p:spPr>
        <p:txBody>
          <a:bodyPr/>
          <a:lstStyle/>
          <a:p>
            <a:pPr marL="350393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Alfred T. Mahan’s </a:t>
            </a:r>
            <a:r>
              <a:rPr i="1">
                <a:latin typeface="+mn-lt"/>
                <a:ea typeface="+mn-ea"/>
                <a:cs typeface="+mn-cs"/>
                <a:sym typeface="Avenir Next"/>
              </a:rPr>
              <a:t>Influence of Sea Power</a:t>
            </a:r>
            <a:r>
              <a:t> (1890)</a:t>
            </a:r>
            <a:endParaRPr i="1">
              <a:latin typeface="+mn-lt"/>
              <a:ea typeface="+mn-ea"/>
              <a:cs typeface="+mn-cs"/>
              <a:sym typeface="Avenir Next"/>
            </a:endParaRP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Encouraged countries to build up their navies</a:t>
            </a:r>
          </a:p>
          <a:p>
            <a:pPr marL="350393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Cuba was a Spanish colony and sought to overthrow Spain in 1895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General “Butcher” Weyler 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Placed Cubans in camps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Reports of atrocities </a:t>
            </a:r>
          </a:p>
          <a:p>
            <a:pPr marL="350393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Yellow Journalism: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William Randolph Hearst and Joseph Pulitzer exaggerated news stories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32750" y="6038850"/>
            <a:ext cx="4478009" cy="30466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74754" y="1536040"/>
            <a:ext cx="2794001" cy="3670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2"/>
      <p:bldP build="whole" bldLvl="1" animBg="1" rev="0" advAuto="0" spid="128" grpId="3"/>
      <p:bldP build="p" bldLvl="5" animBg="1" rev="0" advAuto="0" spid="1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auses Of The War"/>
          <p:cNvSpPr txBox="1"/>
          <p:nvPr>
            <p:ph type="title"/>
          </p:nvPr>
        </p:nvSpPr>
        <p:spPr>
          <a:xfrm>
            <a:off x="520700" y="406400"/>
            <a:ext cx="11963400" cy="162579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Causes Of The War</a:t>
            </a:r>
          </a:p>
        </p:txBody>
      </p:sp>
      <p:sp>
        <p:nvSpPr>
          <p:cNvPr id="132" name="De Lome Letter (1898):…"/>
          <p:cNvSpPr txBox="1"/>
          <p:nvPr>
            <p:ph type="body" idx="1"/>
          </p:nvPr>
        </p:nvSpPr>
        <p:spPr>
          <a:xfrm>
            <a:off x="520700" y="1485900"/>
            <a:ext cx="7169051" cy="7601149"/>
          </a:xfrm>
          <a:prstGeom prst="rect">
            <a:avLst/>
          </a:prstGeom>
        </p:spPr>
        <p:txBody>
          <a:bodyPr/>
          <a:lstStyle/>
          <a:p>
            <a:pPr/>
            <a:r>
              <a:t>De Lome Letter (1898):</a:t>
            </a:r>
          </a:p>
          <a:p>
            <a:pPr lvl="1"/>
            <a:r>
              <a:t>Spanish official criticized President McKinley, calling him “weak”</a:t>
            </a:r>
          </a:p>
          <a:p>
            <a:pPr/>
            <a:r>
              <a:t>USS Maine Explosion, February, 1898</a:t>
            </a:r>
          </a:p>
          <a:p>
            <a:pPr lvl="1"/>
            <a:r>
              <a:t>US battleship that mysteriously exploded in Havana, killing 260 Americans</a:t>
            </a:r>
          </a:p>
          <a:p>
            <a:pPr lvl="1"/>
            <a:r>
              <a:t>Spain was blamed by the press</a:t>
            </a:r>
          </a:p>
          <a:p>
            <a:pPr lvl="2"/>
            <a:r>
              <a:t>Most likely an accident </a:t>
            </a:r>
          </a:p>
        </p:txBody>
      </p:sp>
      <p:pic>
        <p:nvPicPr>
          <p:cNvPr id="1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2400" y="1670050"/>
            <a:ext cx="4603280" cy="3619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9156" y="5423075"/>
            <a:ext cx="3769768" cy="42838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2"/>
      <p:bldP build="whole" bldLvl="1" animBg="1" rev="0" advAuto="0" spid="134" grpId="3"/>
      <p:bldP build="p" bldLvl="5" animBg="1" rev="0" advAuto="0" spid="13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he War In The Philippines"/>
          <p:cNvSpPr txBox="1"/>
          <p:nvPr>
            <p:ph type="title"/>
          </p:nvPr>
        </p:nvSpPr>
        <p:spPr>
          <a:xfrm>
            <a:off x="520700" y="406400"/>
            <a:ext cx="11963400" cy="162579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War In The Philippines</a:t>
            </a:r>
          </a:p>
        </p:txBody>
      </p:sp>
      <p:sp>
        <p:nvSpPr>
          <p:cNvPr id="137" name="Theodore Roosevelt, assistant Secretary to the Navy, ordered US ships to the Philippines, a Spanish colony…"/>
          <p:cNvSpPr txBox="1"/>
          <p:nvPr>
            <p:ph type="body" idx="1"/>
          </p:nvPr>
        </p:nvSpPr>
        <p:spPr>
          <a:xfrm>
            <a:off x="520700" y="1485900"/>
            <a:ext cx="7169051" cy="7601149"/>
          </a:xfrm>
          <a:prstGeom prst="rect">
            <a:avLst/>
          </a:prstGeom>
        </p:spPr>
        <p:txBody>
          <a:bodyPr/>
          <a:lstStyle/>
          <a:p>
            <a:pPr/>
            <a:r>
              <a:t>Theodore Roosevelt, assistant Secretary to the Navy, ordered US ships to the Philippines, a Spanish colony</a:t>
            </a:r>
          </a:p>
          <a:p>
            <a:pPr lvl="1"/>
            <a:r>
              <a:t>Led by George Dewey, the US defeated the Spanish at Manilla Bay </a:t>
            </a:r>
          </a:p>
          <a:p>
            <a:pPr/>
            <a:r>
              <a:t>After the war, a nationalist movement emerged in Philippines that sought independence</a:t>
            </a:r>
          </a:p>
          <a:p>
            <a:pPr lvl="1"/>
            <a:r>
              <a:t>Finally granted independence after WWII</a:t>
            </a:r>
          </a:p>
        </p:txBody>
      </p:sp>
      <p:pic>
        <p:nvPicPr>
          <p:cNvPr id="13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26400" y="1441450"/>
            <a:ext cx="2794000" cy="412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6400" y="5657850"/>
            <a:ext cx="2794000" cy="4127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8" grpId="2"/>
      <p:bldP build="whole" bldLvl="1" animBg="1" rev="0" advAuto="0" spid="139" grpId="3"/>
      <p:bldP build="p" bldLvl="5" animBg="1" rev="0" advAuto="0" spid="1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War In Cuba"/>
          <p:cNvSpPr txBox="1"/>
          <p:nvPr>
            <p:ph type="title"/>
          </p:nvPr>
        </p:nvSpPr>
        <p:spPr>
          <a:xfrm>
            <a:off x="520700" y="406400"/>
            <a:ext cx="11963400" cy="162579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War In Cuba</a:t>
            </a:r>
          </a:p>
        </p:txBody>
      </p:sp>
      <p:sp>
        <p:nvSpPr>
          <p:cNvPr id="142" name="The US defeated the Spanish in Cuba…"/>
          <p:cNvSpPr txBox="1"/>
          <p:nvPr>
            <p:ph type="body" idx="1"/>
          </p:nvPr>
        </p:nvSpPr>
        <p:spPr>
          <a:xfrm>
            <a:off x="520700" y="1485900"/>
            <a:ext cx="7169051" cy="7601149"/>
          </a:xfrm>
          <a:prstGeom prst="rect">
            <a:avLst/>
          </a:prstGeom>
        </p:spPr>
        <p:txBody>
          <a:bodyPr/>
          <a:lstStyle/>
          <a:p>
            <a:pPr/>
            <a:r>
              <a:t>The US defeated the Spanish in Cuba</a:t>
            </a:r>
          </a:p>
          <a:p>
            <a:pPr/>
            <a:r>
              <a:t>Teddy Roosevelt and the Rough Riders</a:t>
            </a:r>
          </a:p>
          <a:p>
            <a:pPr lvl="1"/>
            <a:r>
              <a:t>San Juan Hill, Cuba</a:t>
            </a:r>
          </a:p>
          <a:p>
            <a:pPr lvl="1"/>
            <a:r>
              <a:t>Roosevelt became a national sensation </a:t>
            </a:r>
          </a:p>
          <a:p>
            <a:pPr/>
            <a:r>
              <a:t>Most deaths were caused by disease, not fighting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8400" y="1555749"/>
            <a:ext cx="5031773" cy="4075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3" grpId="2"/>
      <p:bldP build="p" bldLvl="5" animBg="1" rev="0" advAuto="0" spid="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he Treaty Of Paris"/>
          <p:cNvSpPr txBox="1"/>
          <p:nvPr>
            <p:ph type="title"/>
          </p:nvPr>
        </p:nvSpPr>
        <p:spPr>
          <a:xfrm>
            <a:off x="520700" y="406400"/>
            <a:ext cx="11963400" cy="162579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The Treaty Of Paris</a:t>
            </a:r>
          </a:p>
        </p:txBody>
      </p:sp>
      <p:sp>
        <p:nvSpPr>
          <p:cNvPr id="146" name="Cuba gained independence from Spain…"/>
          <p:cNvSpPr txBox="1"/>
          <p:nvPr>
            <p:ph type="body" idx="1"/>
          </p:nvPr>
        </p:nvSpPr>
        <p:spPr>
          <a:xfrm>
            <a:off x="520700" y="1485900"/>
            <a:ext cx="7169051" cy="7601149"/>
          </a:xfrm>
          <a:prstGeom prst="rect">
            <a:avLst/>
          </a:prstGeom>
        </p:spPr>
        <p:txBody>
          <a:bodyPr/>
          <a:lstStyle/>
          <a:p>
            <a:pPr/>
            <a:r>
              <a:t>Cuba gained independence from Spain</a:t>
            </a:r>
          </a:p>
          <a:p>
            <a:pPr/>
            <a:r>
              <a:t>US acquired Puerto Rico, Philippines, and Guam</a:t>
            </a:r>
          </a:p>
          <a:p>
            <a:pPr lvl="1"/>
            <a:r>
              <a:t>Paid Spain $20 million</a:t>
            </a:r>
          </a:p>
          <a:p>
            <a:pPr/>
            <a:r>
              <a:t>Led to debates between imperialists and anti-imperialists (previous video)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7300" y="2527299"/>
            <a:ext cx="5075225" cy="41007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pacts Of The War"/>
          <p:cNvSpPr txBox="1"/>
          <p:nvPr>
            <p:ph type="title"/>
          </p:nvPr>
        </p:nvSpPr>
        <p:spPr>
          <a:xfrm>
            <a:off x="520700" y="406400"/>
            <a:ext cx="11963400" cy="162579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Impacts Of The War</a:t>
            </a:r>
          </a:p>
        </p:txBody>
      </p:sp>
      <p:sp>
        <p:nvSpPr>
          <p:cNvPr id="150" name="US presence in Latin America increases…"/>
          <p:cNvSpPr txBox="1"/>
          <p:nvPr>
            <p:ph type="body" idx="1"/>
          </p:nvPr>
        </p:nvSpPr>
        <p:spPr>
          <a:xfrm>
            <a:off x="520700" y="1485900"/>
            <a:ext cx="7169051" cy="7601149"/>
          </a:xfrm>
          <a:prstGeom prst="rect">
            <a:avLst/>
          </a:prstGeom>
        </p:spPr>
        <p:txBody>
          <a:bodyPr/>
          <a:lstStyle/>
          <a:p>
            <a:pPr marL="350393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US presence in Latin America increases</a:t>
            </a:r>
          </a:p>
          <a:p>
            <a:pPr marL="350393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Insular cases: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Does the Constitution apply to new land?</a:t>
            </a:r>
          </a:p>
          <a:p>
            <a:pPr lvl="2" marL="1051178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Not necessarily, according to the Supreme Court </a:t>
            </a:r>
          </a:p>
          <a:p>
            <a:pPr marL="350393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Platt Amendment (Cuba):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Cuba can’t sign a treaty with another country that would jeopardize its independence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US could intervene in Cuban affairs</a:t>
            </a:r>
          </a:p>
          <a:p>
            <a:pPr lvl="1" marL="700786" indent="-350393" defTabSz="519937">
              <a:spcBef>
                <a:spcPts val="2400"/>
              </a:spcBef>
              <a:defRPr sz="2848">
                <a:effectLst>
                  <a:outerShdw sx="100000" sy="100000" kx="0" ky="0" algn="b" rotWithShape="0" blurRad="22606" dist="22606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US given Guantanamo Bay 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7300" y="3671156"/>
            <a:ext cx="5097989" cy="3833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2"/>
      <p:bldP build="p" bldLvl="5" animBg="1" rev="0" advAuto="0" spid="1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Quick Recap"/>
          <p:cNvSpPr txBox="1"/>
          <p:nvPr>
            <p:ph type="title"/>
          </p:nvPr>
        </p:nvSpPr>
        <p:spPr>
          <a:xfrm>
            <a:off x="520700" y="406400"/>
            <a:ext cx="11963400" cy="162579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Quick Recap</a:t>
            </a:r>
          </a:p>
        </p:txBody>
      </p:sp>
      <p:sp>
        <p:nvSpPr>
          <p:cNvPr id="154" name="Yellow Journalism…"/>
          <p:cNvSpPr txBox="1"/>
          <p:nvPr>
            <p:ph type="body" idx="1"/>
          </p:nvPr>
        </p:nvSpPr>
        <p:spPr>
          <a:xfrm>
            <a:off x="520700" y="1485900"/>
            <a:ext cx="7169051" cy="7601149"/>
          </a:xfrm>
          <a:prstGeom prst="rect">
            <a:avLst/>
          </a:prstGeom>
        </p:spPr>
        <p:txBody>
          <a:bodyPr/>
          <a:lstStyle/>
          <a:p>
            <a:pPr marL="385826" indent="-385826" defTabSz="572516">
              <a:spcBef>
                <a:spcPts val="2700"/>
              </a:spcBef>
              <a:defRPr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Yellow Journalism</a:t>
            </a:r>
          </a:p>
          <a:p>
            <a:pPr marL="385826" indent="-385826" defTabSz="572516">
              <a:spcBef>
                <a:spcPts val="2700"/>
              </a:spcBef>
              <a:defRPr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General Weyler</a:t>
            </a:r>
          </a:p>
          <a:p>
            <a:pPr marL="385826" indent="-385826" defTabSz="572516">
              <a:spcBef>
                <a:spcPts val="2700"/>
              </a:spcBef>
              <a:defRPr i="1"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  <a:latin typeface="+mn-lt"/>
                <a:ea typeface="+mn-ea"/>
                <a:cs typeface="+mn-cs"/>
                <a:sym typeface="Avenir Next"/>
              </a:defRPr>
            </a:pPr>
            <a:r>
              <a:t>Influence Of Seapower Upon History</a:t>
            </a:r>
          </a:p>
          <a:p>
            <a:pPr marL="385826" indent="-385826" defTabSz="572516">
              <a:spcBef>
                <a:spcPts val="2700"/>
              </a:spcBef>
              <a:defRPr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De Lome Letter</a:t>
            </a:r>
          </a:p>
          <a:p>
            <a:pPr marL="385826" indent="-385826" defTabSz="572516">
              <a:spcBef>
                <a:spcPts val="2700"/>
              </a:spcBef>
              <a:defRPr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USS Maine</a:t>
            </a:r>
          </a:p>
          <a:p>
            <a:pPr marL="385826" indent="-385826" defTabSz="572516">
              <a:spcBef>
                <a:spcPts val="2700"/>
              </a:spcBef>
              <a:defRPr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Fighting in Philippines and Cuba</a:t>
            </a:r>
          </a:p>
          <a:p>
            <a:pPr marL="385826" indent="-385826" defTabSz="572516">
              <a:spcBef>
                <a:spcPts val="2700"/>
              </a:spcBef>
              <a:defRPr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Land gained by the US</a:t>
            </a:r>
          </a:p>
          <a:p>
            <a:pPr marL="385826" indent="-385826" defTabSz="572516">
              <a:spcBef>
                <a:spcPts val="2700"/>
              </a:spcBef>
              <a:defRPr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Insular Cases</a:t>
            </a:r>
          </a:p>
          <a:p>
            <a:pPr marL="385826" indent="-385826" defTabSz="572516">
              <a:spcBef>
                <a:spcPts val="2700"/>
              </a:spcBef>
              <a:defRPr sz="3136">
                <a:effectLst>
                  <a:outerShdw sx="100000" sy="100000" kx="0" ky="0" algn="b" rotWithShape="0" blurRad="24892" dist="24892" dir="5520000">
                    <a:srgbClr val="FFFFFF">
                      <a:alpha val="71999"/>
                    </a:srgbClr>
                  </a:outerShdw>
                </a:effectLst>
              </a:defRPr>
            </a:pPr>
            <a:r>
              <a:t>Platt Amendment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ee You Back Here For Video #46: The Progressive Er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See You Back Here For Video #46: The Progressive Era</a:t>
            </a:r>
          </a:p>
        </p:txBody>
      </p:sp>
      <p:sp>
        <p:nvSpPr>
          <p:cNvPr id="157" name="Thanks for watch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Thanks for watching</a:t>
            </a:r>
          </a:p>
          <a:p>
            <a:pPr/>
            <a:r>
              <a:t>Best of luck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35537" y="3059327"/>
            <a:ext cx="6775726" cy="505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5E524C"/>
      </a:dk1>
      <a:lt1>
        <a:srgbClr val="12455E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5">
  <a:themeElements>
    <a:clrScheme name="New_Template5">
      <a:dk1>
        <a:srgbClr val="000000"/>
      </a:dk1>
      <a:lt1>
        <a:srgbClr val="FFFFFF"/>
      </a:lt1>
      <a:dk2>
        <a:srgbClr val="615E5A"/>
      </a:dk2>
      <a:lt2>
        <a:srgbClr val="C8C1B8"/>
      </a:lt2>
      <a:accent1>
        <a:srgbClr val="899DBD"/>
      </a:accent1>
      <a:accent2>
        <a:srgbClr val="74A198"/>
      </a:accent2>
      <a:accent3>
        <a:srgbClr val="8A9759"/>
      </a:accent3>
      <a:accent4>
        <a:srgbClr val="CBA466"/>
      </a:accent4>
      <a:accent5>
        <a:srgbClr val="BB7B3F"/>
      </a:accent5>
      <a:accent6>
        <a:srgbClr val="BA6C5B"/>
      </a:accent6>
      <a:hlink>
        <a:srgbClr val="0000FF"/>
      </a:hlink>
      <a:folHlink>
        <a:srgbClr val="FF00FF"/>
      </a:folHlink>
    </a:clrScheme>
    <a:fontScheme name="New_Template5">
      <a:majorFont>
        <a:latin typeface="Avenir Next"/>
        <a:ea typeface="Avenir Next"/>
        <a:cs typeface="Avenir Next"/>
      </a:majorFont>
      <a:minorFont>
        <a:latin typeface="Avenir Next"/>
        <a:ea typeface="Avenir Next"/>
        <a:cs typeface="Avenir Next"/>
      </a:minorFont>
    </a:fontScheme>
    <a:fmtScheme name="New_Templat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760000">
              <a:srgbClr val="FFFFFF">
                <a:alpha val="3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760000">
            <a:srgbClr val="FFFFFF">
              <a:alpha val="3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E3B39"/>
            </a:solidFill>
            <a:effectLst>
              <a:outerShdw sx="100000" sy="100000" kx="0" ky="0" algn="b" rotWithShape="0" blurRad="25400" dist="12700" dir="4920000">
                <a:srgbClr val="FFFFFF">
                  <a:alpha val="50000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575451">
              <a:alpha val="90000"/>
            </a:srgbClr>
          </a:solidFill>
          <a:prstDash val="solid"/>
          <a:miter lim="400000"/>
        </a:ln>
        <a:effectLst>
          <a:outerShdw sx="100000" sy="100000" kx="0" ky="0" algn="b" rotWithShape="0" blurRad="25400" dist="25400" dir="5520000">
            <a:srgbClr val="FFFFFF">
              <a:alpha val="72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3200" u="none" kumimoji="0" normalizeH="0">
            <a:ln>
              <a:noFill/>
            </a:ln>
            <a:solidFill>
              <a:srgbClr val="5E524C"/>
            </a:solidFill>
            <a:effectLst>
              <a:outerShdw sx="100000" sy="100000" kx="0" ky="0" algn="b" rotWithShape="0" blurRad="25400" dist="25400" dir="5520000">
                <a:srgbClr val="FFFFFF">
                  <a:alpha val="71999"/>
                </a:srgbClr>
              </a:outerShdw>
            </a:effectLst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