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Relationship Id="rId4" Type="http://schemas.openxmlformats.org/officeDocument/2006/relationships/image" Target="../media/image7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3.jpeg"/><Relationship Id="rId5" Type="http://schemas.openxmlformats.org/officeDocument/2006/relationships/image" Target="../media/image1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The Progressive Era (Updated)"/>
          <p:cNvSpPr txBox="1"/>
          <p:nvPr>
            <p:ph type="ctrTitle"/>
          </p:nvPr>
        </p:nvSpPr>
        <p:spPr>
          <a:xfrm>
            <a:off x="1270000" y="381000"/>
            <a:ext cx="10464800" cy="2540000"/>
          </a:xfrm>
          <a:prstGeom prst="rect">
            <a:avLst/>
          </a:prstGeom>
        </p:spPr>
        <p:txBody>
          <a:bodyPr/>
          <a:lstStyle>
            <a:lvl1pPr defTabSz="347472">
              <a:defRPr sz="5472"/>
            </a:lvl1pPr>
          </a:lstStyle>
          <a:p>
            <a:pPr/>
            <a:r>
              <a:t>APUSH Review: The Progressive Era (Updated)</a:t>
            </a:r>
          </a:p>
        </p:txBody>
      </p:sp>
      <p:sp>
        <p:nvSpPr>
          <p:cNvPr id="120" name="Everything You Need To Know About The Progressive Era To Succeed In APUSH"/>
          <p:cNvSpPr txBox="1"/>
          <p:nvPr>
            <p:ph type="subTitle" sz="quarter" idx="1"/>
          </p:nvPr>
        </p:nvSpPr>
        <p:spPr>
          <a:xfrm>
            <a:off x="1270000" y="3054350"/>
            <a:ext cx="10464800" cy="1663700"/>
          </a:xfrm>
          <a:prstGeom prst="rect">
            <a:avLst/>
          </a:prstGeom>
        </p:spPr>
        <p:txBody>
          <a:bodyPr/>
          <a:lstStyle>
            <a:lvl1pPr defTabSz="448055">
              <a:defRPr sz="3528"/>
            </a:lvl1pPr>
          </a:lstStyle>
          <a:p>
            <a:pPr/>
            <a:r>
              <a:t>Everything You Need To Know About The Progressive Era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8906" y="4851400"/>
            <a:ext cx="6626988" cy="497024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nservation and Preservation"/>
          <p:cNvSpPr txBox="1"/>
          <p:nvPr>
            <p:ph type="title"/>
          </p:nvPr>
        </p:nvSpPr>
        <p:spPr>
          <a:xfrm>
            <a:off x="21133" y="-635000"/>
            <a:ext cx="12962534" cy="2540000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Conservation and Preservation</a:t>
            </a:r>
          </a:p>
        </p:txBody>
      </p:sp>
      <p:sp>
        <p:nvSpPr>
          <p:cNvPr id="162" name="Conservation…"/>
          <p:cNvSpPr txBox="1"/>
          <p:nvPr>
            <p:ph type="body" idx="1"/>
          </p:nvPr>
        </p:nvSpPr>
        <p:spPr>
          <a:xfrm>
            <a:off x="25400" y="1157882"/>
            <a:ext cx="7312224" cy="849967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Conservation</a:t>
            </a:r>
          </a:p>
          <a:p>
            <a:pPr lvl="1">
              <a:buBlip>
                <a:blip r:embed="rId2"/>
              </a:buBlip>
            </a:pPr>
            <a:r>
              <a:t>Advocated the proper use of nature and resources</a:t>
            </a:r>
          </a:p>
          <a:p>
            <a:pPr lvl="2">
              <a:buBlip>
                <a:blip r:embed="rId2"/>
              </a:buBlip>
            </a:pPr>
            <a:r>
              <a:t>Teddy Roosevelt</a:t>
            </a:r>
          </a:p>
          <a:p>
            <a:pPr>
              <a:buBlip>
                <a:blip r:embed="rId2"/>
              </a:buBlip>
            </a:pPr>
            <a:r>
              <a:t>Preservation:</a:t>
            </a:r>
          </a:p>
          <a:p>
            <a:pPr lvl="1">
              <a:buBlip>
                <a:blip r:embed="rId2"/>
              </a:buBlip>
            </a:pPr>
            <a:r>
              <a:t>Advocated the protection of nature and land from humans</a:t>
            </a:r>
          </a:p>
          <a:p>
            <a:pPr lvl="2">
              <a:buBlip>
                <a:blip r:embed="rId2"/>
              </a:buBlip>
            </a:pPr>
            <a:r>
              <a:t>John Muir and the Sierra Club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05788" y="5187421"/>
            <a:ext cx="3181412" cy="4439179"/>
          </a:xfrm>
          <a:prstGeom prst="rect">
            <a:avLst/>
          </a:prstGeom>
          <a:ln w="889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05788" y="1079500"/>
            <a:ext cx="3181412" cy="402117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p" bldLvl="5" animBg="1" rev="0" advAuto="0" spid="162" grpId="1"/>
      <p:bldP build="whole" bldLvl="1" animBg="1" rev="0" advAuto="0" spid="16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st Tips"/>
          <p:cNvSpPr txBox="1"/>
          <p:nvPr>
            <p:ph type="title"/>
          </p:nvPr>
        </p:nvSpPr>
        <p:spPr>
          <a:xfrm>
            <a:off x="1270000" y="-558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67" name="Multiple-Choice and Short Answer:…"/>
          <p:cNvSpPr txBox="1"/>
          <p:nvPr>
            <p:ph type="body" idx="1"/>
          </p:nvPr>
        </p:nvSpPr>
        <p:spPr>
          <a:xfrm>
            <a:off x="-76200" y="1828800"/>
            <a:ext cx="13157200" cy="7964091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Multiple-Choice and Short Answer: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Characteristics and goals of Progressives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Excerpt from a book (</a:t>
            </a:r>
            <a:r>
              <a:rPr u="sng"/>
              <a:t>Jungle</a:t>
            </a:r>
            <a:r>
              <a:t>, </a:t>
            </a:r>
            <a:r>
              <a:rPr u="sng"/>
              <a:t>How The Other Half Lives</a:t>
            </a:r>
            <a:r>
              <a:t>, etc.)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Conservation vs. Preservation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Essays: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Analyzing the extent to which the Progressive Era fostered change for different groups/government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Comparing/Contrasting Progressives with Populists or another era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anks For Watching!"/>
          <p:cNvSpPr txBox="1"/>
          <p:nvPr>
            <p:ph type="title"/>
          </p:nvPr>
        </p:nvSpPr>
        <p:spPr>
          <a:xfrm>
            <a:off x="-247750" y="203200"/>
            <a:ext cx="13111065" cy="2540000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70" name="Best of luck in May!"/>
          <p:cNvSpPr txBox="1"/>
          <p:nvPr>
            <p:ph type="body" sz="half" idx="1"/>
          </p:nvPr>
        </p:nvSpPr>
        <p:spPr>
          <a:xfrm>
            <a:off x="584200" y="2616200"/>
            <a:ext cx="6275785" cy="6096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Best of luck in May!</a:t>
            </a:r>
          </a:p>
        </p:txBody>
      </p:sp>
      <p:pic>
        <p:nvPicPr>
          <p:cNvPr id="171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3706" y="3179079"/>
            <a:ext cx="6626988" cy="497024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Progressive Era: A Brief Intro"/>
          <p:cNvSpPr txBox="1"/>
          <p:nvPr>
            <p:ph type="title"/>
          </p:nvPr>
        </p:nvSpPr>
        <p:spPr>
          <a:xfrm>
            <a:off x="-1985" y="-228600"/>
            <a:ext cx="13008770" cy="2540000"/>
          </a:xfrm>
          <a:prstGeom prst="rect">
            <a:avLst/>
          </a:prstGeom>
        </p:spPr>
        <p:txBody>
          <a:bodyPr/>
          <a:lstStyle/>
          <a:p>
            <a:pPr/>
            <a:r>
              <a:t>The Progressive Era: A Brief Intro</a:t>
            </a:r>
          </a:p>
        </p:txBody>
      </p:sp>
      <p:sp>
        <p:nvSpPr>
          <p:cNvPr id="124" name="Early 20th Century - 1920…"/>
          <p:cNvSpPr txBox="1"/>
          <p:nvPr>
            <p:ph type="body" idx="1"/>
          </p:nvPr>
        </p:nvSpPr>
        <p:spPr>
          <a:xfrm>
            <a:off x="25400" y="2159000"/>
            <a:ext cx="8377734" cy="747117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Early 20th Century - 1920</a:t>
            </a:r>
          </a:p>
          <a:p>
            <a:pPr>
              <a:buBlip>
                <a:blip r:embed="rId2"/>
              </a:buBlip>
            </a:pPr>
            <a:r>
              <a:t>Reasons for the emergence of this era:</a:t>
            </a:r>
          </a:p>
          <a:p>
            <a:pPr lvl="1">
              <a:buBlip>
                <a:blip r:embed="rId2"/>
              </a:buBlip>
            </a:pPr>
            <a:r>
              <a:t>Political corruption</a:t>
            </a:r>
          </a:p>
          <a:p>
            <a:pPr lvl="1">
              <a:buBlip>
                <a:blip r:embed="rId2"/>
              </a:buBlip>
            </a:pPr>
            <a:r>
              <a:t>Economic instability </a:t>
            </a:r>
          </a:p>
          <a:p>
            <a:pPr lvl="1">
              <a:buBlip>
                <a:blip r:embed="rId2"/>
              </a:buBlip>
            </a:pPr>
            <a:r>
              <a:t>Social Concerns</a:t>
            </a:r>
          </a:p>
          <a:p>
            <a:pPr>
              <a:buBlip>
                <a:blip r:embed="rId2"/>
              </a:buBlip>
            </a:pPr>
            <a:r>
              <a:t>How to fix these issues?</a:t>
            </a:r>
          </a:p>
          <a:p>
            <a:pPr lvl="1">
              <a:buBlip>
                <a:blip r:embed="rId2"/>
              </a:buBlip>
            </a:pPr>
            <a:r>
              <a:t>Increased government action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7334" y="3979101"/>
            <a:ext cx="6990633" cy="455529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  <p:bldP build="whole" bldLvl="1" animBg="1" rev="0" advAuto="0" spid="1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haracteristics of Progressives"/>
          <p:cNvSpPr txBox="1"/>
          <p:nvPr>
            <p:ph type="title"/>
          </p:nvPr>
        </p:nvSpPr>
        <p:spPr>
          <a:xfrm>
            <a:off x="-1985" y="-711200"/>
            <a:ext cx="13008770" cy="2540000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</a:lstStyle>
          <a:p>
            <a:pPr/>
            <a:r>
              <a:t>Characteristics of Progressives</a:t>
            </a:r>
          </a:p>
        </p:txBody>
      </p:sp>
      <p:sp>
        <p:nvSpPr>
          <p:cNvPr id="128" name="Middle and Upper Class…"/>
          <p:cNvSpPr txBox="1"/>
          <p:nvPr>
            <p:ph type="body" idx="1"/>
          </p:nvPr>
        </p:nvSpPr>
        <p:spPr>
          <a:xfrm>
            <a:off x="25400" y="1195387"/>
            <a:ext cx="7559179" cy="8434785"/>
          </a:xfrm>
          <a:prstGeom prst="rect">
            <a:avLst/>
          </a:prstGeom>
        </p:spPr>
        <p:txBody>
          <a:bodyPr/>
          <a:lstStyle/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Middle and Upper Class</a:t>
            </a:r>
          </a:p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Many women</a:t>
            </a:r>
          </a:p>
          <a:p>
            <a:pPr marL="352298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Favored expanding democracy</a:t>
            </a:r>
          </a:p>
          <a:p>
            <a:pPr lvl="1" marL="704596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17th amendment - direct election of senators</a:t>
            </a:r>
          </a:p>
          <a:p>
            <a:pPr lvl="1" marL="704596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19th amendment - Women’s Suffrage</a:t>
            </a:r>
          </a:p>
          <a:p>
            <a:pPr lvl="1" marL="704596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State and Local Levels</a:t>
            </a:r>
          </a:p>
          <a:p>
            <a:pPr lvl="2" marL="1056894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Initiative - individuals can propose laws</a:t>
            </a:r>
          </a:p>
          <a:p>
            <a:pPr lvl="2" marL="1056894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Referendum - individuals can vote on laws</a:t>
            </a:r>
          </a:p>
          <a:p>
            <a:pPr lvl="2" marL="1056894" indent="-352298" defTabSz="333756">
              <a:spcBef>
                <a:spcPts val="2300"/>
              </a:spcBef>
              <a:buBlip>
                <a:blip r:embed="rId2"/>
              </a:buBlip>
              <a:defRPr sz="2336"/>
            </a:pPr>
            <a:r>
              <a:t>Recall - individuals can remove an elected official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3299" y="5264218"/>
            <a:ext cx="3885017" cy="438778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Key Progressive Journalists"/>
          <p:cNvSpPr txBox="1"/>
          <p:nvPr>
            <p:ph type="title"/>
          </p:nvPr>
        </p:nvSpPr>
        <p:spPr>
          <a:xfrm>
            <a:off x="0" y="-685800"/>
            <a:ext cx="13004801" cy="2540000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Key Progressive Journalists</a:t>
            </a:r>
          </a:p>
        </p:txBody>
      </p:sp>
      <p:sp>
        <p:nvSpPr>
          <p:cNvPr id="132" name="Criticized:…"/>
          <p:cNvSpPr txBox="1"/>
          <p:nvPr>
            <p:ph type="body" idx="1"/>
          </p:nvPr>
        </p:nvSpPr>
        <p:spPr>
          <a:xfrm>
            <a:off x="76200" y="1549400"/>
            <a:ext cx="7175600" cy="8144471"/>
          </a:xfrm>
          <a:prstGeom prst="rect">
            <a:avLst/>
          </a:prstGeom>
        </p:spPr>
        <p:txBody>
          <a:bodyPr/>
          <a:lstStyle/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Criticized: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Political Corruption:</a:t>
            </a:r>
          </a:p>
          <a:p>
            <a:pPr lvl="2" marL="1172718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Lincoln Steffens’ </a:t>
            </a:r>
            <a:r>
              <a:rPr u="sng"/>
              <a:t>The Shame of Cities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Social and Economic Inequality: </a:t>
            </a:r>
          </a:p>
          <a:p>
            <a:pPr lvl="2" marL="1172718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Jacob Riis’ </a:t>
            </a:r>
            <a:r>
              <a:rPr u="sng"/>
              <a:t>How The Other Half Lives</a:t>
            </a:r>
            <a:endParaRPr u="sng"/>
          </a:p>
          <a:p>
            <a:pPr lvl="2" marL="1172718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Ida B. Wells-Barnett - advocated an end to lynching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Upton Sinclair’s T</a:t>
            </a:r>
            <a:r>
              <a:rPr u="sng"/>
              <a:t>he Jungle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100" y="984250"/>
            <a:ext cx="2794000" cy="43307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93100" y="5295900"/>
            <a:ext cx="3028462" cy="43307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0600" y="984250"/>
            <a:ext cx="3106410" cy="43307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2"/>
      <p:bldP build="p" bldLvl="5" animBg="1" rev="0" advAuto="0" spid="132" grpId="1"/>
      <p:bldP build="whole" bldLvl="1" animBg="1" rev="0" advAuto="0" spid="135" grpId="3"/>
      <p:bldP build="whole" bldLvl="1" animBg="1" rev="0" advAuto="0" spid="13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Key Progressive Reformers"/>
          <p:cNvSpPr txBox="1"/>
          <p:nvPr>
            <p:ph type="title"/>
          </p:nvPr>
        </p:nvSpPr>
        <p:spPr>
          <a:xfrm>
            <a:off x="0" y="-685800"/>
            <a:ext cx="13004801" cy="254000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</a:lstStyle>
          <a:p>
            <a:pPr/>
            <a:r>
              <a:t>Key Progressive Reformers</a:t>
            </a:r>
          </a:p>
        </p:txBody>
      </p:sp>
      <p:sp>
        <p:nvSpPr>
          <p:cNvPr id="138" name="Robert La Follette:…"/>
          <p:cNvSpPr txBox="1"/>
          <p:nvPr>
            <p:ph type="body" idx="1"/>
          </p:nvPr>
        </p:nvSpPr>
        <p:spPr>
          <a:xfrm>
            <a:off x="50800" y="1371600"/>
            <a:ext cx="7168952" cy="840630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Robert La Follette:</a:t>
            </a:r>
          </a:p>
          <a:p>
            <a:pPr lvl="1">
              <a:buBlip>
                <a:blip r:embed="rId2"/>
              </a:buBlip>
            </a:pPr>
            <a:r>
              <a:t>Governor of Wisconsin</a:t>
            </a:r>
          </a:p>
          <a:p>
            <a:pPr lvl="1">
              <a:buBlip>
                <a:blip r:embed="rId2"/>
              </a:buBlip>
            </a:pPr>
            <a:r>
              <a:t>Direct primary, initiative, referendum, and recall (Wisconsin Idea)</a:t>
            </a:r>
          </a:p>
          <a:p>
            <a:pPr>
              <a:buBlip>
                <a:blip r:embed="rId2"/>
              </a:buBlip>
            </a:pPr>
            <a:r>
              <a:t>Jane Addams:</a:t>
            </a:r>
          </a:p>
          <a:p>
            <a:pPr lvl="1">
              <a:buBlip>
                <a:blip r:embed="rId2"/>
              </a:buBlip>
            </a:pPr>
            <a:r>
              <a:t>Founder of the Hull House </a:t>
            </a:r>
          </a:p>
          <a:p>
            <a:pPr lvl="1">
              <a:buBlip>
                <a:blip r:embed="rId2"/>
              </a:buBlip>
            </a:pPr>
            <a:r>
              <a:t>Aided women, children, and immigrants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1900" y="1212850"/>
            <a:ext cx="3252999" cy="4391549"/>
          </a:xfrm>
          <a:prstGeom prst="rect">
            <a:avLst/>
          </a:prstGeom>
          <a:ln w="889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0011" y="5612679"/>
            <a:ext cx="3056777" cy="407107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whole" bldLvl="1" animBg="1" rev="0" advAuto="0" spid="139" grpId="2"/>
      <p:bldP build="whole" bldLvl="1" animBg="1" rev="0" advAuto="0" spid="14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Key Progressive Reformers"/>
          <p:cNvSpPr txBox="1"/>
          <p:nvPr>
            <p:ph type="title"/>
          </p:nvPr>
        </p:nvSpPr>
        <p:spPr>
          <a:xfrm>
            <a:off x="0" y="-685800"/>
            <a:ext cx="13004801" cy="254000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</a:lstStyle>
          <a:p>
            <a:pPr/>
            <a:r>
              <a:t>Key Progressive Reformers</a:t>
            </a:r>
          </a:p>
        </p:txBody>
      </p:sp>
      <p:sp>
        <p:nvSpPr>
          <p:cNvPr id="143" name="Florence Kelley:…"/>
          <p:cNvSpPr txBox="1"/>
          <p:nvPr>
            <p:ph type="body" idx="1"/>
          </p:nvPr>
        </p:nvSpPr>
        <p:spPr>
          <a:xfrm>
            <a:off x="50800" y="1371600"/>
            <a:ext cx="7168952" cy="8406309"/>
          </a:xfrm>
          <a:prstGeom prst="rect">
            <a:avLst/>
          </a:prstGeom>
        </p:spPr>
        <p:txBody>
          <a:bodyPr/>
          <a:lstStyle/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Florence Kelley: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Advocated increased rights for women, children, and African Americans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National Consumer League</a:t>
            </a:r>
          </a:p>
          <a:p>
            <a:pPr lvl="2" marL="1303019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Led boycotts of goods made by children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W.E.B. DuBois: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Demanded immediate end to segregation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Helped form the NAACP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300" y="1200150"/>
            <a:ext cx="2794000" cy="36449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74100" y="5105400"/>
            <a:ext cx="3454865" cy="464836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3"/>
      <p:bldP build="p" bldLvl="5" animBg="1" rev="0" advAuto="0" spid="143" grpId="1"/>
      <p:bldP build="whole" bldLvl="1" animBg="1" rev="0" advAuto="0" spid="14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Progressive Presidents"/>
          <p:cNvSpPr txBox="1"/>
          <p:nvPr>
            <p:ph type="title"/>
          </p:nvPr>
        </p:nvSpPr>
        <p:spPr>
          <a:xfrm>
            <a:off x="42068" y="-584200"/>
            <a:ext cx="12920664" cy="2540000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/>
            <a:r>
              <a:t>The Progressive Presidents</a:t>
            </a:r>
          </a:p>
        </p:txBody>
      </p:sp>
      <p:sp>
        <p:nvSpPr>
          <p:cNvPr id="148" name="Roosevelt:…"/>
          <p:cNvSpPr txBox="1"/>
          <p:nvPr>
            <p:ph type="body" idx="1"/>
          </p:nvPr>
        </p:nvSpPr>
        <p:spPr>
          <a:xfrm>
            <a:off x="25400" y="1574800"/>
            <a:ext cx="7772400" cy="8183365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Roosevelt: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Square Deal - Consumer Protection</a:t>
            </a:r>
          </a:p>
          <a:p>
            <a:pPr lvl="2" marL="1346454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Meat Inspection Act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Corporate Regulation:</a:t>
            </a:r>
          </a:p>
          <a:p>
            <a:pPr lvl="2" marL="1346454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Northern Securities Decision</a:t>
            </a:r>
          </a:p>
          <a:p>
            <a:pPr lvl="2" marL="1346454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Hepburn Act - increased power of ICC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Conservation of Natural Resources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2250" y="3384724"/>
            <a:ext cx="2928256" cy="456351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p" bldLvl="5" animBg="1" rev="0" advAuto="0" spid="1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Progressive Presidents"/>
          <p:cNvSpPr txBox="1"/>
          <p:nvPr>
            <p:ph type="title"/>
          </p:nvPr>
        </p:nvSpPr>
        <p:spPr>
          <a:xfrm>
            <a:off x="42068" y="-584200"/>
            <a:ext cx="12920664" cy="2540000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/>
            <a:r>
              <a:t>The Progressive Presidents</a:t>
            </a:r>
          </a:p>
        </p:txBody>
      </p:sp>
      <p:sp>
        <p:nvSpPr>
          <p:cNvPr id="152" name="Taft was the real “Trust Buster”…"/>
          <p:cNvSpPr txBox="1"/>
          <p:nvPr>
            <p:ph type="body" idx="1"/>
          </p:nvPr>
        </p:nvSpPr>
        <p:spPr>
          <a:xfrm>
            <a:off x="25400" y="1574800"/>
            <a:ext cx="7772400" cy="8183365"/>
          </a:xfrm>
          <a:prstGeom prst="rect">
            <a:avLst/>
          </a:prstGeom>
        </p:spPr>
        <p:txBody>
          <a:bodyPr/>
          <a:lstStyle/>
          <a:p>
            <a:pPr marL="395731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Taft was the real “Trust Buster”</a:t>
            </a:r>
          </a:p>
          <a:p>
            <a:pPr marL="395731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Falling out with Roosevelt led to Roosevelt running for president in 1912</a:t>
            </a:r>
          </a:p>
          <a:p>
            <a:pPr marL="395731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Wilson’s New Freedom:</a:t>
            </a:r>
          </a:p>
          <a:p>
            <a:pPr lvl="1" marL="791463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Lower tariffs (Underwood Tariff)</a:t>
            </a:r>
          </a:p>
          <a:p>
            <a:pPr lvl="1" marL="791463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Eliminate trusts (no distinction between “good” or “bad” trusts</a:t>
            </a:r>
          </a:p>
          <a:p>
            <a:pPr lvl="2" marL="1187195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Clayton Anti-Trust Act</a:t>
            </a:r>
          </a:p>
          <a:p>
            <a:pPr lvl="1" marL="791463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Reform Banking System</a:t>
            </a:r>
          </a:p>
          <a:p>
            <a:pPr lvl="2" marL="1187195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Federal Reserve Act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4500" y="2173619"/>
            <a:ext cx="4217729" cy="540636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  <p:bldP build="whole" bldLvl="1" animBg="1" rev="0" advAuto="0" spid="15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Key Progressive Amendments"/>
          <p:cNvSpPr txBox="1"/>
          <p:nvPr>
            <p:ph type="title"/>
          </p:nvPr>
        </p:nvSpPr>
        <p:spPr>
          <a:xfrm>
            <a:off x="42068" y="-584200"/>
            <a:ext cx="12920664" cy="2540000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/>
            <a:r>
              <a:t>Key Progressive Amendments </a:t>
            </a:r>
          </a:p>
        </p:txBody>
      </p:sp>
      <p:sp>
        <p:nvSpPr>
          <p:cNvPr id="156" name="16th Amendment:…"/>
          <p:cNvSpPr txBox="1"/>
          <p:nvPr>
            <p:ph type="body" idx="1"/>
          </p:nvPr>
        </p:nvSpPr>
        <p:spPr>
          <a:xfrm>
            <a:off x="25400" y="1574800"/>
            <a:ext cx="7772400" cy="818336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16th Amendment:</a:t>
            </a:r>
          </a:p>
          <a:p>
            <a:pPr lvl="1">
              <a:buBlip>
                <a:blip r:embed="rId2"/>
              </a:buBlip>
            </a:pPr>
            <a:r>
              <a:t>Graduated income tax</a:t>
            </a:r>
          </a:p>
          <a:p>
            <a:pPr>
              <a:buBlip>
                <a:blip r:embed="rId2"/>
              </a:buBlip>
            </a:pPr>
            <a:r>
              <a:t>17th Amendment:</a:t>
            </a:r>
          </a:p>
          <a:p>
            <a:pPr lvl="1">
              <a:buBlip>
                <a:blip r:embed="rId2"/>
              </a:buBlip>
            </a:pPr>
            <a:r>
              <a:t>Direct election of senators</a:t>
            </a:r>
          </a:p>
          <a:p>
            <a:pPr>
              <a:buBlip>
                <a:blip r:embed="rId2"/>
              </a:buBlip>
            </a:pPr>
            <a:r>
              <a:t>18th Amendment:</a:t>
            </a:r>
          </a:p>
          <a:p>
            <a:pPr lvl="1">
              <a:buBlip>
                <a:blip r:embed="rId2"/>
              </a:buBlip>
            </a:pPr>
            <a:r>
              <a:t>Prohibition of alcohol</a:t>
            </a:r>
          </a:p>
          <a:p>
            <a:pPr>
              <a:buBlip>
                <a:blip r:embed="rId2"/>
              </a:buBlip>
            </a:pPr>
            <a:r>
              <a:t>19th Amendment: </a:t>
            </a:r>
          </a:p>
          <a:p>
            <a:pPr lvl="1">
              <a:buBlip>
                <a:blip r:embed="rId2"/>
              </a:buBlip>
            </a:pPr>
            <a:r>
              <a:t>Women’s suffrage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0155" y="1992907"/>
            <a:ext cx="1432490" cy="3512543"/>
          </a:xfrm>
          <a:prstGeom prst="rect">
            <a:avLst/>
          </a:prstGeom>
          <a:ln w="88900">
            <a:miter lim="400000"/>
          </a:ln>
        </p:spPr>
      </p:pic>
      <p:sp>
        <p:nvSpPr>
          <p:cNvPr id="158" name="Connect to the Populists!"/>
          <p:cNvSpPr/>
          <p:nvPr/>
        </p:nvSpPr>
        <p:spPr>
          <a:xfrm>
            <a:off x="8991600" y="2032000"/>
            <a:ext cx="3477816" cy="343435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Connect to the Populists!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75399" y="5542557"/>
            <a:ext cx="6536846" cy="405284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9" grpId="4"/>
      <p:bldP build="p" bldLvl="5" animBg="1" rev="0" advAuto="0" spid="156" grpId="1"/>
      <p:bldP build="whole" bldLvl="1" animBg="1" rev="0" advAuto="0" spid="158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