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Image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Image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Image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Image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“Type a quote here.”"/>
          <p:cNvSpPr txBox="1"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–Johnny Appleseed"/>
          <p:cNvSpPr txBox="1"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NAME"/>
          <p:cNvSpPr txBox="1"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PROJECT"/>
          <p:cNvSpPr txBox="1"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DATE"/>
          <p:cNvSpPr txBox="1"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Client"/>
          <p:cNvSpPr txBox="1"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DATE"/>
          <p:cNvSpPr txBox="1"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Image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Line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Line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NAME"/>
          <p:cNvSpPr txBox="1"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PROJECT"/>
          <p:cNvSpPr txBox="1"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DATE"/>
          <p:cNvSpPr txBox="1"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Client"/>
          <p:cNvSpPr txBox="1"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DATE"/>
          <p:cNvSpPr txBox="1"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Image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Image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Image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Image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352743" y="9476689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5.tif"/><Relationship Id="rId4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PUSH Review: Video #47: World War I (Key Concepts 7.2, II, B - C, 7.3, II, A - D)"/>
          <p:cNvSpPr txBox="1"/>
          <p:nvPr>
            <p:ph type="ctrTitle"/>
          </p:nvPr>
        </p:nvSpPr>
        <p:spPr>
          <a:xfrm>
            <a:off x="345876" y="342900"/>
            <a:ext cx="12313048" cy="1947764"/>
          </a:xfrm>
          <a:prstGeom prst="rect">
            <a:avLst/>
          </a:prstGeom>
        </p:spPr>
        <p:txBody>
          <a:bodyPr/>
          <a:lstStyle>
            <a:lvl1pPr defTabSz="473201">
              <a:defRPr sz="5832"/>
            </a:lvl1pPr>
          </a:lstStyle>
          <a:p>
            <a:pPr/>
            <a:r>
              <a:t>APUSH Review: Video #47: World War I (Key Concepts 7.2, II, B - C, 7.3, II, A - D)</a:t>
            </a:r>
          </a:p>
        </p:txBody>
      </p:sp>
      <p:sp>
        <p:nvSpPr>
          <p:cNvPr id="168" name="Everything You Need To Know About WWI To Succeed In APUSH"/>
          <p:cNvSpPr txBox="1"/>
          <p:nvPr>
            <p:ph type="subTitle" sz="quarter" idx="1"/>
          </p:nvPr>
        </p:nvSpPr>
        <p:spPr>
          <a:xfrm>
            <a:off x="1231900" y="2806700"/>
            <a:ext cx="10541000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Everything You Need To Know About WWI To Succeed In APUSH</a:t>
            </a:r>
          </a:p>
        </p:txBody>
      </p:sp>
      <p:pic>
        <p:nvPicPr>
          <p:cNvPr id="169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3145" y="4206509"/>
            <a:ext cx="5978510" cy="448388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www.APUSHReview.com"/>
          <p:cNvSpPr txBox="1"/>
          <p:nvPr/>
        </p:nvSpPr>
        <p:spPr>
          <a:xfrm>
            <a:off x="4210227" y="8718600"/>
            <a:ext cx="4584346" cy="64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71" name="Shoutout to Danielle and my mods 1 and 11 classes. You are the best!"/>
          <p:cNvSpPr/>
          <p:nvPr/>
        </p:nvSpPr>
        <p:spPr>
          <a:xfrm>
            <a:off x="6388100" y="3340496"/>
            <a:ext cx="4235351" cy="3111104"/>
          </a:xfrm>
          <a:prstGeom prst="wedgeEllipseCallout">
            <a:avLst>
              <a:gd name="adj1" fmla="val -49385"/>
              <a:gd name="adj2" fmla="val 63404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Shoutout to Danielle and my mods 1 and 11 classes. You are the best!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Quick Recap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209" name="Reasons for WWI…"/>
          <p:cNvSpPr txBox="1"/>
          <p:nvPr>
            <p:ph type="body" idx="1"/>
          </p:nvPr>
        </p:nvSpPr>
        <p:spPr>
          <a:xfrm>
            <a:off x="279400" y="2032000"/>
            <a:ext cx="12478941" cy="746948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Reasons for WWI</a:t>
            </a:r>
          </a:p>
          <a:p>
            <a:pPr>
              <a:buBlip>
                <a:blip r:embed="rId2"/>
              </a:buBlip>
            </a:pPr>
            <a:r>
              <a:t>Reasons for US involvement in WWI</a:t>
            </a:r>
          </a:p>
          <a:p>
            <a:pPr>
              <a:buBlip>
                <a:blip r:embed="rId2"/>
              </a:buBlip>
            </a:pPr>
            <a:r>
              <a:t>Impact of US involvement</a:t>
            </a:r>
          </a:p>
          <a:p>
            <a:pPr>
              <a:buBlip>
                <a:blip r:embed="rId2"/>
              </a:buBlip>
            </a:pPr>
            <a:r>
              <a:t>Homefront during the war</a:t>
            </a:r>
          </a:p>
          <a:p>
            <a:pPr lvl="1">
              <a:buBlip>
                <a:blip r:embed="rId2"/>
              </a:buBlip>
            </a:pPr>
            <a:r>
              <a:t>Reduction of Civil Liberties - Schenck v. US (1919)</a:t>
            </a:r>
          </a:p>
          <a:p>
            <a:pPr lvl="1">
              <a:buBlip>
                <a:blip r:embed="rId2"/>
              </a:buBlip>
            </a:pPr>
            <a:r>
              <a:t>Great Migration</a:t>
            </a:r>
          </a:p>
          <a:p>
            <a:pPr>
              <a:buBlip>
                <a:blip r:embed="rId2"/>
              </a:buBlip>
            </a:pPr>
            <a:r>
              <a:t>Wilson’s 14 Points</a:t>
            </a:r>
          </a:p>
          <a:p>
            <a:pPr>
              <a:buBlip>
                <a:blip r:embed="rId2"/>
              </a:buBlip>
            </a:pPr>
            <a:r>
              <a:t>Rejection of the Treaty of Versailles</a:t>
            </a:r>
          </a:p>
          <a:p>
            <a:pPr>
              <a:buBlip>
                <a:blip r:embed="rId2"/>
              </a:buBlip>
            </a:pPr>
            <a:r>
              <a:t>US policy post WWI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ee You Back Here For Video #48: The 1920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See You Back Here For Video #48: The 1920s</a:t>
            </a:r>
          </a:p>
        </p:txBody>
      </p:sp>
      <p:sp>
        <p:nvSpPr>
          <p:cNvPr id="212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213" name="APUSH logo.png" descr="APUSH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4363" y="3513097"/>
            <a:ext cx="5634673" cy="422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Background Info On WWI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Background Info On WWI</a:t>
            </a:r>
          </a:p>
        </p:txBody>
      </p:sp>
      <p:sp>
        <p:nvSpPr>
          <p:cNvPr id="174" name="Began on July 28, 1914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 marL="35052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Began on July 28, 1914</a:t>
            </a:r>
          </a:p>
          <a:p>
            <a:pPr marL="35052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MAIN Causes:</a:t>
            </a:r>
          </a:p>
          <a:p>
            <a:pPr lvl="1" marL="70104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Militarism</a:t>
            </a:r>
          </a:p>
          <a:p>
            <a:pPr lvl="1" marL="70104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Alliances</a:t>
            </a:r>
          </a:p>
          <a:p>
            <a:pPr lvl="1" marL="70104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Imperialism</a:t>
            </a:r>
          </a:p>
          <a:p>
            <a:pPr lvl="1" marL="70104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Nationalism</a:t>
            </a:r>
          </a:p>
          <a:p>
            <a:pPr marL="35052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Assassination of Archduke Franz Ferdinand was the immediate cause of the war</a:t>
            </a:r>
          </a:p>
          <a:p>
            <a:pPr marL="35052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Allies: France, England, Russia (Later US)</a:t>
            </a:r>
          </a:p>
          <a:p>
            <a:pPr marL="350520" indent="-350520" defTabSz="537463">
              <a:spcBef>
                <a:spcPts val="2500"/>
              </a:spcBef>
              <a:buBlip>
                <a:blip r:embed="rId2"/>
              </a:buBlip>
              <a:defRPr sz="2760"/>
            </a:pPr>
            <a:r>
              <a:t>Central Powers: Germany, Austria-Hungary, Italy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15414" y="2973714"/>
            <a:ext cx="3752572" cy="5304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2"/>
      <p:bldP build="p" bldLvl="5" animBg="1" rev="0" advAuto="0" spid="17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Beginning Of US Involvement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Beginning Of US Involvement</a:t>
            </a:r>
          </a:p>
        </p:txBody>
      </p:sp>
      <p:sp>
        <p:nvSpPr>
          <p:cNvPr id="178" name="Initially the US was neutral: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 marL="3429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Initially the US was neutral:</a:t>
            </a:r>
          </a:p>
          <a:p>
            <a:pPr lvl="1" marL="6858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Tradition of non-involvement in European affairs</a:t>
            </a:r>
          </a:p>
          <a:p>
            <a:pPr lvl="2" marL="10287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Washington’s Farewell Address, Monroe Doctrine</a:t>
            </a:r>
          </a:p>
          <a:p>
            <a:pPr marL="3429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Why did the US get involved?</a:t>
            </a:r>
          </a:p>
          <a:p>
            <a:pPr lvl="1" marL="6858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Germany’s unrestricted submarine warfare</a:t>
            </a:r>
          </a:p>
          <a:p>
            <a:pPr lvl="1" marL="6858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Zimmermann Note</a:t>
            </a:r>
          </a:p>
          <a:p>
            <a:pPr lvl="1" marL="6858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Russian Revolution - Russia withdrew from the war</a:t>
            </a:r>
          </a:p>
          <a:p>
            <a:pPr lvl="1" marL="685800" indent="-342900" defTabSz="525779">
              <a:spcBef>
                <a:spcPts val="2500"/>
              </a:spcBef>
              <a:buBlip>
                <a:blip r:embed="rId2"/>
              </a:buBlip>
              <a:defRPr sz="2700"/>
            </a:pPr>
            <a:r>
              <a:t>Woodrow Wilson’s “calls for the defense of humanitarian and democratic principles”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7000" y="2133600"/>
            <a:ext cx="2794000" cy="340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4300" y="6337300"/>
            <a:ext cx="5047008" cy="2639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80" grpId="3"/>
      <p:bldP build="p" bldLvl="5" animBg="1" rev="0" advAuto="0" spid="1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Impact Of US Involvement?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Impact Of US Involvement?</a:t>
            </a:r>
          </a:p>
        </p:txBody>
      </p:sp>
      <p:sp>
        <p:nvSpPr>
          <p:cNvPr id="183" name="US entered the war in 1917 - almost three years after the war started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 entered the war in 1917 - almost three years after the war started</a:t>
            </a:r>
          </a:p>
          <a:p>
            <a:pPr>
              <a:buBlip>
                <a:blip r:embed="rId2"/>
              </a:buBlip>
            </a:pPr>
            <a:r>
              <a:t>The American Expeditionary Forces (military) tipped the balance in favor of the allies</a:t>
            </a:r>
          </a:p>
          <a:p>
            <a:pPr lvl="1">
              <a:buBlip>
                <a:blip r:embed="rId2"/>
              </a:buBlip>
            </a:pPr>
            <a:r>
              <a:t>Led by General John J. Pershing - fought on the Western Front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834" y="3181350"/>
            <a:ext cx="4089732" cy="488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  <p:bldP build="whole" bldLvl="1" animBg="1" rev="0" advAuto="0" spid="18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Homefront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Homefront </a:t>
            </a:r>
          </a:p>
        </p:txBody>
      </p:sp>
      <p:sp>
        <p:nvSpPr>
          <p:cNvPr id="187" name="Movement of Americans to cities: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 marL="365759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Movement of Americans to cities:</a:t>
            </a:r>
          </a:p>
          <a:p>
            <a:pPr lvl="1" marL="731519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War production by women and African Americans</a:t>
            </a:r>
          </a:p>
          <a:p>
            <a:pPr marL="365759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Great Migration:</a:t>
            </a:r>
          </a:p>
          <a:p>
            <a:pPr lvl="1" marL="731519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Mass movement of African Americans from the South to the North and west for jobs and to escape:</a:t>
            </a:r>
          </a:p>
          <a:p>
            <a:pPr lvl="2" marL="1097280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Segregation, racial violence, and limited economic opportunities</a:t>
            </a:r>
          </a:p>
          <a:p>
            <a:pPr marL="365759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George Creel:</a:t>
            </a:r>
          </a:p>
          <a:p>
            <a:pPr lvl="1" marL="731519" indent="-365759" defTabSz="560831">
              <a:spcBef>
                <a:spcPts val="2600"/>
              </a:spcBef>
              <a:buBlip>
                <a:blip r:embed="rId2"/>
              </a:buBlip>
              <a:defRPr sz="2880"/>
            </a:pPr>
            <a:r>
              <a:t>Journalist, helped drum up support for the war via 4 minute speeches</a:t>
            </a:r>
          </a:p>
        </p:txBody>
      </p:sp>
      <p:pic>
        <p:nvPicPr>
          <p:cNvPr id="1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1663700"/>
            <a:ext cx="11176000" cy="6451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72600" y="5708650"/>
            <a:ext cx="2794000" cy="367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4"/>
      <p:bldP build="whole" bldLvl="1" animBg="1" rev="0" advAuto="0" spid="188" grpId="2"/>
      <p:bldP build="whole" bldLvl="1" animBg="1" rev="0" advAuto="0" spid="188" grpId="3"/>
      <p:bldP build="p" bldLvl="5" animBg="1" rev="0" advAuto="0" spid="18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ivil Liberties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Civil Liberties</a:t>
            </a:r>
          </a:p>
        </p:txBody>
      </p:sp>
      <p:sp>
        <p:nvSpPr>
          <p:cNvPr id="192" name="Espionage and Sedition Acts: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 marL="32766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Espionage and Sedition Acts:</a:t>
            </a:r>
          </a:p>
          <a:p>
            <a:pPr lvl="1" marL="65532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Espionage - made it illegal to try to incite rebellion or obstruct the draft </a:t>
            </a:r>
          </a:p>
          <a:p>
            <a:pPr lvl="1" marL="65532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Sedition - Punished those that criticized the Government</a:t>
            </a:r>
          </a:p>
          <a:p>
            <a:pPr marL="32766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Schenck v. US (1919)</a:t>
            </a:r>
          </a:p>
          <a:p>
            <a:pPr lvl="1" marL="65532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Charles Schenck criticized and spoke out against the draft, was arrested</a:t>
            </a:r>
          </a:p>
          <a:p>
            <a:pPr lvl="1" marL="65532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The Supreme Court upheld the Espionage Act </a:t>
            </a:r>
          </a:p>
          <a:p>
            <a:pPr lvl="2" marL="98298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“Clear and present danger”</a:t>
            </a:r>
          </a:p>
          <a:p>
            <a:pPr lvl="1" marL="655320" indent="-327660" defTabSz="502412">
              <a:spcBef>
                <a:spcPts val="2400"/>
              </a:spcBef>
              <a:buBlip>
                <a:blip r:embed="rId2"/>
              </a:buBlip>
              <a:defRPr sz="2580"/>
            </a:pPr>
            <a:r>
              <a:t>Remember, in times of war and crisis your rights decrease 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91433" y="2844800"/>
            <a:ext cx="3800535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2"/>
      <p:bldP build="p" bldLvl="5" animBg="1" rev="0" advAuto="0" spid="19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Woodrow Wilson’s 14 Points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Woodrow Wilson’s 14 Points</a:t>
            </a:r>
          </a:p>
        </p:txBody>
      </p:sp>
      <p:sp>
        <p:nvSpPr>
          <p:cNvPr id="196" name="Goal was to prevent another war and avoid causes of WWI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Goal was to prevent another war and avoid causes of WWI</a:t>
            </a:r>
          </a:p>
          <a:p>
            <a:pPr>
              <a:buBlip>
                <a:blip r:embed="rId2"/>
              </a:buBlip>
            </a:pPr>
            <a:r>
              <a:t>Some of his points included:</a:t>
            </a:r>
          </a:p>
          <a:p>
            <a:pPr lvl="1">
              <a:buBlip>
                <a:blip r:embed="rId2"/>
              </a:buBlip>
            </a:pPr>
            <a:r>
              <a:t>No secret alliances</a:t>
            </a:r>
          </a:p>
          <a:p>
            <a:pPr lvl="1">
              <a:buBlip>
                <a:blip r:embed="rId2"/>
              </a:buBlip>
            </a:pPr>
            <a:r>
              <a:t>Freedom of the seas</a:t>
            </a:r>
          </a:p>
          <a:p>
            <a:pPr lvl="1">
              <a:buBlip>
                <a:blip r:embed="rId2"/>
              </a:buBlip>
            </a:pPr>
            <a:r>
              <a:t>Eliminate economic barriers (tariffs)</a:t>
            </a:r>
          </a:p>
          <a:p>
            <a:pPr lvl="1">
              <a:buBlip>
                <a:blip r:embed="rId2"/>
              </a:buBlip>
            </a:pPr>
            <a:r>
              <a:t>Reduce imperialism, promote self-determination</a:t>
            </a:r>
          </a:p>
          <a:p>
            <a:pPr lvl="1">
              <a:buBlip>
                <a:blip r:embed="rId2"/>
              </a:buBlip>
            </a:pPr>
            <a:r>
              <a:t>An “association of nations”</a:t>
            </a:r>
          </a:p>
          <a:p>
            <a:pPr lvl="2">
              <a:buBlip>
                <a:blip r:embed="rId2"/>
              </a:buBlip>
            </a:pPr>
            <a:r>
              <a:t>League of Nations 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4700" y="1943100"/>
            <a:ext cx="3435440" cy="4278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0108" y="6324600"/>
            <a:ext cx="4544624" cy="3222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1"/>
      <p:bldP build="whole" bldLvl="1" animBg="1" rev="0" advAuto="0" spid="19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 Treaty Of Versailles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Treaty Of Versailles</a:t>
            </a:r>
          </a:p>
        </p:txBody>
      </p:sp>
      <p:sp>
        <p:nvSpPr>
          <p:cNvPr id="201" name="Germany was punished for its role: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Germany was punished for its role:</a:t>
            </a:r>
          </a:p>
          <a:p>
            <a:pPr lvl="1">
              <a:buBlip>
                <a:blip r:embed="rId2"/>
              </a:buBlip>
            </a:pPr>
            <a:r>
              <a:t>Took away colonies, had to admit guilt for the war, pay reparations</a:t>
            </a:r>
          </a:p>
          <a:p>
            <a:pPr>
              <a:buBlip>
                <a:blip r:embed="rId2"/>
              </a:buBlip>
            </a:pPr>
            <a:r>
              <a:t>The US Senate rejected the Treaty of Versailles:</a:t>
            </a:r>
          </a:p>
          <a:p>
            <a:pPr lvl="1">
              <a:buBlip>
                <a:blip r:embed="rId2"/>
              </a:buBlip>
            </a:pPr>
            <a:r>
              <a:t>Many senators feared the US would get involved in future wars without their consent</a:t>
            </a:r>
          </a:p>
          <a:p>
            <a:pPr lvl="1">
              <a:buBlip>
                <a:blip r:embed="rId2"/>
              </a:buBlip>
            </a:pPr>
            <a:r>
              <a:t>Washington’s Ghost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9900" y="1981200"/>
            <a:ext cx="4351560" cy="4505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  <p:bldP build="whole" bldLvl="1" animBg="1" rev="0" advAuto="0" spid="20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US Policy Post-WWI"/>
          <p:cNvSpPr txBox="1"/>
          <p:nvPr>
            <p:ph type="title"/>
          </p:nvPr>
        </p:nvSpPr>
        <p:spPr>
          <a:xfrm>
            <a:off x="262929" y="266700"/>
            <a:ext cx="12478942" cy="18095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US Policy Post-WWI</a:t>
            </a:r>
          </a:p>
        </p:txBody>
      </p:sp>
      <p:sp>
        <p:nvSpPr>
          <p:cNvPr id="205" name="US pursued a unilateral foreign policy that used:…"/>
          <p:cNvSpPr txBox="1"/>
          <p:nvPr>
            <p:ph type="body" idx="1"/>
          </p:nvPr>
        </p:nvSpPr>
        <p:spPr>
          <a:xfrm>
            <a:off x="279400" y="2032000"/>
            <a:ext cx="7417892" cy="7469486"/>
          </a:xfrm>
          <a:prstGeom prst="rect">
            <a:avLst/>
          </a:prstGeom>
        </p:spPr>
        <p:txBody>
          <a:bodyPr/>
          <a:lstStyle/>
          <a:p>
            <a:pPr marL="289559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US pursued a unilateral foreign policy that used:</a:t>
            </a:r>
          </a:p>
          <a:p>
            <a:pPr lvl="1" marL="579119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International investment</a:t>
            </a:r>
          </a:p>
          <a:p>
            <a:pPr lvl="2" marL="868680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Continuation of Dollar Diplomacy - US banks and businesses investing in foreign countries</a:t>
            </a:r>
          </a:p>
          <a:p>
            <a:pPr lvl="1" marL="579119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Peace Treaties:</a:t>
            </a:r>
          </a:p>
          <a:p>
            <a:pPr lvl="2" marL="868680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Washington Naval Conference (5 power and 9 power treaties) - determined the number of battleships the US, Britain, and Japan could build (5:5:3 ratio)</a:t>
            </a:r>
          </a:p>
          <a:p>
            <a:pPr lvl="1" marL="579119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Select military interventions:</a:t>
            </a:r>
          </a:p>
          <a:p>
            <a:pPr lvl="2" marL="868680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Mostly in Latin America - Nicaragua (1912 - 1933)</a:t>
            </a:r>
          </a:p>
          <a:p>
            <a:pPr marL="289559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The US still sought to maintain isolationism</a:t>
            </a:r>
          </a:p>
          <a:p>
            <a:pPr lvl="1" marL="579119" indent="-289559" defTabSz="443991">
              <a:spcBef>
                <a:spcPts val="2100"/>
              </a:spcBef>
              <a:buBlip>
                <a:blip r:embed="rId2"/>
              </a:buBlip>
              <a:defRPr sz="2280"/>
            </a:pPr>
            <a:r>
              <a:t>Neutrality Acts of the 1930s (more in a future video)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3803650"/>
            <a:ext cx="4225676" cy="3092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  <p:bldP build="whole" bldLvl="1" animBg="1" rev="0" advAuto="0" spid="206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