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Relationship Id="rId4" Type="http://schemas.openxmlformats.org/officeDocument/2006/relationships/image" Target="../media/image7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tif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50: World War II (Key Concepts  7.3, II, E, 7.3, III, A - E)"/>
          <p:cNvSpPr txBox="1"/>
          <p:nvPr>
            <p:ph type="ctrTitle"/>
          </p:nvPr>
        </p:nvSpPr>
        <p:spPr>
          <a:xfrm>
            <a:off x="6548" y="-25400"/>
            <a:ext cx="12991704" cy="2327573"/>
          </a:xfrm>
          <a:prstGeom prst="rect">
            <a:avLst/>
          </a:prstGeom>
        </p:spPr>
        <p:txBody>
          <a:bodyPr/>
          <a:lstStyle>
            <a:lvl1pPr defTabSz="288036">
              <a:defRPr sz="4536"/>
            </a:lvl1pPr>
          </a:lstStyle>
          <a:p>
            <a:pPr/>
            <a:r>
              <a:t>APUSH Review: Video #50: World War II (Key Concepts  7.3, II, E, 7.3, III, A - E)</a:t>
            </a:r>
          </a:p>
        </p:txBody>
      </p:sp>
      <p:sp>
        <p:nvSpPr>
          <p:cNvPr id="120" name="Everything You Need To Know About World War II To Succeed In APUSH"/>
          <p:cNvSpPr txBox="1"/>
          <p:nvPr>
            <p:ph type="subTitle" sz="quarter" idx="1"/>
          </p:nvPr>
        </p:nvSpPr>
        <p:spPr>
          <a:xfrm>
            <a:off x="224035" y="2463800"/>
            <a:ext cx="12394606" cy="1663700"/>
          </a:xfrm>
          <a:prstGeom prst="rect">
            <a:avLst/>
          </a:prstGeom>
        </p:spPr>
        <p:txBody>
          <a:bodyPr/>
          <a:lstStyle/>
          <a:p>
            <a:pPr/>
            <a:r>
              <a:t>Everything You Need To Know About World War II To Succeed In APUSH</a:t>
            </a:r>
          </a:p>
        </p:txBody>
      </p:sp>
      <p:sp>
        <p:nvSpPr>
          <p:cNvPr id="121" name="www.APUSHReview.com"/>
          <p:cNvSpPr txBox="1"/>
          <p:nvPr/>
        </p:nvSpPr>
        <p:spPr>
          <a:xfrm>
            <a:off x="3101922" y="8779236"/>
            <a:ext cx="6800956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3746500"/>
            <a:ext cx="6146800" cy="4597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mpacts Of The War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Impacts Of The War</a:t>
            </a:r>
          </a:p>
        </p:txBody>
      </p:sp>
      <p:sp>
        <p:nvSpPr>
          <p:cNvPr id="163" name="Much of Asia and Europe laid in ruins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Much of Asia and Europe laid in ruins</a:t>
            </a:r>
          </a:p>
          <a:p>
            <a:pPr>
              <a:buBlip>
                <a:blip r:embed="rId2"/>
              </a:buBlip>
            </a:pPr>
            <a:r>
              <a:t>US and allies played a large role in postwar peace settlements</a:t>
            </a:r>
          </a:p>
          <a:p>
            <a:pPr lvl="1">
              <a:buBlip>
                <a:blip r:embed="rId2"/>
              </a:buBlip>
            </a:pPr>
            <a:r>
              <a:t>Japan</a:t>
            </a:r>
          </a:p>
          <a:p>
            <a:pPr lvl="1">
              <a:buBlip>
                <a:blip r:embed="rId2"/>
              </a:buBlip>
            </a:pPr>
            <a:r>
              <a:t>Nuremberg Trials in Germany</a:t>
            </a:r>
          </a:p>
          <a:p>
            <a:pPr>
              <a:buBlip>
                <a:blip r:embed="rId2"/>
              </a:buBlip>
            </a:pPr>
            <a:r>
              <a:t>US emerged as the most powerful nation on earth 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09000" y="3184166"/>
            <a:ext cx="4380933" cy="338526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  <p:bldP build="whole" bldLvl="1" animBg="1" rev="0" advAuto="0" spid="16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Quick Recap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7" name="Neutrality in the beginning: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Neutrality in the beginning:</a:t>
            </a:r>
          </a:p>
          <a:p>
            <a:pPr lvl="1">
              <a:buBlip>
                <a:blip r:embed="rId2"/>
              </a:buBlip>
            </a:pPr>
            <a:r>
              <a:t>American First Committee</a:t>
            </a:r>
          </a:p>
          <a:p>
            <a:pPr lvl="1">
              <a:buBlip>
                <a:blip r:embed="rId2"/>
              </a:buBlip>
            </a:pPr>
            <a:r>
              <a:t>Neutrality Acts</a:t>
            </a:r>
          </a:p>
          <a:p>
            <a:pPr>
              <a:buBlip>
                <a:blip r:embed="rId2"/>
              </a:buBlip>
            </a:pPr>
            <a:r>
              <a:t>Pearl Harbor</a:t>
            </a:r>
          </a:p>
          <a:p>
            <a:pPr>
              <a:buBlip>
                <a:blip r:embed="rId2"/>
              </a:buBlip>
            </a:pPr>
            <a:r>
              <a:t>War helped end the Great Depression</a:t>
            </a:r>
          </a:p>
          <a:p>
            <a:pPr>
              <a:buBlip>
                <a:blip r:embed="rId2"/>
              </a:buBlip>
            </a:pPr>
            <a:r>
              <a:t>Opportunities for women and minorities</a:t>
            </a:r>
          </a:p>
          <a:p>
            <a:pPr>
              <a:buBlip>
                <a:blip r:embed="rId2"/>
              </a:buBlip>
            </a:pPr>
            <a:r>
              <a:t>Reasons for Allied victory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ee You Back Here For Video #51: The Cold War"/>
          <p:cNvSpPr txBox="1"/>
          <p:nvPr>
            <p:ph type="title"/>
          </p:nvPr>
        </p:nvSpPr>
        <p:spPr>
          <a:xfrm>
            <a:off x="15180" y="14188"/>
            <a:ext cx="12974440" cy="2192239"/>
          </a:xfrm>
          <a:prstGeom prst="rect">
            <a:avLst/>
          </a:prstGeom>
        </p:spPr>
        <p:txBody>
          <a:bodyPr/>
          <a:lstStyle>
            <a:lvl1pPr defTabSz="406908">
              <a:defRPr sz="6408"/>
            </a:lvl1pPr>
          </a:lstStyle>
          <a:p>
            <a:pPr/>
            <a:r>
              <a:t>See You Back Here For Video #51: The Cold War</a:t>
            </a:r>
          </a:p>
        </p:txBody>
      </p:sp>
      <p:sp>
        <p:nvSpPr>
          <p:cNvPr id="170" name="Thanks for watching…"/>
          <p:cNvSpPr txBox="1"/>
          <p:nvPr>
            <p:ph type="body" idx="1"/>
          </p:nvPr>
        </p:nvSpPr>
        <p:spPr>
          <a:xfrm>
            <a:off x="-50800" y="2159000"/>
            <a:ext cx="6828929" cy="7547968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3800" y="3634283"/>
            <a:ext cx="6146800" cy="45974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he 1930s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The 1930s</a:t>
            </a:r>
          </a:p>
        </p:txBody>
      </p:sp>
      <p:sp>
        <p:nvSpPr>
          <p:cNvPr id="125" name="Americans were concerned with fascism and totalitarianism in Europe, but opposed military intervention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 marL="405383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Americans were concerned with fascism and totalitarianism in Europe, but opposed military intervention</a:t>
            </a:r>
          </a:p>
          <a:p>
            <a:pPr lvl="1" marL="810767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America First Committee - Isolationists (Charles Lindbergh)</a:t>
            </a:r>
          </a:p>
          <a:p>
            <a:pPr lvl="1" marL="810767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Neutrality Acts (1935 - 1937):</a:t>
            </a:r>
          </a:p>
          <a:p>
            <a:pPr lvl="2" marL="1216151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US could not trade with belligerent (warring) nations</a:t>
            </a:r>
          </a:p>
          <a:p>
            <a:pPr lvl="3" marL="1621535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Did not matter who was the aggressor or who was the victim</a:t>
            </a:r>
          </a:p>
          <a:p>
            <a:pPr lvl="2" marL="1216151" indent="-405383" defTabSz="384047">
              <a:spcBef>
                <a:spcPts val="2600"/>
              </a:spcBef>
              <a:buBlip>
                <a:blip r:embed="rId2"/>
              </a:buBlip>
              <a:defRPr sz="2688"/>
            </a:pPr>
            <a:r>
              <a:t>US citizens could not travel on ships from warring nations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6200" y="2298700"/>
            <a:ext cx="5315795" cy="404818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 1930s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The 1930s</a:t>
            </a:r>
          </a:p>
        </p:txBody>
      </p:sp>
      <p:sp>
        <p:nvSpPr>
          <p:cNvPr id="129" name="Panay Incident (1937):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 marL="38607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Panay Incident (1937):</a:t>
            </a:r>
          </a:p>
          <a:p>
            <a:pPr lvl="1" marL="77215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Japan attacked a US ship</a:t>
            </a:r>
          </a:p>
          <a:p>
            <a:pPr lvl="1" marL="77215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Led to FDR’s Quarantine Speech</a:t>
            </a:r>
          </a:p>
          <a:p>
            <a:pPr lvl="2" marL="1158240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Encouraged economic embargoes on aggressive nations</a:t>
            </a:r>
          </a:p>
          <a:p>
            <a:pPr marL="38607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Munich Conference (1938):</a:t>
            </a:r>
          </a:p>
          <a:p>
            <a:pPr lvl="1" marL="77215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Parts of Czechoslovakia were given to Germany; Hitler promised to not take more land</a:t>
            </a:r>
          </a:p>
          <a:p>
            <a:pPr marL="38607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September 1, 1939:</a:t>
            </a:r>
          </a:p>
          <a:p>
            <a:pPr lvl="1" marL="772159" indent="-386079" defTabSz="365760">
              <a:spcBef>
                <a:spcPts val="2500"/>
              </a:spcBef>
              <a:buBlip>
                <a:blip r:embed="rId2"/>
              </a:buBlip>
              <a:defRPr sz="2560"/>
            </a:pPr>
            <a:r>
              <a:t>Germany invaded Poland - official start of WWII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0" y="1371600"/>
            <a:ext cx="4501845" cy="300123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7422" y="5797550"/>
            <a:ext cx="4191001" cy="31877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3"/>
      <p:bldP build="whole" bldLvl="1" animBg="1" rev="0" advAuto="0" spid="130" grpId="2"/>
      <p:bldP build="p" bldLvl="5" animBg="1" rev="0" advAuto="0" spid="1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WII - US Entrance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WWII - US Entrance</a:t>
            </a:r>
          </a:p>
        </p:txBody>
      </p:sp>
      <p:sp>
        <p:nvSpPr>
          <p:cNvPr id="134" name="Lend-Lease Act (1941):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Lend-Lease Act (1941):</a:t>
            </a:r>
          </a:p>
          <a:p>
            <a:pPr lvl="1">
              <a:buBlip>
                <a:blip r:embed="rId2"/>
              </a:buBlip>
            </a:pPr>
            <a:r>
              <a:t>US could lend crucial supplies to countries the president deems vital (Great Britain)</a:t>
            </a:r>
          </a:p>
          <a:p>
            <a:pPr>
              <a:buBlip>
                <a:blip r:embed="rId2"/>
              </a:buBlip>
            </a:pPr>
            <a:r>
              <a:t>December 7, 1941:</a:t>
            </a:r>
          </a:p>
          <a:p>
            <a:pPr lvl="1">
              <a:buBlip>
                <a:blip r:embed="rId2"/>
              </a:buBlip>
            </a:pPr>
            <a:r>
              <a:t>Japan attacks Pearl Harbor, US enters WWII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500" y="1619250"/>
            <a:ext cx="4586316" cy="3621608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54257" y="5601753"/>
            <a:ext cx="4114801" cy="325443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6" grpId="3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How Did Americans View The War?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>
            <a:lvl1pPr defTabSz="338327">
              <a:defRPr sz="5328"/>
            </a:lvl1pPr>
          </a:lstStyle>
          <a:p>
            <a:pPr/>
            <a:r>
              <a:t>How Did Americans View The War?</a:t>
            </a:r>
          </a:p>
        </p:txBody>
      </p:sp>
      <p:sp>
        <p:nvSpPr>
          <p:cNvPr id="139" name="Freedom and survival vs. fascism and militarism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Freedom and survival vs. fascism and militarism</a:t>
            </a:r>
          </a:p>
          <a:p>
            <a:pPr marL="448818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Later reinforced by: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Japanese wartime atrocities: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Bataan Death March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 u="sng"/>
            </a:pPr>
            <a:r>
              <a:t>Unbroken</a:t>
            </a:r>
          </a:p>
          <a:p>
            <a:pPr lvl="1" marL="897636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Nazi concentration camps and the Holocaust:</a:t>
            </a:r>
          </a:p>
          <a:p>
            <a:pPr lvl="2" marL="1346454" indent="-448818" defTabSz="425195">
              <a:spcBef>
                <a:spcPts val="2900"/>
              </a:spcBef>
              <a:buBlip>
                <a:blip r:embed="rId2"/>
              </a:buBlip>
              <a:defRPr sz="2976"/>
            </a:pPr>
            <a:r>
              <a:t>11 million people, including 6 million Jews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8800" y="1504950"/>
            <a:ext cx="3810000" cy="26797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4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78800" y="5905500"/>
            <a:ext cx="3810000" cy="27178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41" grpId="3"/>
      <p:bldP build="p" bldLvl="5" animBg="1" rev="0" advAuto="0" spid="1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ass Mobilization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Mass Mobilization</a:t>
            </a:r>
          </a:p>
        </p:txBody>
      </p:sp>
      <p:sp>
        <p:nvSpPr>
          <p:cNvPr id="144" name="The war helped end the Great Depression and providing necessary equipment and supplies to the Allies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The war helped end the Great Depression and providing necessary equipment and supplies to the Allies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Homefront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The Homefront</a:t>
            </a:r>
          </a:p>
        </p:txBody>
      </p:sp>
      <p:sp>
        <p:nvSpPr>
          <p:cNvPr id="147" name="New opportunities for women and minorities: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New opportunities for women and minorities:</a:t>
            </a:r>
          </a:p>
          <a:p>
            <a:pPr lvl="1">
              <a:buBlip>
                <a:blip r:embed="rId2"/>
              </a:buBlip>
            </a:pPr>
            <a:r>
              <a:t>“Rosie the Riveter” - millions of women worked in factories</a:t>
            </a:r>
          </a:p>
          <a:p>
            <a:pPr lvl="2">
              <a:buBlip>
                <a:blip r:embed="rId2"/>
              </a:buBlip>
            </a:pPr>
            <a:r>
              <a:t>Income increased</a:t>
            </a:r>
          </a:p>
          <a:p>
            <a:pPr lvl="1">
              <a:buBlip>
                <a:blip r:embed="rId2"/>
              </a:buBlip>
            </a:pPr>
            <a:r>
              <a:t>Mexican-Americans - increase in workers from Mexico via the Bracero Program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53400" y="1879600"/>
            <a:ext cx="4569205" cy="3655365"/>
          </a:xfrm>
          <a:prstGeom prst="rect">
            <a:avLst/>
          </a:prstGeom>
          <a:ln w="889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86800" y="5867400"/>
            <a:ext cx="3502405" cy="356608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  <p:bldP build="whole" bldLvl="1" animBg="1" rev="0" advAuto="0" spid="148" grpId="2"/>
      <p:bldP build="whole" bldLvl="1" animBg="1" rev="0" advAuto="0" spid="149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he Homefront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The Homefront</a:t>
            </a:r>
          </a:p>
        </p:txBody>
      </p:sp>
      <p:sp>
        <p:nvSpPr>
          <p:cNvPr id="152" name="Debates over segregation: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 marL="357124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Debates over segregation: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US soldiers fought in segregated units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FDR’s Executive Order 8802</a:t>
            </a:r>
          </a:p>
          <a:p>
            <a:pPr lvl="2" marL="1071372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Banned segregation in defense industries</a:t>
            </a:r>
          </a:p>
          <a:p>
            <a:pPr marL="357124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Japanese Internment: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Executive Order 9066 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100,000 + Japanese-Americans on the West coast were moved to camps</a:t>
            </a:r>
          </a:p>
          <a:p>
            <a:pPr lvl="2" marL="1071372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2/3 were born in the US - native born citizens</a:t>
            </a:r>
          </a:p>
          <a:p>
            <a:pPr lvl="1" marL="714248" indent="-357124" defTabSz="338327">
              <a:spcBef>
                <a:spcPts val="2300"/>
              </a:spcBef>
              <a:buBlip>
                <a:blip r:embed="rId2"/>
              </a:buBlip>
              <a:defRPr sz="2368"/>
            </a:pPr>
            <a:r>
              <a:t>Upheld by </a:t>
            </a:r>
            <a:r>
              <a:rPr u="sng"/>
              <a:t>Korematsu v. US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53500" y="1416050"/>
            <a:ext cx="3175000" cy="38735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3500" y="5854700"/>
            <a:ext cx="3175000" cy="31242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y Did The Allies Win?"/>
          <p:cNvSpPr txBox="1"/>
          <p:nvPr>
            <p:ph type="title"/>
          </p:nvPr>
        </p:nvSpPr>
        <p:spPr>
          <a:xfrm>
            <a:off x="-87462" y="50800"/>
            <a:ext cx="13179724" cy="1772444"/>
          </a:xfrm>
          <a:prstGeom prst="rect">
            <a:avLst/>
          </a:prstGeom>
        </p:spPr>
        <p:txBody>
          <a:bodyPr/>
          <a:lstStyle/>
          <a:p>
            <a:pPr/>
            <a:r>
              <a:t>Why Did The Allies Win?</a:t>
            </a:r>
          </a:p>
        </p:txBody>
      </p:sp>
      <p:sp>
        <p:nvSpPr>
          <p:cNvPr id="157" name="Military cooperation among allies:…"/>
          <p:cNvSpPr txBox="1"/>
          <p:nvPr>
            <p:ph type="body" idx="1"/>
          </p:nvPr>
        </p:nvSpPr>
        <p:spPr>
          <a:xfrm>
            <a:off x="-76200" y="1625600"/>
            <a:ext cx="8393212" cy="81599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Military cooperation among allies:</a:t>
            </a:r>
          </a:p>
          <a:p>
            <a:pPr lvl="1">
              <a:buBlip>
                <a:blip r:embed="rId2"/>
              </a:buBlip>
            </a:pPr>
            <a:r>
              <a:t>Britain and the US</a:t>
            </a:r>
          </a:p>
          <a:p>
            <a:pPr>
              <a:buBlip>
                <a:blip r:embed="rId2"/>
              </a:buBlip>
            </a:pPr>
            <a:r>
              <a:t>Technological and scientific advances</a:t>
            </a:r>
          </a:p>
          <a:p>
            <a:pPr lvl="1">
              <a:buBlip>
                <a:blip r:embed="rId2"/>
              </a:buBlip>
            </a:pPr>
            <a:r>
              <a:t>Manhattan Project - $2 billion to develop the atomic bomb</a:t>
            </a:r>
          </a:p>
          <a:p>
            <a:pPr lvl="2">
              <a:buBlip>
                <a:blip r:embed="rId2"/>
              </a:buBlip>
            </a:pPr>
            <a:r>
              <a:t>Atomic bombs ended the war, but sparked debates about their use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9200" y="1771650"/>
            <a:ext cx="2794000" cy="32131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35804" y="5873750"/>
            <a:ext cx="4754696" cy="3394814"/>
          </a:xfrm>
          <a:prstGeom prst="rect">
            <a:avLst/>
          </a:prstGeom>
          <a:ln w="889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2702" y="1589826"/>
            <a:ext cx="4754696" cy="608293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60" grpId="4"/>
      <p:bldP build="whole" bldLvl="1" animBg="1" rev="0" advAuto="0" spid="158" grpId="2"/>
      <p:bldP build="p" bldLvl="5" animBg="1" rev="0" advAuto="0" spid="157" grpId="1"/>
      <p:bldP build="whole" bldLvl="1" animBg="1" rev="0" advAuto="0" spid="160" grpId="5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