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A29A85"/>
      </a:buClr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/>
      <a:tcStyle>
        <a:tcBdr/>
        <a:fill>
          <a:solidFill>
            <a:srgbClr val="DED9DA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04" y="-15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653976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016000" y="2032000"/>
            <a:ext cx="10972800" cy="32258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16000" y="5359400"/>
            <a:ext cx="109728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A29A85"/>
                </a:solidFill>
              </a:defRPr>
            </a:lvl1pPr>
          </a:lstStyle>
          <a:p>
            <a:r>
              <a:t>-Johnny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10050"/>
            <a:ext cx="10464800" cy="800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800"/>
              </a:spcBef>
              <a:buSzTx/>
              <a:buNone/>
              <a:defRPr sz="4800" i="1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57638500_2257x3000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2819400" y="1257300"/>
            <a:ext cx="7366000" cy="5372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028700" y="6743700"/>
            <a:ext cx="10972800" cy="15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8700" y="8255000"/>
            <a:ext cx="10972800" cy="119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quarter" idx="13"/>
          </p:nvPr>
        </p:nvSpPr>
        <p:spPr>
          <a:xfrm>
            <a:off x="7664450" y="2044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62000" y="2311400"/>
            <a:ext cx="6324600" cy="3187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blurRad="25400" dist="50800" dir="13500000" rotWithShape="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626100"/>
            <a:ext cx="63246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0" algn="ctr">
              <a:spcBef>
                <a:spcPts val="0"/>
              </a:spcBef>
              <a:buSzTx/>
              <a:buNone/>
              <a:defRPr sz="4200">
                <a:solidFill>
                  <a:srgbClr val="FFFCF2"/>
                </a:solidFill>
                <a:effectLst>
                  <a:outerShdw blurRad="25400" dist="25400" dir="13500000" rotWithShape="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7410450" y="2806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 marL="1625600">
              <a:spcBef>
                <a:spcPts val="3800"/>
              </a:spcBef>
              <a:defRPr sz="3400"/>
            </a:lvl4pPr>
            <a:lvl5pPr marL="2070100">
              <a:spcBef>
                <a:spcPts val="3800"/>
              </a:spcBef>
              <a:defRPr sz="3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394351" y="4637752"/>
            <a:ext cx="4686301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394351" y="927100"/>
            <a:ext cx="4686301" cy="285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14400" y="927100"/>
            <a:ext cx="5626100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buClrTx/>
              <a:defRPr sz="18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181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1562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1943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2324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2705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3086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3467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hyperlink" Target="http://www.APUSHReview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"/><Relationship Id="rId3" Type="http://schemas.openxmlformats.org/officeDocument/2006/relationships/image" Target="../media/image10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"/><Relationship Id="rId3" Type="http://schemas.openxmlformats.org/officeDocument/2006/relationships/image" Target="../media/image12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"/><Relationship Id="rId3" Type="http://schemas.openxmlformats.org/officeDocument/2006/relationships/image" Target="../media/image14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tif"/><Relationship Id="rId3" Type="http://schemas.openxmlformats.org/officeDocument/2006/relationships/image" Target="../media/image17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PUSH Review: Video #51: The Cold War (Key Concept 8.1, I, A-E)"/>
          <p:cNvSpPr txBox="1">
            <a:spLocks noGrp="1"/>
          </p:cNvSpPr>
          <p:nvPr>
            <p:ph type="ctrTitle"/>
          </p:nvPr>
        </p:nvSpPr>
        <p:spPr>
          <a:xfrm>
            <a:off x="185241" y="-101600"/>
            <a:ext cx="12634318" cy="3225800"/>
          </a:xfrm>
          <a:prstGeom prst="rect">
            <a:avLst/>
          </a:prstGeom>
        </p:spPr>
        <p:txBody>
          <a:bodyPr/>
          <a:lstStyle/>
          <a:p>
            <a:r>
              <a:t>APUSH Review: Video #51: The Cold War (Key Concept 8.1, I, A-E)</a:t>
            </a:r>
          </a:p>
        </p:txBody>
      </p:sp>
      <p:sp>
        <p:nvSpPr>
          <p:cNvPr id="120" name="Everything You Need To Know About The Cold War To Succeed In APUSH"/>
          <p:cNvSpPr txBox="1">
            <a:spLocks noGrp="1"/>
          </p:cNvSpPr>
          <p:nvPr>
            <p:ph type="subTitle" sz="quarter" idx="1"/>
          </p:nvPr>
        </p:nvSpPr>
        <p:spPr>
          <a:xfrm>
            <a:off x="1016000" y="3028950"/>
            <a:ext cx="10972800" cy="1231900"/>
          </a:xfrm>
          <a:prstGeom prst="rect">
            <a:avLst/>
          </a:prstGeom>
        </p:spPr>
        <p:txBody>
          <a:bodyPr/>
          <a:lstStyle/>
          <a:p>
            <a:r>
              <a:t>Everything You Need To Know About The Cold War To Succeed In APUSH</a:t>
            </a:r>
          </a:p>
        </p:txBody>
      </p:sp>
      <p:pic>
        <p:nvPicPr>
          <p:cNvPr id="121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8186" y="3969539"/>
            <a:ext cx="7228428" cy="5421322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www.APUSHReview.com"/>
          <p:cNvSpPr txBox="1"/>
          <p:nvPr/>
        </p:nvSpPr>
        <p:spPr>
          <a:xfrm>
            <a:off x="3695687" y="9042400"/>
            <a:ext cx="5613426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www.APUSHReview.com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ee You Back Here For Video #52: The Korean Wa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61518">
              <a:defRPr sz="6162"/>
            </a:lvl1pPr>
          </a:lstStyle>
          <a:p>
            <a:r>
              <a:t>See You Back Here For Video #52: The Korean War</a:t>
            </a:r>
          </a:p>
        </p:txBody>
      </p:sp>
      <p:sp>
        <p:nvSpPr>
          <p:cNvPr id="163" name="Thanks for watching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Thanks for watching</a:t>
            </a:r>
          </a:p>
          <a:p>
            <a:r>
              <a:t>Best of luck in May!</a:t>
            </a:r>
          </a:p>
        </p:txBody>
      </p:sp>
      <p:pic>
        <p:nvPicPr>
          <p:cNvPr id="164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2486" y="2928139"/>
            <a:ext cx="7228428" cy="5421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3513" y="3822700"/>
            <a:ext cx="2578101" cy="36322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Origins Of The Cold War"/>
          <p:cNvSpPr txBox="1">
            <a:spLocks noGrp="1"/>
          </p:cNvSpPr>
          <p:nvPr>
            <p:ph type="title"/>
          </p:nvPr>
        </p:nvSpPr>
        <p:spPr>
          <a:xfrm>
            <a:off x="503336" y="546100"/>
            <a:ext cx="11998128" cy="1854200"/>
          </a:xfrm>
          <a:prstGeom prst="rect">
            <a:avLst/>
          </a:prstGeom>
        </p:spPr>
        <p:txBody>
          <a:bodyPr/>
          <a:lstStyle>
            <a:lvl1pPr defTabSz="543305">
              <a:defRPr sz="7254"/>
            </a:lvl1pPr>
          </a:lstStyle>
          <a:p>
            <a:r>
              <a:t>Origins Of The Cold War</a:t>
            </a:r>
          </a:p>
        </p:txBody>
      </p:sp>
      <p:sp>
        <p:nvSpPr>
          <p:cNvPr id="126" name="With the end of WWII, differences between the US and USSR heightened…"/>
          <p:cNvSpPr txBox="1">
            <a:spLocks noGrp="1"/>
          </p:cNvSpPr>
          <p:nvPr>
            <p:ph type="body" idx="1"/>
          </p:nvPr>
        </p:nvSpPr>
        <p:spPr>
          <a:xfrm>
            <a:off x="355600" y="2362200"/>
            <a:ext cx="7416999" cy="6977162"/>
          </a:xfrm>
          <a:prstGeom prst="rect">
            <a:avLst/>
          </a:prstGeom>
        </p:spPr>
        <p:txBody>
          <a:bodyPr/>
          <a:lstStyle/>
          <a:p>
            <a:pPr marL="414909" indent="-414909" defTabSz="578358">
              <a:spcBef>
                <a:spcPts val="3700"/>
              </a:spcBef>
              <a:defRPr sz="3366"/>
            </a:pPr>
            <a:r>
              <a:t>With the end of WWII, differences between the US and USSR heightened</a:t>
            </a:r>
          </a:p>
          <a:p>
            <a:pPr marL="829818" lvl="1" indent="-414909" defTabSz="578358">
              <a:spcBef>
                <a:spcPts val="3700"/>
              </a:spcBef>
              <a:defRPr sz="3366"/>
            </a:pPr>
            <a:r>
              <a:t>“Is the enemy of your enemy your friend, or your enemy?”</a:t>
            </a:r>
          </a:p>
          <a:p>
            <a:pPr marL="414909" indent="-414909" defTabSz="578358">
              <a:spcBef>
                <a:spcPts val="3700"/>
              </a:spcBef>
              <a:defRPr sz="3366"/>
            </a:pPr>
            <a:r>
              <a:t> The US sought to contain communism:</a:t>
            </a:r>
          </a:p>
          <a:p>
            <a:pPr marL="829818" lvl="1" indent="-414909" defTabSz="578358">
              <a:spcBef>
                <a:spcPts val="3700"/>
              </a:spcBef>
              <a:defRPr sz="3366"/>
            </a:pPr>
            <a:r>
              <a:t>George Kennan - father of containment</a:t>
            </a:r>
          </a:p>
          <a:p>
            <a:pPr marL="829818" lvl="1" indent="-414909" defTabSz="578358">
              <a:spcBef>
                <a:spcPts val="3700"/>
              </a:spcBef>
              <a:defRPr sz="3366"/>
            </a:pPr>
            <a:r>
              <a:t>The goal was to keep communism from spreading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3199" y="3063281"/>
            <a:ext cx="3858729" cy="51510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38363" y="1701799"/>
            <a:ext cx="2387601" cy="14732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Line"/>
          <p:cNvSpPr/>
          <p:nvPr/>
        </p:nvSpPr>
        <p:spPr>
          <a:xfrm flipH="1">
            <a:off x="9525000" y="2465101"/>
            <a:ext cx="835224" cy="1040099"/>
          </a:xfrm>
          <a:prstGeom prst="line">
            <a:avLst/>
          </a:prstGeom>
          <a:ln w="38100">
            <a:solidFill>
              <a:srgbClr val="5F5857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buClrTx/>
              <a:defRPr sz="4000"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2" animBg="1" advAuto="0"/>
      <p:bldP spid="126" grpId="1" build="p" bldLvl="5" animBg="1" advAuto="0"/>
      <p:bldP spid="127" grpId="3" animBg="1" advAuto="0"/>
      <p:bldP spid="128" grpId="4" animBg="1" advAuto="0"/>
      <p:bldP spid="129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he “Iron Curtain”"/>
          <p:cNvSpPr txBox="1">
            <a:spLocks noGrp="1"/>
          </p:cNvSpPr>
          <p:nvPr>
            <p:ph type="title"/>
          </p:nvPr>
        </p:nvSpPr>
        <p:spPr>
          <a:xfrm>
            <a:off x="503336" y="546100"/>
            <a:ext cx="11998128" cy="1854200"/>
          </a:xfrm>
          <a:prstGeom prst="rect">
            <a:avLst/>
          </a:prstGeom>
        </p:spPr>
        <p:txBody>
          <a:bodyPr/>
          <a:lstStyle/>
          <a:p>
            <a:r>
              <a:t>The “Iron Curtain”</a:t>
            </a:r>
          </a:p>
        </p:txBody>
      </p:sp>
      <p:sp>
        <p:nvSpPr>
          <p:cNvPr id="132" name="What was it?…"/>
          <p:cNvSpPr txBox="1">
            <a:spLocks noGrp="1"/>
          </p:cNvSpPr>
          <p:nvPr>
            <p:ph type="body" idx="1"/>
          </p:nvPr>
        </p:nvSpPr>
        <p:spPr>
          <a:xfrm>
            <a:off x="355600" y="2362200"/>
            <a:ext cx="7552532" cy="6977162"/>
          </a:xfrm>
          <a:prstGeom prst="rect">
            <a:avLst/>
          </a:prstGeom>
        </p:spPr>
        <p:txBody>
          <a:bodyPr/>
          <a:lstStyle/>
          <a:p>
            <a:r>
              <a:t>What was it?</a:t>
            </a:r>
          </a:p>
          <a:p>
            <a:pPr lvl="1"/>
            <a:r>
              <a:t>Fictional line that divided Communist Europe from non-Communist Europe</a:t>
            </a:r>
          </a:p>
          <a:p>
            <a:pPr lvl="1"/>
            <a:r>
              <a:t>Articulated by Winston Churchill in his famous speech in 1946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5799" y="3906692"/>
            <a:ext cx="4456886" cy="3464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build="p" bldLvl="5" animBg="1" advAuto="0"/>
      <p:bldP spid="133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he US’ Foreign Policy"/>
          <p:cNvSpPr txBox="1">
            <a:spLocks noGrp="1"/>
          </p:cNvSpPr>
          <p:nvPr>
            <p:ph type="title"/>
          </p:nvPr>
        </p:nvSpPr>
        <p:spPr>
          <a:xfrm>
            <a:off x="503336" y="546100"/>
            <a:ext cx="11998128" cy="1854200"/>
          </a:xfrm>
          <a:prstGeom prst="rect">
            <a:avLst/>
          </a:prstGeom>
        </p:spPr>
        <p:txBody>
          <a:bodyPr/>
          <a:lstStyle/>
          <a:p>
            <a:r>
              <a:t>The US’ Foreign Policy</a:t>
            </a:r>
          </a:p>
        </p:txBody>
      </p:sp>
      <p:sp>
        <p:nvSpPr>
          <p:cNvPr id="136" name="Based on:…"/>
          <p:cNvSpPr txBox="1">
            <a:spLocks noGrp="1"/>
          </p:cNvSpPr>
          <p:nvPr>
            <p:ph type="body" idx="1"/>
          </p:nvPr>
        </p:nvSpPr>
        <p:spPr>
          <a:xfrm>
            <a:off x="355600" y="2362200"/>
            <a:ext cx="8926116" cy="6977162"/>
          </a:xfrm>
          <a:prstGeom prst="rect">
            <a:avLst/>
          </a:prstGeom>
        </p:spPr>
        <p:txBody>
          <a:bodyPr/>
          <a:lstStyle/>
          <a:p>
            <a:pPr marL="305943" indent="-305943" defTabSz="426466">
              <a:spcBef>
                <a:spcPts val="2700"/>
              </a:spcBef>
              <a:defRPr sz="2482"/>
            </a:pPr>
            <a:r>
              <a:t>Based on:</a:t>
            </a:r>
          </a:p>
          <a:p>
            <a:pPr marL="611886" lvl="1" indent="-305943" defTabSz="426466">
              <a:spcBef>
                <a:spcPts val="2700"/>
              </a:spcBef>
              <a:defRPr sz="2482"/>
            </a:pPr>
            <a:r>
              <a:t>Collective Security:</a:t>
            </a:r>
          </a:p>
          <a:p>
            <a:pPr marL="862202" lvl="2" indent="-305943" defTabSz="426466">
              <a:spcBef>
                <a:spcPts val="2700"/>
              </a:spcBef>
              <a:defRPr sz="2482"/>
            </a:pPr>
            <a:r>
              <a:t>North Atlantic Treaty Organization (NATO) - an attack on one country was an attack on all</a:t>
            </a:r>
          </a:p>
          <a:p>
            <a:pPr marL="611886" lvl="1" indent="-305943" defTabSz="426466">
              <a:spcBef>
                <a:spcPts val="2700"/>
              </a:spcBef>
              <a:defRPr sz="2482"/>
            </a:pPr>
            <a:r>
              <a:t>International aid:</a:t>
            </a:r>
          </a:p>
          <a:p>
            <a:pPr marL="862202" lvl="2" indent="-305943" defTabSz="426466">
              <a:spcBef>
                <a:spcPts val="2700"/>
              </a:spcBef>
              <a:defRPr sz="2482"/>
            </a:pPr>
            <a:r>
              <a:t>Marshall Plan - provided billions of $ to Europe to rebuild war-torn nations</a:t>
            </a:r>
          </a:p>
          <a:p>
            <a:pPr marL="862202" lvl="2" indent="-305943" defTabSz="426466">
              <a:spcBef>
                <a:spcPts val="2700"/>
              </a:spcBef>
              <a:defRPr sz="2482"/>
            </a:pPr>
            <a:r>
              <a:t>Truman Doctrine - $400 million in military aid to </a:t>
            </a:r>
            <a:r>
              <a:rPr u="sng"/>
              <a:t>Greece</a:t>
            </a:r>
            <a:r>
              <a:t> and </a:t>
            </a:r>
            <a:r>
              <a:rPr u="sng"/>
              <a:t>Turkey</a:t>
            </a:r>
            <a:r>
              <a:t> </a:t>
            </a:r>
          </a:p>
          <a:p>
            <a:pPr marL="611886" lvl="1" indent="-305943" defTabSz="426466">
              <a:spcBef>
                <a:spcPts val="2700"/>
              </a:spcBef>
              <a:defRPr sz="2482"/>
            </a:pPr>
            <a:r>
              <a:t>Economic Institutions:</a:t>
            </a:r>
          </a:p>
          <a:p>
            <a:pPr marL="862202" lvl="2" indent="-305943" defTabSz="426466">
              <a:spcBef>
                <a:spcPts val="2700"/>
              </a:spcBef>
              <a:defRPr sz="2482"/>
            </a:pPr>
            <a:r>
              <a:t>International Monetary Fund (IMF) - created in 1944, promotes trade and provided loans to countries in need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7849" y="2120899"/>
            <a:ext cx="3472286" cy="26111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16492" y="5384800"/>
            <a:ext cx="3175001" cy="375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1" build="p" bldLvl="5" animBg="1" advAuto="0"/>
      <p:bldP spid="137" grpId="2" animBg="1" advAuto="0"/>
      <p:bldP spid="138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How Did The US Hope To Contain Communism?"/>
          <p:cNvSpPr txBox="1">
            <a:spLocks noGrp="1"/>
          </p:cNvSpPr>
          <p:nvPr>
            <p:ph type="title"/>
          </p:nvPr>
        </p:nvSpPr>
        <p:spPr>
          <a:xfrm>
            <a:off x="503336" y="546100"/>
            <a:ext cx="11998128" cy="1854200"/>
          </a:xfrm>
          <a:prstGeom prst="rect">
            <a:avLst/>
          </a:prstGeom>
        </p:spPr>
        <p:txBody>
          <a:bodyPr/>
          <a:lstStyle>
            <a:lvl1pPr defTabSz="502412">
              <a:defRPr sz="6708"/>
            </a:lvl1pPr>
          </a:lstStyle>
          <a:p>
            <a:r>
              <a:t>How Did The US Hope To Contain Communism? </a:t>
            </a:r>
          </a:p>
        </p:txBody>
      </p:sp>
      <p:sp>
        <p:nvSpPr>
          <p:cNvPr id="141" name="Military engagements in Korea and Vietnam (more in future videos)…"/>
          <p:cNvSpPr txBox="1">
            <a:spLocks noGrp="1"/>
          </p:cNvSpPr>
          <p:nvPr>
            <p:ph type="body" idx="1"/>
          </p:nvPr>
        </p:nvSpPr>
        <p:spPr>
          <a:xfrm>
            <a:off x="355600" y="2362200"/>
            <a:ext cx="8926116" cy="6977162"/>
          </a:xfrm>
          <a:prstGeom prst="rect">
            <a:avLst/>
          </a:prstGeom>
        </p:spPr>
        <p:txBody>
          <a:bodyPr/>
          <a:lstStyle/>
          <a:p>
            <a:pPr marL="326897" indent="-326897" defTabSz="455675">
              <a:spcBef>
                <a:spcPts val="2900"/>
              </a:spcBef>
              <a:defRPr sz="2651"/>
            </a:pPr>
            <a:r>
              <a:t>Military engagements in Korea and Vietnam (more in future videos)</a:t>
            </a:r>
          </a:p>
          <a:p>
            <a:pPr marL="653795" lvl="1" indent="-326897" defTabSz="455675">
              <a:spcBef>
                <a:spcPts val="2900"/>
              </a:spcBef>
              <a:defRPr sz="2651"/>
            </a:pPr>
            <a:r>
              <a:t>Domino theory - fear if one country fell to communism then surrounding countries would as well</a:t>
            </a:r>
          </a:p>
          <a:p>
            <a:pPr marL="326897" indent="-326897" defTabSz="455675">
              <a:spcBef>
                <a:spcPts val="2900"/>
              </a:spcBef>
              <a:defRPr sz="2651"/>
            </a:pPr>
            <a:r>
              <a:t>Massive Retaliation:</a:t>
            </a:r>
          </a:p>
          <a:p>
            <a:pPr marL="653795" lvl="1" indent="-326897" defTabSz="455675">
              <a:spcBef>
                <a:spcPts val="2900"/>
              </a:spcBef>
              <a:defRPr sz="2651"/>
            </a:pPr>
            <a:r>
              <a:t>The US would respond with more force if attacked</a:t>
            </a:r>
          </a:p>
          <a:p>
            <a:pPr marL="653795" lvl="1" indent="-326897" defTabSz="455675">
              <a:spcBef>
                <a:spcPts val="2900"/>
              </a:spcBef>
              <a:defRPr sz="2651"/>
            </a:pPr>
            <a:r>
              <a:t>Ron Burgundy, “That escalated quickly”</a:t>
            </a:r>
          </a:p>
          <a:p>
            <a:pPr marL="326897" indent="-326897" defTabSz="455675">
              <a:spcBef>
                <a:spcPts val="2900"/>
              </a:spcBef>
              <a:defRPr sz="2651"/>
            </a:pPr>
            <a:r>
              <a:t>Space Race:</a:t>
            </a:r>
          </a:p>
          <a:p>
            <a:pPr marL="653795" lvl="1" indent="-326897" defTabSz="455675">
              <a:spcBef>
                <a:spcPts val="2900"/>
              </a:spcBef>
              <a:defRPr sz="2651"/>
            </a:pPr>
            <a:r>
              <a:t>Reaction to the USSR launch of Sputnik and Yuri Gagarin</a:t>
            </a:r>
          </a:p>
          <a:p>
            <a:pPr marL="653795" lvl="1" indent="-326897" defTabSz="455675">
              <a:spcBef>
                <a:spcPts val="2900"/>
              </a:spcBef>
              <a:defRPr sz="2651"/>
            </a:pPr>
            <a:r>
              <a:t>US built up space program AND education 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48800" y="2292350"/>
            <a:ext cx="2794000" cy="3543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96400" y="6597650"/>
            <a:ext cx="3556000" cy="290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build="p" bldLvl="5" animBg="1" advAuto="0"/>
      <p:bldP spid="142" grpId="2" animBg="1" advAuto="0"/>
      <p:bldP spid="143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he Cold War: Military Confrontation and Detente"/>
          <p:cNvSpPr txBox="1">
            <a:spLocks noGrp="1"/>
          </p:cNvSpPr>
          <p:nvPr>
            <p:ph type="title"/>
          </p:nvPr>
        </p:nvSpPr>
        <p:spPr>
          <a:xfrm>
            <a:off x="503336" y="546100"/>
            <a:ext cx="11998128" cy="1854200"/>
          </a:xfrm>
          <a:prstGeom prst="rect">
            <a:avLst/>
          </a:prstGeom>
        </p:spPr>
        <p:txBody>
          <a:bodyPr/>
          <a:lstStyle>
            <a:lvl1pPr defTabSz="496570">
              <a:defRPr sz="6630"/>
            </a:lvl1pPr>
          </a:lstStyle>
          <a:p>
            <a:r>
              <a:t>The Cold War: Military Confrontation and Detente </a:t>
            </a:r>
          </a:p>
        </p:txBody>
      </p:sp>
      <p:sp>
        <p:nvSpPr>
          <p:cNvPr id="146" name="Military confrontation:…"/>
          <p:cNvSpPr txBox="1">
            <a:spLocks noGrp="1"/>
          </p:cNvSpPr>
          <p:nvPr>
            <p:ph type="body" idx="1"/>
          </p:nvPr>
        </p:nvSpPr>
        <p:spPr>
          <a:xfrm>
            <a:off x="355600" y="2362200"/>
            <a:ext cx="8926116" cy="6977162"/>
          </a:xfrm>
          <a:prstGeom prst="rect">
            <a:avLst/>
          </a:prstGeom>
        </p:spPr>
        <p:txBody>
          <a:bodyPr/>
          <a:lstStyle/>
          <a:p>
            <a:pPr marL="368807" indent="-368807" defTabSz="514095">
              <a:spcBef>
                <a:spcPts val="3300"/>
              </a:spcBef>
              <a:defRPr sz="2992"/>
            </a:pPr>
            <a:r>
              <a:t>Military confrontation:</a:t>
            </a:r>
          </a:p>
          <a:p>
            <a:pPr marL="737615" lvl="1" indent="-368807" defTabSz="514095">
              <a:spcBef>
                <a:spcPts val="3300"/>
              </a:spcBef>
              <a:defRPr sz="2992"/>
            </a:pPr>
            <a:r>
              <a:t>Cuban Missile Crisis, October 1962</a:t>
            </a:r>
          </a:p>
          <a:p>
            <a:pPr marL="737615" lvl="1" indent="-368807" defTabSz="514095">
              <a:spcBef>
                <a:spcPts val="3300"/>
              </a:spcBef>
              <a:defRPr sz="2992"/>
            </a:pPr>
            <a:r>
              <a:t>Closest the US and USSR ever came to war</a:t>
            </a:r>
          </a:p>
          <a:p>
            <a:pPr marL="368807" indent="-368807" defTabSz="514095">
              <a:spcBef>
                <a:spcPts val="3300"/>
              </a:spcBef>
              <a:defRPr sz="2992"/>
            </a:pPr>
            <a:r>
              <a:t>Detente - easing of tensions between the two Superpowers</a:t>
            </a:r>
          </a:p>
          <a:p>
            <a:pPr marL="737615" lvl="1" indent="-368807" defTabSz="514095">
              <a:spcBef>
                <a:spcPts val="3300"/>
              </a:spcBef>
              <a:defRPr sz="2992"/>
            </a:pPr>
            <a:r>
              <a:t>SALT (Strategic Arms Limitation Talks) -&gt; Treaties:</a:t>
            </a:r>
          </a:p>
          <a:p>
            <a:pPr marL="1039367" lvl="2" indent="-368807" defTabSz="514095">
              <a:spcBef>
                <a:spcPts val="3300"/>
              </a:spcBef>
              <a:defRPr sz="2992"/>
            </a:pPr>
            <a:r>
              <a:t>Began with Nixon’s administration and continued through Carter’s</a:t>
            </a:r>
          </a:p>
          <a:p>
            <a:pPr marL="1039367" lvl="2" indent="-368807" defTabSz="514095">
              <a:spcBef>
                <a:spcPts val="3300"/>
              </a:spcBef>
              <a:defRPr sz="2992"/>
            </a:pPr>
            <a:r>
              <a:t>Agreements to limit certain arms  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0700" y="2476500"/>
            <a:ext cx="4476649" cy="3540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61500" y="7181850"/>
            <a:ext cx="3175000" cy="2146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build="p" bldLvl="5" animBg="1" advAuto="0"/>
      <p:bldP spid="147" grpId="2" animBg="1" advAuto="0"/>
      <p:bldP spid="148" grpId="3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ostwar Decolonization"/>
          <p:cNvSpPr txBox="1">
            <a:spLocks noGrp="1"/>
          </p:cNvSpPr>
          <p:nvPr>
            <p:ph type="title"/>
          </p:nvPr>
        </p:nvSpPr>
        <p:spPr>
          <a:xfrm>
            <a:off x="503336" y="546100"/>
            <a:ext cx="11998128" cy="1854200"/>
          </a:xfrm>
          <a:prstGeom prst="rect">
            <a:avLst/>
          </a:prstGeom>
        </p:spPr>
        <p:txBody>
          <a:bodyPr/>
          <a:lstStyle>
            <a:lvl1pPr defTabSz="560831">
              <a:defRPr sz="7487"/>
            </a:lvl1pPr>
          </a:lstStyle>
          <a:p>
            <a:r>
              <a:t>Postwar Decolonization</a:t>
            </a:r>
          </a:p>
        </p:txBody>
      </p:sp>
      <p:sp>
        <p:nvSpPr>
          <p:cNvPr id="151" name="As many countries in Asia, Africa, and the Middle East became independent, the US and USSR sought allies among the new nations…"/>
          <p:cNvSpPr txBox="1">
            <a:spLocks noGrp="1"/>
          </p:cNvSpPr>
          <p:nvPr>
            <p:ph type="body" idx="1"/>
          </p:nvPr>
        </p:nvSpPr>
        <p:spPr>
          <a:xfrm>
            <a:off x="355600" y="2362200"/>
            <a:ext cx="8926116" cy="6977162"/>
          </a:xfrm>
          <a:prstGeom prst="rect">
            <a:avLst/>
          </a:prstGeom>
        </p:spPr>
        <p:txBody>
          <a:bodyPr/>
          <a:lstStyle/>
          <a:p>
            <a:r>
              <a:rPr dirty="0"/>
              <a:t>As many countries in Asia, Africa, and the Middle East became independent, the US and USSR sought allies among the new nations</a:t>
            </a:r>
          </a:p>
          <a:p>
            <a:pPr lvl="1"/>
            <a:r>
              <a:rPr dirty="0"/>
              <a:t>US immediately recognized Israel in 1948</a:t>
            </a:r>
          </a:p>
          <a:p>
            <a:pPr lvl="1"/>
            <a:r>
              <a:rPr dirty="0"/>
              <a:t>Many revolutions were seen as pawns of the Soviet Union</a:t>
            </a:r>
          </a:p>
          <a:p>
            <a:pPr lvl="1"/>
            <a:r>
              <a:t>Many of these countries </a:t>
            </a:r>
            <a:r>
              <a:rPr/>
              <a:t>remained </a:t>
            </a:r>
            <a:r>
              <a:rPr smtClean="0"/>
              <a:t>non</a:t>
            </a:r>
            <a:r>
              <a:t>-aligned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7849" y="4298950"/>
            <a:ext cx="3298943" cy="2401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build="p" bldLvl="5" animBg="1" advAuto="0"/>
      <p:bldP spid="152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he Cold War In Latin America"/>
          <p:cNvSpPr txBox="1">
            <a:spLocks noGrp="1"/>
          </p:cNvSpPr>
          <p:nvPr>
            <p:ph type="title"/>
          </p:nvPr>
        </p:nvSpPr>
        <p:spPr>
          <a:xfrm>
            <a:off x="503336" y="546100"/>
            <a:ext cx="11998128" cy="18542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02412">
              <a:defRPr sz="6708"/>
            </a:lvl1pPr>
          </a:lstStyle>
          <a:p>
            <a:r>
              <a:t>The Cold War In Latin America </a:t>
            </a:r>
          </a:p>
        </p:txBody>
      </p:sp>
      <p:sp>
        <p:nvSpPr>
          <p:cNvPr id="155" name="The “US would often support non-Communist regimes with varying levels of commitment to democracy”…"/>
          <p:cNvSpPr txBox="1">
            <a:spLocks noGrp="1"/>
          </p:cNvSpPr>
          <p:nvPr>
            <p:ph type="body" idx="1"/>
          </p:nvPr>
        </p:nvSpPr>
        <p:spPr>
          <a:xfrm>
            <a:off x="355600" y="2362200"/>
            <a:ext cx="8926116" cy="6977162"/>
          </a:xfrm>
          <a:prstGeom prst="rect">
            <a:avLst/>
          </a:prstGeom>
        </p:spPr>
        <p:txBody>
          <a:bodyPr/>
          <a:lstStyle/>
          <a:p>
            <a:r>
              <a:t>The “US would often support non-Communist regimes with varying levels of commitment to democracy”</a:t>
            </a:r>
          </a:p>
          <a:p>
            <a:pPr lvl="1"/>
            <a:r>
              <a:t>1954 - overthrew the elected Arbenz in Guatemala</a:t>
            </a:r>
          </a:p>
          <a:p>
            <a:pPr lvl="1"/>
            <a:r>
              <a:t>He was democratically elected and nationalized land owned by the United Fruit Company</a:t>
            </a:r>
          </a:p>
          <a:p>
            <a:pPr lvl="1"/>
            <a:r>
              <a:t>He was replace with a military dictator, Armas 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26600" y="1651000"/>
            <a:ext cx="2794000" cy="386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36100" y="5537200"/>
            <a:ext cx="3175000" cy="431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1" build="p" bldLvl="5" animBg="1" advAuto="0"/>
      <p:bldP spid="156" grpId="2" animBg="1" advAuto="0"/>
      <p:bldP spid="157" grpId="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Quick Recap"/>
          <p:cNvSpPr txBox="1">
            <a:spLocks noGrp="1"/>
          </p:cNvSpPr>
          <p:nvPr>
            <p:ph type="title"/>
          </p:nvPr>
        </p:nvSpPr>
        <p:spPr>
          <a:xfrm>
            <a:off x="503336" y="546100"/>
            <a:ext cx="11998128" cy="1854200"/>
          </a:xfrm>
          <a:prstGeom prst="rect">
            <a:avLst/>
          </a:prstGeom>
        </p:spPr>
        <p:txBody>
          <a:bodyPr/>
          <a:lstStyle/>
          <a:p>
            <a:r>
              <a:t>Quick Recap</a:t>
            </a:r>
          </a:p>
        </p:txBody>
      </p:sp>
      <p:sp>
        <p:nvSpPr>
          <p:cNvPr id="160" name="What is containment?…"/>
          <p:cNvSpPr txBox="1">
            <a:spLocks noGrp="1"/>
          </p:cNvSpPr>
          <p:nvPr>
            <p:ph type="body" idx="1"/>
          </p:nvPr>
        </p:nvSpPr>
        <p:spPr>
          <a:xfrm>
            <a:off x="355600" y="2362200"/>
            <a:ext cx="8926116" cy="69771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8807" indent="-368807" defTabSz="514095">
              <a:spcBef>
                <a:spcPts val="3300"/>
              </a:spcBef>
              <a:defRPr sz="2992"/>
            </a:pPr>
            <a:r>
              <a:t>What is containment?</a:t>
            </a:r>
          </a:p>
          <a:p>
            <a:pPr marL="368807" indent="-368807" defTabSz="514095">
              <a:spcBef>
                <a:spcPts val="3300"/>
              </a:spcBef>
              <a:defRPr sz="2992"/>
            </a:pPr>
            <a:r>
              <a:t>US foreign policy after WWII:</a:t>
            </a:r>
          </a:p>
          <a:p>
            <a:pPr marL="737615" lvl="1" indent="-368807" defTabSz="514095">
              <a:spcBef>
                <a:spcPts val="3300"/>
              </a:spcBef>
              <a:defRPr sz="2992"/>
            </a:pPr>
            <a:r>
              <a:t>Collective Security</a:t>
            </a:r>
          </a:p>
          <a:p>
            <a:pPr marL="737615" lvl="1" indent="-368807" defTabSz="514095">
              <a:spcBef>
                <a:spcPts val="3300"/>
              </a:spcBef>
              <a:defRPr sz="2992"/>
            </a:pPr>
            <a:r>
              <a:t>International Aid</a:t>
            </a:r>
          </a:p>
          <a:p>
            <a:pPr marL="737615" lvl="1" indent="-368807" defTabSz="514095">
              <a:spcBef>
                <a:spcPts val="3300"/>
              </a:spcBef>
              <a:defRPr sz="2992"/>
            </a:pPr>
            <a:r>
              <a:t>Economic Institutions</a:t>
            </a:r>
          </a:p>
          <a:p>
            <a:pPr marL="368807" indent="-368807" defTabSz="514095">
              <a:spcBef>
                <a:spcPts val="3300"/>
              </a:spcBef>
              <a:defRPr sz="2992"/>
            </a:pPr>
            <a:r>
              <a:t>Cold War fluctuated between direct and indirect confrontation and detente </a:t>
            </a:r>
          </a:p>
          <a:p>
            <a:pPr marL="368807" indent="-368807" defTabSz="514095">
              <a:spcBef>
                <a:spcPts val="3300"/>
              </a:spcBef>
              <a:defRPr sz="2992"/>
            </a:pPr>
            <a:r>
              <a:t>Impact of the Cold War on decolonization </a:t>
            </a:r>
          </a:p>
          <a:p>
            <a:pPr marL="368807" indent="-368807" defTabSz="514095">
              <a:spcBef>
                <a:spcPts val="3300"/>
              </a:spcBef>
              <a:defRPr sz="2992"/>
            </a:pPr>
            <a:r>
              <a:t>Cold War in Latin America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A29A85"/>
          </a:buClr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Macintosh PowerPoint</Application>
  <PresentationFormat>Custom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Vintage</vt:lpstr>
      <vt:lpstr>APUSH Review: Video #51: The Cold War (Key Concept 8.1, I, A-E)</vt:lpstr>
      <vt:lpstr>Origins Of The Cold War</vt:lpstr>
      <vt:lpstr>The “Iron Curtain”</vt:lpstr>
      <vt:lpstr>The US’ Foreign Policy</vt:lpstr>
      <vt:lpstr>How Did The US Hope To Contain Communism? </vt:lpstr>
      <vt:lpstr>The Cold War: Military Confrontation and Detente </vt:lpstr>
      <vt:lpstr>Postwar Decolonization</vt:lpstr>
      <vt:lpstr>The Cold War In Latin America </vt:lpstr>
      <vt:lpstr>Quick Recap</vt:lpstr>
      <vt:lpstr>See You Back Here For Video #52: The Korean War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Video #51: The Cold War (Key Concept 8.1, I, A-E)</dc:title>
  <cp:lastModifiedBy>Adam Norris</cp:lastModifiedBy>
  <cp:revision>2</cp:revision>
  <dcterms:modified xsi:type="dcterms:W3CDTF">2019-02-25T17:42:03Z</dcterms:modified>
</cp:coreProperties>
</file>