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13"/>
          </p:nvPr>
        </p:nvSpPr>
        <p:spPr>
          <a:xfrm>
            <a:off x="-725555" y="285492"/>
            <a:ext cx="13927350" cy="9076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14"/>
          </p:nvPr>
        </p:nvSpPr>
        <p:spPr>
          <a:xfrm>
            <a:off x="-458135" y="3185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387679" y="1342562"/>
            <a:ext cx="13785500" cy="89835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14"/>
          </p:nvPr>
        </p:nvSpPr>
        <p:spPr>
          <a:xfrm>
            <a:off x="6278260" y="900786"/>
            <a:ext cx="6411700" cy="4178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33388" y="1041395"/>
            <a:ext cx="12027434" cy="78378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609600" y="-12700"/>
            <a:ext cx="15084057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809750" y="519112"/>
            <a:ext cx="9685764" cy="631190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841065" y="1407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6068075" y="635557"/>
            <a:ext cx="13908500" cy="90637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53: The Red Scare (Topic 8.3)"/>
          <p:cNvSpPr txBox="1"/>
          <p:nvPr>
            <p:ph type="ctrTitle"/>
          </p:nvPr>
        </p:nvSpPr>
        <p:spPr>
          <a:xfrm>
            <a:off x="1079500" y="-711200"/>
            <a:ext cx="11176000" cy="2921000"/>
          </a:xfrm>
          <a:prstGeom prst="rect">
            <a:avLst/>
          </a:prstGeom>
        </p:spPr>
        <p:txBody>
          <a:bodyPr/>
          <a:lstStyle/>
          <a:p>
            <a:pPr/>
            <a:r>
              <a:t>APUSH Review: Video #53: The Red Scare (Topic 8.3)</a:t>
            </a:r>
          </a:p>
        </p:txBody>
      </p:sp>
      <p:sp>
        <p:nvSpPr>
          <p:cNvPr id="138" name="Everything You Need To Know About Topic 8.3 To Succeed In APUSH"/>
          <p:cNvSpPr txBox="1"/>
          <p:nvPr>
            <p:ph type="subTitle" sz="quarter" idx="1"/>
          </p:nvPr>
        </p:nvSpPr>
        <p:spPr>
          <a:xfrm>
            <a:off x="1079500" y="23749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8.3 To Succeed In APUSH</a:t>
            </a:r>
          </a:p>
        </p:txBody>
      </p:sp>
      <p:sp>
        <p:nvSpPr>
          <p:cNvPr id="139" name="www.APUSHReview.com"/>
          <p:cNvSpPr txBox="1"/>
          <p:nvPr/>
        </p:nvSpPr>
        <p:spPr>
          <a:xfrm>
            <a:off x="4088482" y="8807449"/>
            <a:ext cx="48278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0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3286" y="3334539"/>
            <a:ext cx="7228428" cy="542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outout to Coach Cavnar’s class. Thanks for watching and best of luck!"/>
          <p:cNvSpPr/>
          <p:nvPr/>
        </p:nvSpPr>
        <p:spPr>
          <a:xfrm>
            <a:off x="6591300" y="1577181"/>
            <a:ext cx="5938243" cy="4607719"/>
          </a:xfrm>
          <a:prstGeom prst="wedgeEllipseCallout">
            <a:avLst>
              <a:gd name="adj1" fmla="val -49385"/>
              <a:gd name="adj2" fmla="val 6268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Shoutout to Coach Cavnar’s class. Thanks for watching and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opic 8.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 8.3</a:t>
            </a:r>
          </a:p>
        </p:txBody>
      </p:sp>
      <p:sp>
        <p:nvSpPr>
          <p:cNvPr id="144" name="This topic focuses on the causes and effects of the Red Scare after WWII…"/>
          <p:cNvSpPr txBox="1"/>
          <p:nvPr>
            <p:ph type="body" idx="1"/>
          </p:nvPr>
        </p:nvSpPr>
        <p:spPr>
          <a:xfrm>
            <a:off x="457200" y="2235200"/>
            <a:ext cx="7432477" cy="7201496"/>
          </a:xfrm>
          <a:prstGeom prst="rect">
            <a:avLst/>
          </a:prstGeom>
        </p:spPr>
        <p:txBody>
          <a:bodyPr/>
          <a:lstStyle/>
          <a:p>
            <a:pPr marL="312039" indent="-312039" defTabSz="531622">
              <a:spcBef>
                <a:spcPts val="3400"/>
              </a:spcBef>
              <a:defRPr sz="3094"/>
            </a:pPr>
            <a:r>
              <a:t>This topic focuses on the causes and effects of the Red Scare after WWII</a:t>
            </a:r>
          </a:p>
          <a:p>
            <a:pPr marL="381381" indent="-381381" defTabSz="531622">
              <a:spcBef>
                <a:spcPts val="3400"/>
              </a:spcBef>
              <a:defRPr sz="3640"/>
            </a:pPr>
            <a:r>
              <a:t>“Americans debated policies and methods designed to expose suspected communists within the United States even as both parties supported the broader strategy of containing communism.”</a:t>
            </a:r>
          </a:p>
          <a:p>
            <a:pPr marL="381381" indent="-381381" defTabSz="531622">
              <a:spcBef>
                <a:spcPts val="3400"/>
              </a:spcBef>
              <a:defRPr sz="3640"/>
            </a:pPr>
            <a:r>
              <a:t>Both parties supported Containment: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Truman - Korea; LBJ &amp; Nixon - Vietnam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Second Red Sc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Second Red Scare</a:t>
            </a:r>
          </a:p>
        </p:txBody>
      </p:sp>
      <p:sp>
        <p:nvSpPr>
          <p:cNvPr id="147" name="What was it?…"/>
          <p:cNvSpPr txBox="1"/>
          <p:nvPr>
            <p:ph type="body" idx="1"/>
          </p:nvPr>
        </p:nvSpPr>
        <p:spPr>
          <a:xfrm>
            <a:off x="431800" y="2209800"/>
            <a:ext cx="7485261" cy="7220248"/>
          </a:xfrm>
          <a:prstGeom prst="rect">
            <a:avLst/>
          </a:prstGeom>
        </p:spPr>
        <p:txBody>
          <a:bodyPr/>
          <a:lstStyle/>
          <a:p>
            <a:pPr/>
            <a:r>
              <a:t>What was it?</a:t>
            </a:r>
          </a:p>
          <a:p>
            <a:pPr lvl="1"/>
            <a:r>
              <a:t>Fear and hysteria over communism that swept the country in the 1940s and 1950s </a:t>
            </a:r>
          </a:p>
          <a:p>
            <a:pPr/>
            <a:r>
              <a:t>Many individuals feared the US government was infiltrated by communists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2279650"/>
            <a:ext cx="4343400" cy="661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asons The Second Red Sc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Reasons The Second Red Scare</a:t>
            </a:r>
          </a:p>
        </p:txBody>
      </p:sp>
      <p:sp>
        <p:nvSpPr>
          <p:cNvPr id="151" name="USSR actions in Eastern Europe after WWII…"/>
          <p:cNvSpPr txBox="1"/>
          <p:nvPr>
            <p:ph type="body" sz="half" idx="1"/>
          </p:nvPr>
        </p:nvSpPr>
        <p:spPr>
          <a:xfrm>
            <a:off x="496292" y="2248892"/>
            <a:ext cx="6540699" cy="7192070"/>
          </a:xfrm>
          <a:prstGeom prst="rect">
            <a:avLst/>
          </a:prstGeom>
        </p:spPr>
        <p:txBody>
          <a:bodyPr/>
          <a:lstStyle/>
          <a:p>
            <a:pPr/>
            <a:r>
              <a:t>USSR actions in Eastern Europe after WWII</a:t>
            </a:r>
          </a:p>
          <a:p>
            <a:pPr lvl="1"/>
            <a:r>
              <a:t>Lack of free elections in Poland</a:t>
            </a:r>
          </a:p>
          <a:p>
            <a:pPr/>
            <a:r>
              <a:t>“Fall of China” in 1949</a:t>
            </a:r>
          </a:p>
          <a:p>
            <a:pPr/>
            <a:r>
              <a:t>Soviet development of nuclear weapons 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400" y="4216400"/>
            <a:ext cx="5054600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d Scare In The 1940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 Scare In The 1940s</a:t>
            </a:r>
          </a:p>
        </p:txBody>
      </p:sp>
      <p:sp>
        <p:nvSpPr>
          <p:cNvPr id="155" name="HUAC (1945):…"/>
          <p:cNvSpPr txBox="1"/>
          <p:nvPr>
            <p:ph type="body" idx="1"/>
          </p:nvPr>
        </p:nvSpPr>
        <p:spPr>
          <a:xfrm>
            <a:off x="330200" y="2209800"/>
            <a:ext cx="8463558" cy="7366000"/>
          </a:xfrm>
          <a:prstGeom prst="rect">
            <a:avLst/>
          </a:prstGeom>
        </p:spPr>
        <p:txBody>
          <a:bodyPr/>
          <a:lstStyle/>
          <a:p>
            <a:pPr marL="251460" indent="-251460" defTabSz="350520">
              <a:spcBef>
                <a:spcPts val="2200"/>
              </a:spcBef>
              <a:defRPr sz="2400"/>
            </a:pPr>
            <a:r>
              <a:t>HUAC (1945):</a:t>
            </a:r>
          </a:p>
          <a:p>
            <a:pPr lvl="1" marL="502920" indent="-251460" defTabSz="350520">
              <a:spcBef>
                <a:spcPts val="2200"/>
              </a:spcBef>
              <a:defRPr sz="2400"/>
            </a:pPr>
            <a:r>
              <a:t>House Committee on Un-American Activities</a:t>
            </a:r>
          </a:p>
          <a:p>
            <a:pPr lvl="2" marL="754380" indent="-251460" defTabSz="350520">
              <a:spcBef>
                <a:spcPts val="2200"/>
              </a:spcBef>
              <a:defRPr sz="2400"/>
            </a:pPr>
            <a:r>
              <a:t>Richard Nixon was a prominent member</a:t>
            </a:r>
          </a:p>
          <a:p>
            <a:pPr lvl="1" marL="502920" indent="-251460" defTabSz="350520">
              <a:spcBef>
                <a:spcPts val="2200"/>
              </a:spcBef>
              <a:defRPr sz="2400"/>
            </a:pPr>
            <a:r>
              <a:t>Alger Hiss:</a:t>
            </a:r>
          </a:p>
          <a:p>
            <a:pPr lvl="2" marL="754380" indent="-251460" defTabSz="350520">
              <a:spcBef>
                <a:spcPts val="2200"/>
              </a:spcBef>
              <a:defRPr sz="2400"/>
            </a:pPr>
            <a:r>
              <a:t>Former aide to FDR, accused of sharing 65 classified documents</a:t>
            </a:r>
          </a:p>
          <a:p>
            <a:pPr lvl="2" marL="754380" indent="-251460" defTabSz="350520">
              <a:spcBef>
                <a:spcPts val="2200"/>
              </a:spcBef>
              <a:defRPr sz="2400"/>
            </a:pPr>
            <a:r>
              <a:t>Indicted and sentences to 5 years in jail for perjury</a:t>
            </a:r>
          </a:p>
          <a:p>
            <a:pPr lvl="1" marL="502920" indent="-251460" defTabSz="350520">
              <a:spcBef>
                <a:spcPts val="2200"/>
              </a:spcBef>
              <a:defRPr sz="2400"/>
            </a:pPr>
            <a:r>
              <a:t>“Hollywood 10”:</a:t>
            </a:r>
          </a:p>
          <a:p>
            <a:pPr lvl="2" marL="754380" indent="-251460" defTabSz="350520">
              <a:spcBef>
                <a:spcPts val="2200"/>
              </a:spcBef>
              <a:defRPr sz="2400"/>
            </a:pPr>
            <a:r>
              <a:t>Screenwriters that refused to testify before HUAC - sent to jail</a:t>
            </a:r>
          </a:p>
          <a:p>
            <a:pPr marL="251460" indent="-251460" defTabSz="350520">
              <a:spcBef>
                <a:spcPts val="2200"/>
              </a:spcBef>
              <a:defRPr sz="2400"/>
            </a:pPr>
            <a:r>
              <a:t>Truman’s Loyalty Program:</a:t>
            </a:r>
          </a:p>
          <a:p>
            <a:pPr lvl="1" marL="502920" indent="-251460" defTabSz="350520">
              <a:spcBef>
                <a:spcPts val="2200"/>
              </a:spcBef>
              <a:defRPr sz="2400"/>
            </a:pPr>
            <a:r>
              <a:t>Executive Order 9835 - federal employees must take a loyalty oath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2700" y="1568450"/>
            <a:ext cx="3810000" cy="298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0800" y="6146800"/>
            <a:ext cx="37338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7" grpId="3"/>
      <p:bldP build="whole" bldLvl="1" animBg="1" rev="0" advAuto="0" spid="1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d Scare In The 1950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 Scare In The 1950s</a:t>
            </a:r>
          </a:p>
        </p:txBody>
      </p:sp>
      <p:sp>
        <p:nvSpPr>
          <p:cNvPr id="160" name="McCarran Internal Security Bill:…"/>
          <p:cNvSpPr txBox="1"/>
          <p:nvPr>
            <p:ph type="body" idx="1"/>
          </p:nvPr>
        </p:nvSpPr>
        <p:spPr>
          <a:xfrm>
            <a:off x="508000" y="2184400"/>
            <a:ext cx="8477052" cy="7416800"/>
          </a:xfrm>
          <a:prstGeom prst="rect">
            <a:avLst/>
          </a:prstGeom>
        </p:spPr>
        <p:txBody>
          <a:bodyPr/>
          <a:lstStyle/>
          <a:p>
            <a:pPr marL="272414" indent="-272414" defTabSz="379729">
              <a:spcBef>
                <a:spcPts val="2400"/>
              </a:spcBef>
              <a:defRPr sz="2600"/>
            </a:pPr>
            <a:r>
              <a:t>McCarran Internal Security Bill: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Communist organizations must register with the government</a:t>
            </a:r>
          </a:p>
          <a:p>
            <a:pPr marL="272414" indent="-272414" defTabSz="379729">
              <a:spcBef>
                <a:spcPts val="2400"/>
              </a:spcBef>
              <a:defRPr sz="2600"/>
            </a:pPr>
            <a:r>
              <a:t>McCarthyism: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Seen as a </a:t>
            </a:r>
            <a:r>
              <a:rPr u="sng"/>
              <a:t>demagogue</a:t>
            </a:r>
            <a:r>
              <a:t> - leader that capitalizes on prejudices and false claims to gain power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Joseph McCarthy (R - Wisconsin)</a:t>
            </a:r>
          </a:p>
          <a:p>
            <a:pPr lvl="2" marL="817244" indent="-272414" defTabSz="379729">
              <a:spcBef>
                <a:spcPts val="2400"/>
              </a:spcBef>
              <a:defRPr sz="2600"/>
            </a:pPr>
            <a:r>
              <a:t>Accused state department officials of being communists</a:t>
            </a:r>
          </a:p>
          <a:p>
            <a:pPr lvl="2" marL="817244" indent="-272414" defTabSz="379729">
              <a:spcBef>
                <a:spcPts val="2400"/>
              </a:spcBef>
              <a:defRPr sz="2600"/>
            </a:pPr>
            <a:r>
              <a:t>Downfall happened when he attacked the army</a:t>
            </a:r>
          </a:p>
          <a:p>
            <a:pPr marL="272414" indent="-272414" defTabSz="379729">
              <a:spcBef>
                <a:spcPts val="2400"/>
              </a:spcBef>
              <a:defRPr sz="2600"/>
            </a:pPr>
            <a:r>
              <a:t>Rosenbergs:</a:t>
            </a:r>
          </a:p>
          <a:p>
            <a:pPr lvl="1" marL="544829" indent="-272414" defTabSz="379729">
              <a:spcBef>
                <a:spcPts val="2400"/>
              </a:spcBef>
              <a:defRPr sz="2600"/>
            </a:pPr>
            <a:r>
              <a:t>Husband and wife convicted of giving a-bomb secrets to the Soviets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0" y="1504950"/>
            <a:ext cx="3657600" cy="488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6700" y="6470650"/>
            <a:ext cx="3505200" cy="318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2" grpId="3"/>
      <p:bldP build="p" bldLvl="5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5" name="Causes of the Red Scare:…"/>
          <p:cNvSpPr txBox="1"/>
          <p:nvPr>
            <p:ph type="body" idx="1"/>
          </p:nvPr>
        </p:nvSpPr>
        <p:spPr>
          <a:xfrm>
            <a:off x="508000" y="2184400"/>
            <a:ext cx="8477052" cy="7416800"/>
          </a:xfrm>
          <a:prstGeom prst="rect">
            <a:avLst/>
          </a:prstGeom>
        </p:spPr>
        <p:txBody>
          <a:bodyPr/>
          <a:lstStyle/>
          <a:p>
            <a:pPr/>
            <a:r>
              <a:t>Causes of the Red Scare:</a:t>
            </a:r>
          </a:p>
          <a:p>
            <a:pPr lvl="1"/>
            <a:r>
              <a:t>“Fall” of China</a:t>
            </a:r>
          </a:p>
          <a:p>
            <a:pPr lvl="1"/>
            <a:r>
              <a:t>Soviet nuclear weapons</a:t>
            </a:r>
          </a:p>
          <a:p>
            <a:pPr/>
            <a:r>
              <a:t>Effects of the Red Scare:</a:t>
            </a:r>
          </a:p>
          <a:p>
            <a:pPr lvl="1"/>
            <a:r>
              <a:t>Executive Order 9835</a:t>
            </a:r>
          </a:p>
          <a:p>
            <a:pPr lvl="1"/>
            <a:r>
              <a:t>McCarthyism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e You Back Here For Video #54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#54!</a:t>
            </a:r>
          </a:p>
        </p:txBody>
      </p:sp>
      <p:sp>
        <p:nvSpPr>
          <p:cNvPr id="168" name="Thanks for watching…"/>
          <p:cNvSpPr txBox="1"/>
          <p:nvPr>
            <p:ph type="body" idx="1"/>
          </p:nvPr>
        </p:nvSpPr>
        <p:spPr>
          <a:xfrm>
            <a:off x="508000" y="2184400"/>
            <a:ext cx="8477052" cy="741680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</a:t>
            </a:r>
          </a:p>
        </p:txBody>
      </p:sp>
      <p:pic>
        <p:nvPicPr>
          <p:cNvPr id="169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0886" y="318213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