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40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6124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899"/>
            <a:ext cx="368301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6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9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1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PUSH Review: Video #26: Antislavery Efforts And The Expansion Of Slavery (Key Concept 4.3, II, A-B)"/>
          <p:cNvSpPr txBox="1">
            <a:spLocks noGrp="1"/>
          </p:cNvSpPr>
          <p:nvPr>
            <p:ph type="ctrTitle"/>
          </p:nvPr>
        </p:nvSpPr>
        <p:spPr>
          <a:xfrm>
            <a:off x="1539279" y="876300"/>
            <a:ext cx="9926242" cy="2819400"/>
          </a:xfrm>
          <a:prstGeom prst="rect">
            <a:avLst/>
          </a:prstGeom>
        </p:spPr>
        <p:txBody>
          <a:bodyPr/>
          <a:lstStyle>
            <a:lvl1pPr defTabSz="356362">
              <a:defRPr sz="4636">
                <a:effectLst>
                  <a:outerShdw blurRad="15494" dist="15494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APUSH Review: Video #26: Antislavery Efforts And The Expansion Of Slavery (Key Concept 4.3, II, A-B)</a:t>
            </a:r>
          </a:p>
        </p:txBody>
      </p:sp>
      <p:sp>
        <p:nvSpPr>
          <p:cNvPr id="121" name="Everything You Need To Know About Antislavery Efforts And The Expansion Of Slavery To Succeed In APUSH"/>
          <p:cNvSpPr txBox="1">
            <a:spLocks noGrp="1"/>
          </p:cNvSpPr>
          <p:nvPr>
            <p:ph type="subTitle" sz="quarter" idx="1"/>
          </p:nvPr>
        </p:nvSpPr>
        <p:spPr>
          <a:xfrm>
            <a:off x="1841500" y="3775075"/>
            <a:ext cx="9321800" cy="14097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defTabSz="572516">
              <a:defRPr sz="3332">
                <a:effectLst>
                  <a:outerShdw blurRad="24892" dist="12446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r>
              <a:t>Everything You Need To Know About Antislavery Efforts And The Expansion Of Slavery To Succeed In APUSH</a:t>
            </a:r>
          </a:p>
        </p:txBody>
      </p:sp>
      <p:sp>
        <p:nvSpPr>
          <p:cNvPr id="122" name="www.APUSHReview.com"/>
          <p:cNvSpPr txBox="1"/>
          <p:nvPr/>
        </p:nvSpPr>
        <p:spPr>
          <a:xfrm>
            <a:off x="3800094" y="7429499"/>
            <a:ext cx="540461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www.APUSHReview.com</a:t>
            </a:r>
          </a:p>
        </p:txBody>
      </p:sp>
      <p:pic>
        <p:nvPicPr>
          <p:cNvPr id="123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4245" y="5148814"/>
            <a:ext cx="3356310" cy="251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heodore Wel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Theodore Weld</a:t>
            </a:r>
          </a:p>
        </p:txBody>
      </p:sp>
      <p:sp>
        <p:nvSpPr>
          <p:cNvPr id="156" name="Minister that preached throughout the North about the evils of slavery…"/>
          <p:cNvSpPr txBox="1">
            <a:spLocks noGrp="1"/>
          </p:cNvSpPr>
          <p:nvPr>
            <p:ph type="body" sz="half" idx="1"/>
          </p:nvPr>
        </p:nvSpPr>
        <p:spPr>
          <a:xfrm>
            <a:off x="660400" y="2730500"/>
            <a:ext cx="6912273" cy="6223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0"/>
            </a:pPr>
            <a:r>
              <a:t>Minister that preached throughout the North about the evils of slavery</a:t>
            </a:r>
          </a:p>
          <a:p>
            <a:pPr>
              <a:buBlip>
                <a:blip r:embed="rId2"/>
              </a:buBlip>
              <a:defRPr i="0"/>
            </a:pPr>
            <a:r>
              <a:t>Argued slavery was a sin</a:t>
            </a:r>
          </a:p>
          <a:p>
            <a:pPr lvl="1">
              <a:buBlip>
                <a:blip r:embed="rId2"/>
              </a:buBlip>
              <a:defRPr i="0"/>
            </a:pPr>
            <a:r>
              <a:t>Instrumental in reshaping the movement away from gradual emancipation to immediate emancipation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1200" y="2984500"/>
            <a:ext cx="35052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outhern Views Of Slave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Southern Views Of Slavery</a:t>
            </a:r>
          </a:p>
        </p:txBody>
      </p:sp>
      <p:sp>
        <p:nvSpPr>
          <p:cNvPr id="160" name="Most Southerners did NOT own slaves…"/>
          <p:cNvSpPr txBox="1">
            <a:spLocks noGrp="1"/>
          </p:cNvSpPr>
          <p:nvPr>
            <p:ph type="body" sz="half" idx="1"/>
          </p:nvPr>
        </p:nvSpPr>
        <p:spPr>
          <a:xfrm>
            <a:off x="660400" y="2730500"/>
            <a:ext cx="6912273" cy="622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0718" indent="-410718" defTabSz="572516">
              <a:spcBef>
                <a:spcPts val="2700"/>
              </a:spcBef>
              <a:buBlip>
                <a:blip r:embed="rId2"/>
              </a:buBlip>
              <a:defRPr sz="3528" i="0">
                <a:effectLst>
                  <a:outerShdw blurRad="24892" dist="12446" dir="5400000" rotWithShape="0">
                    <a:srgbClr val="FFFFFF"/>
                  </a:outerShdw>
                </a:effectLst>
              </a:defRPr>
            </a:pPr>
            <a:r>
              <a:rPr dirty="0"/>
              <a:t>Most Southerners did NOT own slaves</a:t>
            </a:r>
          </a:p>
          <a:p>
            <a:pPr marL="410718" indent="-410718" defTabSz="572516">
              <a:spcBef>
                <a:spcPts val="2700"/>
              </a:spcBef>
              <a:buBlip>
                <a:blip r:embed="rId2"/>
              </a:buBlip>
              <a:defRPr sz="3528" i="0">
                <a:effectLst>
                  <a:outerShdw blurRad="24892" dist="12446" dir="5400000" rotWithShape="0">
                    <a:srgbClr val="FFFFFF"/>
                  </a:outerShdw>
                </a:effectLst>
              </a:defRPr>
            </a:pPr>
            <a:r>
              <a:rPr dirty="0"/>
              <a:t>Southern was defended by Southern leaders and writers:</a:t>
            </a:r>
          </a:p>
          <a:p>
            <a:pPr marL="821436" lvl="1" indent="-410718" defTabSz="572516">
              <a:spcBef>
                <a:spcPts val="2700"/>
              </a:spcBef>
              <a:buBlip>
                <a:blip r:embed="rId2"/>
              </a:buBlip>
              <a:defRPr sz="3528" i="0">
                <a:effectLst>
                  <a:outerShdw blurRad="24892" dist="12446" dir="5400000" rotWithShape="0">
                    <a:srgbClr val="FFFFFF"/>
                  </a:outerShdw>
                </a:effectLst>
              </a:defRPr>
            </a:pPr>
            <a:r>
              <a:rPr dirty="0"/>
              <a:t>George Fitzhugh and John C. Calhoun</a:t>
            </a:r>
          </a:p>
          <a:p>
            <a:pPr marL="410718" indent="-410718" defTabSz="572516">
              <a:spcBef>
                <a:spcPts val="2700"/>
              </a:spcBef>
              <a:buBlip>
                <a:blip r:embed="rId2"/>
              </a:buBlip>
              <a:defRPr sz="3528" i="0">
                <a:effectLst>
                  <a:outerShdw blurRad="24892" dist="12446" dir="5400000" rotWithShape="0">
                    <a:srgbClr val="FFFFFF"/>
                  </a:outerShdw>
                </a:effectLst>
              </a:defRPr>
            </a:pPr>
            <a:r>
              <a:rPr dirty="0"/>
              <a:t>Slavery was seen as </a:t>
            </a:r>
            <a:r>
              <a:rPr dirty="0" smtClean="0"/>
              <a:t>a </a:t>
            </a:r>
            <a:r>
              <a:rPr dirty="0"/>
              <a:t>“positive good”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7200" y="3848100"/>
            <a:ext cx="2794000" cy="398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build="p" bldLvl="5" animBg="1" advAuto="0"/>
      <p:bldP spid="161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Quick Rec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Quick Recap</a:t>
            </a:r>
          </a:p>
        </p:txBody>
      </p:sp>
      <p:sp>
        <p:nvSpPr>
          <p:cNvPr id="164" name="Early abolitionists…"/>
          <p:cNvSpPr txBox="1">
            <a:spLocks noGrp="1"/>
          </p:cNvSpPr>
          <p:nvPr>
            <p:ph type="body" sz="half" idx="1"/>
          </p:nvPr>
        </p:nvSpPr>
        <p:spPr>
          <a:xfrm>
            <a:off x="660400" y="2730500"/>
            <a:ext cx="6912273" cy="6223000"/>
          </a:xfrm>
          <a:prstGeom prst="rect">
            <a:avLst/>
          </a:prstGeom>
        </p:spPr>
        <p:txBody>
          <a:bodyPr/>
          <a:lstStyle/>
          <a:p>
            <a:pPr marL="264032" indent="-264032" defTabSz="368045">
              <a:spcBef>
                <a:spcPts val="1700"/>
              </a:spcBef>
              <a:buBlip>
                <a:blip r:embed="rId2"/>
              </a:buBlip>
              <a:defRPr sz="2268" i="0">
                <a:effectLst>
                  <a:outerShdw blurRad="16002" dist="8001" dir="5400000" rotWithShape="0">
                    <a:srgbClr val="FFFFFF"/>
                  </a:outerShdw>
                </a:effectLst>
              </a:defRPr>
            </a:pPr>
            <a:r>
              <a:t>Early abolitionists</a:t>
            </a:r>
          </a:p>
          <a:p>
            <a:pPr marL="264032" indent="-264032" defTabSz="368045">
              <a:spcBef>
                <a:spcPts val="1700"/>
              </a:spcBef>
              <a:buBlip>
                <a:blip r:embed="rId2"/>
              </a:buBlip>
              <a:defRPr sz="2268" i="0">
                <a:effectLst>
                  <a:outerShdw blurRad="16002" dist="8001" dir="5400000" rotWithShape="0">
                    <a:srgbClr val="FFFFFF"/>
                  </a:outerShdw>
                </a:effectLst>
              </a:defRPr>
            </a:pPr>
            <a:r>
              <a:t>Goals of the American Colonization Society</a:t>
            </a:r>
          </a:p>
          <a:p>
            <a:pPr marL="264032" indent="-264032" defTabSz="368045">
              <a:spcBef>
                <a:spcPts val="1700"/>
              </a:spcBef>
              <a:buBlip>
                <a:blip r:embed="rId2"/>
              </a:buBlip>
              <a:defRPr sz="2268" i="0">
                <a:effectLst>
                  <a:outerShdw blurRad="16002" dist="8001" dir="5400000" rotWithShape="0">
                    <a:srgbClr val="FFFFFF"/>
                  </a:outerShdw>
                </a:effectLst>
              </a:defRPr>
            </a:pPr>
            <a:r>
              <a:t>Goals and writings of: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2268" i="0">
                <a:effectLst>
                  <a:outerShdw blurRad="16002" dist="8001" dir="5400000" rotWithShape="0">
                    <a:srgbClr val="FFFFFF"/>
                  </a:outerShdw>
                </a:effectLst>
              </a:defRPr>
            </a:pPr>
            <a:r>
              <a:t>David Walker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2268" i="0">
                <a:effectLst>
                  <a:outerShdw blurRad="16002" dist="8001" dir="5400000" rotWithShape="0">
                    <a:srgbClr val="FFFFFF"/>
                  </a:outerShdw>
                </a:effectLst>
              </a:defRPr>
            </a:pPr>
            <a:r>
              <a:t>Nat Turner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2268" i="0">
                <a:effectLst>
                  <a:outerShdw blurRad="16002" dist="8001" dir="5400000" rotWithShape="0">
                    <a:srgbClr val="FFFFFF"/>
                  </a:outerShdw>
                </a:effectLst>
              </a:defRPr>
            </a:pPr>
            <a:r>
              <a:t>William Lloyd Garrison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2268" i="0">
                <a:effectLst>
                  <a:outerShdw blurRad="16002" dist="8001" dir="5400000" rotWithShape="0">
                    <a:srgbClr val="FFFFFF"/>
                  </a:outerShdw>
                </a:effectLst>
              </a:defRPr>
            </a:pPr>
            <a:r>
              <a:t>Frederick Douglass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2268" i="0">
                <a:effectLst>
                  <a:outerShdw blurRad="16002" dist="8001" dir="5400000" rotWithShape="0">
                    <a:srgbClr val="FFFFFF"/>
                  </a:outerShdw>
                </a:effectLst>
              </a:defRPr>
            </a:pPr>
            <a:r>
              <a:t>Theodore Wright</a:t>
            </a:r>
          </a:p>
          <a:p>
            <a:pPr marL="528065" lvl="1" indent="-264032" defTabSz="368045">
              <a:spcBef>
                <a:spcPts val="1700"/>
              </a:spcBef>
              <a:buBlip>
                <a:blip r:embed="rId2"/>
              </a:buBlip>
              <a:defRPr sz="2268" i="0">
                <a:effectLst>
                  <a:outerShdw blurRad="16002" dist="8001" dir="5400000" rotWithShape="0">
                    <a:srgbClr val="FFFFFF"/>
                  </a:outerShdw>
                </a:effectLst>
              </a:defRPr>
            </a:pPr>
            <a:r>
              <a:t>Theodore Weld</a:t>
            </a:r>
          </a:p>
          <a:p>
            <a:pPr marL="264032" indent="-264032" defTabSz="368045">
              <a:spcBef>
                <a:spcPts val="1700"/>
              </a:spcBef>
              <a:buBlip>
                <a:blip r:embed="rId2"/>
              </a:buBlip>
              <a:defRPr sz="2268" i="0">
                <a:effectLst>
                  <a:outerShdw blurRad="16002" dist="8001" dir="5400000" rotWithShape="0">
                    <a:srgbClr val="FFFFFF"/>
                  </a:outerShdw>
                </a:effectLst>
              </a:defRPr>
            </a:pPr>
            <a:r>
              <a:t>Southern views of slavery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ee You Back Here For Video #27: The Second Great Awake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See You Back Here For Video #27: The Second Great Awakening</a:t>
            </a:r>
          </a:p>
        </p:txBody>
      </p:sp>
      <p:sp>
        <p:nvSpPr>
          <p:cNvPr id="167" name="Thanks for watching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0"/>
            </a:pPr>
            <a:r>
              <a:t>Thanks for watching</a:t>
            </a:r>
          </a:p>
          <a:p>
            <a:pPr>
              <a:buBlip>
                <a:blip r:embed="rId2"/>
              </a:buBlip>
              <a:defRPr i="0"/>
            </a:pPr>
            <a:r>
              <a:t>Best of luck!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54800" y="3721100"/>
            <a:ext cx="5638800" cy="424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xpansion Of Slave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Expansion Of Slavery</a:t>
            </a:r>
          </a:p>
        </p:txBody>
      </p:sp>
      <p:sp>
        <p:nvSpPr>
          <p:cNvPr id="126" name="Overcultivation of land due to cotton made many plantation owners look west of the Appalachians…"/>
          <p:cNvSpPr txBox="1">
            <a:spLocks noGrp="1"/>
          </p:cNvSpPr>
          <p:nvPr>
            <p:ph type="body" sz="half" idx="1"/>
          </p:nvPr>
        </p:nvSpPr>
        <p:spPr>
          <a:xfrm>
            <a:off x="660400" y="2730500"/>
            <a:ext cx="6000056" cy="622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93954" indent="-393954" defTabSz="549148">
              <a:spcBef>
                <a:spcPts val="2600"/>
              </a:spcBef>
              <a:buBlip>
                <a:blip r:embed="rId2"/>
              </a:buBlip>
              <a:defRPr sz="3384" i="0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t>Overcultivation of land due to cotton made many plantation owners look west of the Appalachians</a:t>
            </a:r>
          </a:p>
          <a:p>
            <a:pPr marL="787908" lvl="1" indent="-393954" defTabSz="549148">
              <a:spcBef>
                <a:spcPts val="2600"/>
              </a:spcBef>
              <a:buBlip>
                <a:blip r:embed="rId2"/>
              </a:buBlip>
              <a:defRPr sz="3384" i="0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t>Deep South - “Cotton Belt” - MS, AL, LA</a:t>
            </a:r>
          </a:p>
          <a:p>
            <a:pPr marL="393954" indent="-393954" defTabSz="549148">
              <a:spcBef>
                <a:spcPts val="2600"/>
              </a:spcBef>
              <a:buBlip>
                <a:blip r:embed="rId2"/>
              </a:buBlip>
              <a:defRPr sz="3384" i="0">
                <a:effectLst>
                  <a:outerShdw blurRad="23876" dist="11938" dir="5400000" rotWithShape="0">
                    <a:srgbClr val="FFFFFF"/>
                  </a:outerShdw>
                </a:effectLst>
              </a:defRPr>
            </a:pPr>
            <a:r>
              <a:t>As these plantation owners moved west, so did the institution of slavery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5948" y="1799044"/>
            <a:ext cx="5913966" cy="7741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build="p" bldLvl="5" animBg="1" advAuto="0"/>
      <p:bldP spid="127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Early Antislavery Effor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Early Antislavery Efforts</a:t>
            </a:r>
          </a:p>
        </p:txBody>
      </p:sp>
      <p:sp>
        <p:nvSpPr>
          <p:cNvPr id="130" name="Throughout most of early American history, abolitionists consisted of a small portion of the population…"/>
          <p:cNvSpPr txBox="1">
            <a:spLocks noGrp="1"/>
          </p:cNvSpPr>
          <p:nvPr>
            <p:ph type="body" sz="half" idx="1"/>
          </p:nvPr>
        </p:nvSpPr>
        <p:spPr>
          <a:xfrm>
            <a:off x="660400" y="2730500"/>
            <a:ext cx="6000056" cy="622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89763" indent="-389763" defTabSz="543305">
              <a:spcBef>
                <a:spcPts val="2600"/>
              </a:spcBef>
              <a:buBlip>
                <a:blip r:embed="rId2"/>
              </a:buBlip>
              <a:defRPr sz="3348" i="0">
                <a:effectLst>
                  <a:outerShdw blurRad="23622" dist="11811" dir="5400000" rotWithShape="0">
                    <a:srgbClr val="FFFFFF"/>
                  </a:outerShdw>
                </a:effectLst>
              </a:defRPr>
            </a:pPr>
            <a:r>
              <a:t>Throughout most of early American history, abolitionists consisted of a small portion of the population</a:t>
            </a:r>
          </a:p>
          <a:p>
            <a:pPr marL="389763" indent="-389763" defTabSz="543305">
              <a:spcBef>
                <a:spcPts val="2600"/>
              </a:spcBef>
              <a:buBlip>
                <a:blip r:embed="rId2"/>
              </a:buBlip>
              <a:defRPr sz="3348" i="0">
                <a:effectLst>
                  <a:outerShdw blurRad="23622" dist="11811" dir="5400000" rotWithShape="0">
                    <a:srgbClr val="FFFFFF"/>
                  </a:outerShdw>
                </a:effectLst>
              </a:defRPr>
            </a:pPr>
            <a:r>
              <a:t>18h-century:</a:t>
            </a:r>
          </a:p>
          <a:p>
            <a:pPr marL="779526" lvl="1" indent="-389763" defTabSz="543305">
              <a:spcBef>
                <a:spcPts val="2600"/>
              </a:spcBef>
              <a:buBlip>
                <a:blip r:embed="rId2"/>
              </a:buBlip>
              <a:defRPr sz="3348" i="0">
                <a:effectLst>
                  <a:outerShdw blurRad="23622" dist="11811" dir="5400000" rotWithShape="0">
                    <a:srgbClr val="FFFFFF"/>
                  </a:outerShdw>
                </a:effectLst>
              </a:defRPr>
            </a:pPr>
            <a:r>
              <a:t>Free blacks</a:t>
            </a:r>
          </a:p>
          <a:p>
            <a:pPr marL="779526" lvl="1" indent="-389763" defTabSz="543305">
              <a:spcBef>
                <a:spcPts val="2600"/>
              </a:spcBef>
              <a:buBlip>
                <a:blip r:embed="rId2"/>
              </a:buBlip>
              <a:defRPr sz="3348" i="0">
                <a:effectLst>
                  <a:outerShdw blurRad="23622" dist="11811" dir="5400000" rotWithShape="0">
                    <a:srgbClr val="FFFFFF"/>
                  </a:outerShdw>
                </a:effectLst>
              </a:defRPr>
            </a:pPr>
            <a:r>
              <a:t>Slaves</a:t>
            </a:r>
          </a:p>
          <a:p>
            <a:pPr marL="779526" lvl="1" indent="-389763" defTabSz="543305">
              <a:spcBef>
                <a:spcPts val="2600"/>
              </a:spcBef>
              <a:buBlip>
                <a:blip r:embed="rId2"/>
              </a:buBlip>
              <a:defRPr sz="3348" i="0">
                <a:effectLst>
                  <a:outerShdw blurRad="23622" dist="11811" dir="5400000" rotWithShape="0">
                    <a:srgbClr val="FFFFFF"/>
                  </a:outerShdw>
                </a:effectLst>
              </a:defRPr>
            </a:pPr>
            <a:r>
              <a:t>Quakers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olon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Colonization</a:t>
            </a:r>
          </a:p>
        </p:txBody>
      </p:sp>
      <p:sp>
        <p:nvSpPr>
          <p:cNvPr id="133" name="Prior to 1830, many politicians supported colonization efforts of former slaves in Africa…"/>
          <p:cNvSpPr txBox="1">
            <a:spLocks noGrp="1"/>
          </p:cNvSpPr>
          <p:nvPr>
            <p:ph type="body" sz="half" idx="1"/>
          </p:nvPr>
        </p:nvSpPr>
        <p:spPr>
          <a:xfrm>
            <a:off x="660400" y="2730500"/>
            <a:ext cx="6912273" cy="6223000"/>
          </a:xfrm>
          <a:prstGeom prst="rect">
            <a:avLst/>
          </a:prstGeom>
        </p:spPr>
        <p:txBody>
          <a:bodyPr/>
          <a:lstStyle/>
          <a:p>
            <a:pPr marL="310134" indent="-310134" defTabSz="432308">
              <a:spcBef>
                <a:spcPts val="2000"/>
              </a:spcBef>
              <a:buBlip>
                <a:blip r:embed="rId2"/>
              </a:buBlip>
              <a:defRPr sz="2664" i="0">
                <a:effectLst>
                  <a:outerShdw blurRad="18796" dist="9398" dir="5400000" rotWithShape="0">
                    <a:srgbClr val="FFFFFF"/>
                  </a:outerShdw>
                </a:effectLst>
              </a:defRPr>
            </a:pPr>
            <a:r>
              <a:t>Prior to 1830, many politicians supported colonization efforts of former slaves in Africa</a:t>
            </a:r>
          </a:p>
          <a:p>
            <a:pPr marL="620268" lvl="1" indent="-310134" defTabSz="432308">
              <a:spcBef>
                <a:spcPts val="2000"/>
              </a:spcBef>
              <a:buBlip>
                <a:blip r:embed="rId2"/>
              </a:buBlip>
              <a:defRPr sz="2664" i="0">
                <a:effectLst>
                  <a:outerShdw blurRad="18796" dist="9398" dir="5400000" rotWithShape="0">
                    <a:srgbClr val="FFFFFF"/>
                  </a:outerShdw>
                </a:effectLst>
              </a:defRPr>
            </a:pPr>
            <a:r>
              <a:t>Henry Clay, John Marshall, Daniel Webster</a:t>
            </a:r>
          </a:p>
          <a:p>
            <a:pPr marL="310134" indent="-310134" defTabSz="432308">
              <a:spcBef>
                <a:spcPts val="2000"/>
              </a:spcBef>
              <a:buBlip>
                <a:blip r:embed="rId2"/>
              </a:buBlip>
              <a:defRPr sz="2664" i="0">
                <a:effectLst>
                  <a:outerShdw blurRad="18796" dist="9398" dir="5400000" rotWithShape="0">
                    <a:srgbClr val="FFFFFF"/>
                  </a:outerShdw>
                </a:effectLst>
              </a:defRPr>
            </a:pPr>
            <a:r>
              <a:t>1816 - American Colonization Society was founded</a:t>
            </a:r>
          </a:p>
          <a:p>
            <a:pPr marL="620268" lvl="1" indent="-310134" defTabSz="432308">
              <a:spcBef>
                <a:spcPts val="2000"/>
              </a:spcBef>
              <a:buBlip>
                <a:blip r:embed="rId2"/>
              </a:buBlip>
              <a:defRPr sz="2664" i="0">
                <a:effectLst>
                  <a:outerShdw blurRad="18796" dist="9398" dir="5400000" rotWithShape="0">
                    <a:srgbClr val="FFFFFF"/>
                  </a:outerShdw>
                </a:effectLst>
              </a:defRPr>
            </a:pPr>
            <a:r>
              <a:t>Called for the gradual emancipation and movement of blacks to Africa</a:t>
            </a:r>
          </a:p>
          <a:p>
            <a:pPr marL="620268" lvl="1" indent="-310134" defTabSz="432308">
              <a:spcBef>
                <a:spcPts val="2000"/>
              </a:spcBef>
              <a:buBlip>
                <a:blip r:embed="rId2"/>
              </a:buBlip>
              <a:defRPr sz="2664" i="0">
                <a:effectLst>
                  <a:outerShdw blurRad="18796" dist="9398" dir="5400000" rotWithShape="0">
                    <a:srgbClr val="FFFFFF"/>
                  </a:outerShdw>
                </a:effectLst>
              </a:defRPr>
            </a:pPr>
            <a:r>
              <a:t>Liberia was established on the West Coast of Africa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9250" y="4057650"/>
            <a:ext cx="5143500" cy="478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build="p" bldLvl="5" animBg="1" advAuto="0"/>
      <p:bldP spid="134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ntislavery Effor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Antislavery Efforts</a:t>
            </a:r>
          </a:p>
        </p:txBody>
      </p:sp>
      <p:sp>
        <p:nvSpPr>
          <p:cNvPr id="137" name="As the 19th century went on, antislavery efforts increased in the North…"/>
          <p:cNvSpPr txBox="1">
            <a:spLocks noGrp="1"/>
          </p:cNvSpPr>
          <p:nvPr>
            <p:ph type="body" sz="half" idx="1"/>
          </p:nvPr>
        </p:nvSpPr>
        <p:spPr>
          <a:xfrm>
            <a:off x="660400" y="2730500"/>
            <a:ext cx="6912273" cy="622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52043" indent="-352043" defTabSz="490727">
              <a:spcBef>
                <a:spcPts val="2300"/>
              </a:spcBef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As the 19th century went on, antislavery efforts increased in the North</a:t>
            </a:r>
          </a:p>
          <a:p>
            <a:pPr marL="352043" indent="-352043" defTabSz="490727">
              <a:spcBef>
                <a:spcPts val="2300"/>
              </a:spcBef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David Walker:</a:t>
            </a:r>
          </a:p>
          <a:p>
            <a:pPr marL="704087" lvl="1" indent="-352043" defTabSz="490727">
              <a:spcBef>
                <a:spcPts val="2300"/>
              </a:spcBef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Creator of </a:t>
            </a:r>
            <a:r>
              <a:rPr i="1"/>
              <a:t>An Appeal to the Colored Citizens of the World</a:t>
            </a:r>
          </a:p>
          <a:p>
            <a:pPr marL="704087" lvl="1" indent="-352043" defTabSz="490727">
              <a:spcBef>
                <a:spcPts val="2300"/>
              </a:spcBef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Critic of colonization</a:t>
            </a:r>
          </a:p>
          <a:p>
            <a:pPr marL="704087" lvl="1" indent="-352043" defTabSz="490727">
              <a:spcBef>
                <a:spcPts val="2300"/>
              </a:spcBef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t>Used the Bible and Declaration of Independence in his writings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12200" y="3905250"/>
            <a:ext cx="2794000" cy="387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bldLvl="5" animBg="1" advAuto="0"/>
      <p:bldP spid="138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Nat Turn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Nat Turner</a:t>
            </a:r>
          </a:p>
        </p:txBody>
      </p:sp>
      <p:sp>
        <p:nvSpPr>
          <p:cNvPr id="141" name="Led one of the largest slave rebellions in history (1831)…"/>
          <p:cNvSpPr txBox="1">
            <a:spLocks noGrp="1"/>
          </p:cNvSpPr>
          <p:nvPr>
            <p:ph type="body" sz="half" idx="1"/>
          </p:nvPr>
        </p:nvSpPr>
        <p:spPr>
          <a:xfrm>
            <a:off x="660400" y="2730500"/>
            <a:ext cx="6912273" cy="6223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0"/>
            </a:pPr>
            <a:r>
              <a:t>Led one of the largest slave rebellions in history (1831)</a:t>
            </a:r>
          </a:p>
          <a:p>
            <a:pPr>
              <a:buBlip>
                <a:blip r:embed="rId2"/>
              </a:buBlip>
              <a:defRPr i="0"/>
            </a:pPr>
            <a:r>
              <a:t>As with virtually all slave rebellions, slave codes became more strict afterwards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illiam Lloyd Garris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William Lloyd Garrison</a:t>
            </a:r>
          </a:p>
        </p:txBody>
      </p:sp>
      <p:sp>
        <p:nvSpPr>
          <p:cNvPr id="144" name="Creator of The Liberator (1831 - 1865)…"/>
          <p:cNvSpPr txBox="1">
            <a:spLocks noGrp="1"/>
          </p:cNvSpPr>
          <p:nvPr>
            <p:ph type="body" sz="half" idx="1"/>
          </p:nvPr>
        </p:nvSpPr>
        <p:spPr>
          <a:xfrm>
            <a:off x="660400" y="2730500"/>
            <a:ext cx="6912273" cy="6223000"/>
          </a:xfrm>
          <a:prstGeom prst="rect">
            <a:avLst/>
          </a:prstGeom>
        </p:spPr>
        <p:txBody>
          <a:bodyPr/>
          <a:lstStyle/>
          <a:p>
            <a:pPr marL="389763" indent="-389763" defTabSz="543305">
              <a:spcBef>
                <a:spcPts val="2600"/>
              </a:spcBef>
              <a:buBlip>
                <a:blip r:embed="rId2"/>
              </a:buBlip>
              <a:defRPr sz="3348" i="0">
                <a:effectLst>
                  <a:outerShdw blurRad="23622" dist="11811" dir="5400000" rotWithShape="0">
                    <a:srgbClr val="FFFFFF"/>
                  </a:outerShdw>
                </a:effectLst>
              </a:defRPr>
            </a:pPr>
            <a:r>
              <a:t>Creator of </a:t>
            </a:r>
            <a:r>
              <a:rPr i="1"/>
              <a:t>The Liberator</a:t>
            </a:r>
            <a:r>
              <a:t> (1831 - 1865)</a:t>
            </a:r>
          </a:p>
          <a:p>
            <a:pPr marL="779526" lvl="1" indent="-389763" defTabSz="543305">
              <a:spcBef>
                <a:spcPts val="2600"/>
              </a:spcBef>
              <a:buBlip>
                <a:blip r:embed="rId2"/>
              </a:buBlip>
              <a:defRPr sz="3348" i="0">
                <a:effectLst>
                  <a:outerShdw blurRad="23622" dist="11811" dir="5400000" rotWithShape="0">
                    <a:srgbClr val="FFFFFF"/>
                  </a:outerShdw>
                </a:effectLst>
              </a:defRPr>
            </a:pPr>
            <a:r>
              <a:t>Weekly newspaper calling for the immediate and uncompensated end to slavery</a:t>
            </a:r>
          </a:p>
          <a:p>
            <a:pPr marL="389763" indent="-389763" defTabSz="543305">
              <a:spcBef>
                <a:spcPts val="2600"/>
              </a:spcBef>
              <a:buBlip>
                <a:blip r:embed="rId2"/>
              </a:buBlip>
              <a:defRPr sz="3348" i="0">
                <a:effectLst>
                  <a:outerShdw blurRad="23622" dist="11811" dir="5400000" rotWithShape="0">
                    <a:srgbClr val="FFFFFF"/>
                  </a:outerShdw>
                </a:effectLst>
              </a:defRPr>
            </a:pPr>
            <a:r>
              <a:t>Against colonization</a:t>
            </a:r>
          </a:p>
          <a:p>
            <a:pPr marL="389763" indent="-389763" defTabSz="543305">
              <a:spcBef>
                <a:spcPts val="2600"/>
              </a:spcBef>
              <a:buBlip>
                <a:blip r:embed="rId2"/>
              </a:buBlip>
              <a:defRPr sz="3348" i="0">
                <a:effectLst>
                  <a:outerShdw blurRad="23622" dist="11811" dir="5400000" rotWithShape="0">
                    <a:srgbClr val="FFFFFF"/>
                  </a:outerShdw>
                </a:effectLst>
              </a:defRPr>
            </a:pPr>
            <a:r>
              <a:t>Criticized the Constitution because it was complicit with slavery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45450" y="3492500"/>
            <a:ext cx="3822700" cy="469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rederick Dougla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Frederick Douglass</a:t>
            </a:r>
          </a:p>
        </p:txBody>
      </p:sp>
      <p:sp>
        <p:nvSpPr>
          <p:cNvPr id="148" name="Former slave from Maryland…"/>
          <p:cNvSpPr txBox="1">
            <a:spLocks noGrp="1"/>
          </p:cNvSpPr>
          <p:nvPr>
            <p:ph type="body" sz="half" idx="1"/>
          </p:nvPr>
        </p:nvSpPr>
        <p:spPr>
          <a:xfrm>
            <a:off x="660400" y="2730500"/>
            <a:ext cx="6912273" cy="6223000"/>
          </a:xfrm>
          <a:prstGeom prst="rect">
            <a:avLst/>
          </a:prstGeom>
        </p:spPr>
        <p:txBody>
          <a:bodyPr/>
          <a:lstStyle/>
          <a:p>
            <a:pPr marL="410718" indent="-410718" defTabSz="572516">
              <a:spcBef>
                <a:spcPts val="2700"/>
              </a:spcBef>
              <a:buBlip>
                <a:blip r:embed="rId2"/>
              </a:buBlip>
              <a:defRPr sz="3528" i="0">
                <a:effectLst>
                  <a:outerShdw blurRad="24892" dist="12446" dir="5400000" rotWithShape="0">
                    <a:srgbClr val="FFFFFF"/>
                  </a:outerShdw>
                </a:effectLst>
              </a:defRPr>
            </a:pPr>
            <a:r>
              <a:t>Former slave from Maryland</a:t>
            </a:r>
          </a:p>
          <a:p>
            <a:pPr marL="410718" indent="-410718" defTabSz="572516">
              <a:spcBef>
                <a:spcPts val="2700"/>
              </a:spcBef>
              <a:buBlip>
                <a:blip r:embed="rId2"/>
              </a:buBlip>
              <a:defRPr sz="3528" i="0">
                <a:effectLst>
                  <a:outerShdw blurRad="24892" dist="12446" dir="5400000" rotWithShape="0">
                    <a:srgbClr val="FFFFFF"/>
                  </a:outerShdw>
                </a:effectLst>
              </a:defRPr>
            </a:pPr>
            <a:r>
              <a:t>Incredible orator, supporter of women’s rights, and staunch abolitionist</a:t>
            </a:r>
          </a:p>
          <a:p>
            <a:pPr marL="410718" indent="-410718" defTabSz="572516">
              <a:spcBef>
                <a:spcPts val="2700"/>
              </a:spcBef>
              <a:buBlip>
                <a:blip r:embed="rId2"/>
              </a:buBlip>
              <a:defRPr sz="3528" i="0">
                <a:effectLst>
                  <a:outerShdw blurRad="24892" dist="12446" dir="5400000" rotWithShape="0">
                    <a:srgbClr val="FFFFFF"/>
                  </a:outerShdw>
                </a:effectLst>
              </a:defRPr>
            </a:pPr>
            <a:r>
              <a:t>Creator of the North Star</a:t>
            </a:r>
          </a:p>
          <a:p>
            <a:pPr marL="410718" indent="-410718" defTabSz="572516">
              <a:spcBef>
                <a:spcPts val="2700"/>
              </a:spcBef>
              <a:buBlip>
                <a:blip r:embed="rId2"/>
              </a:buBlip>
              <a:defRPr sz="3528" i="0">
                <a:effectLst>
                  <a:outerShdw blurRad="24892" dist="12446" dir="5400000" rotWithShape="0">
                    <a:srgbClr val="FFFFFF"/>
                  </a:outerShdw>
                </a:effectLst>
              </a:defRPr>
            </a:pPr>
            <a:r>
              <a:t>4th of July Speech - “What, to the American slave, is your 4th of July?”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2750" y="3003550"/>
            <a:ext cx="3949700" cy="5676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merican Anti-Slavery Society (1833 - 1870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168"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American Anti-Slavery Society (1833 - 1870)</a:t>
            </a:r>
          </a:p>
        </p:txBody>
      </p:sp>
      <p:sp>
        <p:nvSpPr>
          <p:cNvPr id="152" name="250,000 members nationwide…"/>
          <p:cNvSpPr txBox="1">
            <a:spLocks noGrp="1"/>
          </p:cNvSpPr>
          <p:nvPr>
            <p:ph type="body" sz="half" idx="1"/>
          </p:nvPr>
        </p:nvSpPr>
        <p:spPr>
          <a:xfrm>
            <a:off x="660400" y="2730500"/>
            <a:ext cx="6912273" cy="6223000"/>
          </a:xfrm>
          <a:prstGeom prst="rect">
            <a:avLst/>
          </a:prstGeom>
        </p:spPr>
        <p:txBody>
          <a:bodyPr/>
          <a:lstStyle/>
          <a:p>
            <a:pPr marL="331089" indent="-331089" defTabSz="461518">
              <a:spcBef>
                <a:spcPts val="2200"/>
              </a:spcBef>
              <a:buBlip>
                <a:blip r:embed="rId2"/>
              </a:buBlip>
              <a:defRPr sz="2844" i="0">
                <a:effectLst>
                  <a:outerShdw blurRad="20066" dist="10033" dir="5400000" rotWithShape="0">
                    <a:srgbClr val="FFFFFF"/>
                  </a:outerShdw>
                </a:effectLst>
              </a:defRPr>
            </a:pPr>
            <a:r>
              <a:t>250,000 members nationwide</a:t>
            </a:r>
          </a:p>
          <a:p>
            <a:pPr marL="331089" indent="-331089" defTabSz="461518">
              <a:spcBef>
                <a:spcPts val="2200"/>
              </a:spcBef>
              <a:buBlip>
                <a:blip r:embed="rId2"/>
              </a:buBlip>
              <a:defRPr sz="2844" i="0">
                <a:effectLst>
                  <a:outerShdw blurRad="20066" dist="10033" dir="5400000" rotWithShape="0">
                    <a:srgbClr val="FFFFFF"/>
                  </a:outerShdw>
                </a:effectLst>
              </a:defRPr>
            </a:pPr>
            <a:r>
              <a:t>Several African Americans served on the board of directors</a:t>
            </a:r>
          </a:p>
          <a:p>
            <a:pPr marL="662178" lvl="1" indent="-331089" defTabSz="461518">
              <a:spcBef>
                <a:spcPts val="2200"/>
              </a:spcBef>
              <a:buBlip>
                <a:blip r:embed="rId2"/>
              </a:buBlip>
              <a:defRPr sz="2844" i="0">
                <a:effectLst>
                  <a:outerShdw blurRad="20066" dist="10033" dir="5400000" rotWithShape="0">
                    <a:srgbClr val="FFFFFF"/>
                  </a:outerShdw>
                </a:effectLst>
              </a:defRPr>
            </a:pPr>
            <a:r>
              <a:t>Theodore S. Wright - co-founder</a:t>
            </a:r>
          </a:p>
          <a:p>
            <a:pPr marL="993266" lvl="2" indent="-331089" defTabSz="461518">
              <a:spcBef>
                <a:spcPts val="2200"/>
              </a:spcBef>
              <a:buBlip>
                <a:blip r:embed="rId2"/>
              </a:buBlip>
              <a:defRPr sz="2844" i="0">
                <a:effectLst>
                  <a:outerShdw blurRad="20066" dist="10033" dir="5400000" rotWithShape="0">
                    <a:srgbClr val="FFFFFF"/>
                  </a:outerShdw>
                </a:effectLst>
              </a:defRPr>
            </a:pPr>
            <a:r>
              <a:t>Attended Princeton Theological Seminary</a:t>
            </a:r>
          </a:p>
          <a:p>
            <a:pPr marL="993266" lvl="2" indent="-331089" defTabSz="461518">
              <a:spcBef>
                <a:spcPts val="2200"/>
              </a:spcBef>
              <a:buBlip>
                <a:blip r:embed="rId2"/>
              </a:buBlip>
              <a:defRPr sz="2844" i="0">
                <a:effectLst>
                  <a:outerShdw blurRad="20066" dist="10033" dir="5400000" rotWithShape="0">
                    <a:srgbClr val="FFFFFF"/>
                  </a:outerShdw>
                </a:effectLst>
              </a:defRPr>
            </a:pPr>
            <a:r>
              <a:t>Conductor on the Underground RR</a:t>
            </a:r>
          </a:p>
          <a:p>
            <a:pPr marL="993266" lvl="2" indent="-331089" defTabSz="461518">
              <a:spcBef>
                <a:spcPts val="2200"/>
              </a:spcBef>
              <a:buBlip>
                <a:blip r:embed="rId2"/>
              </a:buBlip>
              <a:defRPr sz="2844" i="0">
                <a:effectLst>
                  <a:outerShdw blurRad="20066" dist="10033" dir="5400000" rotWithShape="0">
                    <a:srgbClr val="FFFFFF"/>
                  </a:outerShdw>
                </a:effectLst>
              </a:defRPr>
            </a:pPr>
            <a:r>
              <a:t>Used religious arguments against slavery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6400" y="2889250"/>
            <a:ext cx="4318000" cy="590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Macintosh PowerPoint</Application>
  <PresentationFormat>Custom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Moroccan</vt:lpstr>
      <vt:lpstr>APUSH Review: Video #26: Antislavery Efforts And The Expansion Of Slavery (Key Concept 4.3, II, A-B)</vt:lpstr>
      <vt:lpstr>Expansion Of Slavery</vt:lpstr>
      <vt:lpstr>Early Antislavery Efforts</vt:lpstr>
      <vt:lpstr>Colonization</vt:lpstr>
      <vt:lpstr>Antislavery Efforts</vt:lpstr>
      <vt:lpstr>Nat Turner</vt:lpstr>
      <vt:lpstr>William Lloyd Garrison</vt:lpstr>
      <vt:lpstr>Frederick Douglass</vt:lpstr>
      <vt:lpstr>American Anti-Slavery Society (1833 - 1870)</vt:lpstr>
      <vt:lpstr>Theodore Weld</vt:lpstr>
      <vt:lpstr>Southern Views Of Slavery</vt:lpstr>
      <vt:lpstr>Quick Recap</vt:lpstr>
      <vt:lpstr>See You Back Here For Video #27: The Second Great Awakening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Video #26: Antislavery Efforts And The Expansion Of Slavery (Key Concept 4.3, II, A-B)</dc:title>
  <cp:lastModifiedBy>Adam Norris</cp:lastModifiedBy>
  <cp:revision>2</cp:revision>
  <dcterms:modified xsi:type="dcterms:W3CDTF">2020-07-28T00:52:28Z</dcterms:modified>
</cp:coreProperties>
</file>