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se-up of a monarch caterpillar on a partially-eaten leaf"/>
          <p:cNvSpPr/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 monarch caterpillar on a partially-eaten leaf"/>
          <p:cNvSpPr/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-eaten leaf"/>
          <p:cNvSpPr/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ortrait photo of a butterfly on a green leaf"/>
          <p:cNvSpPr/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an orange butterfly perched on a person’s hand in the grass"/>
          <p:cNvSpPr/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Close-up of a monarch caterpillar on a partially-eaten leaf"/>
          <p:cNvSpPr/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4.jpeg"/><Relationship Id="rId5" Type="http://schemas.openxmlformats.org/officeDocument/2006/relationships/image" Target="../media/image3.tif"/><Relationship Id="rId6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Unit 1, Learning Objective A (Topic 1.1)"/>
          <p:cNvSpPr txBox="1"/>
          <p:nvPr>
            <p:ph type="ctrTitle"/>
          </p:nvPr>
        </p:nvSpPr>
        <p:spPr>
          <a:xfrm>
            <a:off x="1778000" y="398732"/>
            <a:ext cx="20828000" cy="3568701"/>
          </a:xfrm>
          <a:prstGeom prst="rect">
            <a:avLst/>
          </a:prstGeom>
        </p:spPr>
        <p:txBody>
          <a:bodyPr/>
          <a:lstStyle>
            <a:lvl1pPr defTabSz="595884">
              <a:defRPr sz="9200"/>
            </a:lvl1pPr>
          </a:lstStyle>
          <a:p>
            <a:pPr/>
            <a:r>
              <a:t>APUSH Review: Unit 1, Learning Objective A (Topic 1.1)</a:t>
            </a:r>
          </a:p>
        </p:txBody>
      </p:sp>
      <p:sp>
        <p:nvSpPr>
          <p:cNvPr id="120" name="Explain the context for European encounters in the Americas from 1491 - 1607."/>
          <p:cNvSpPr txBox="1"/>
          <p:nvPr>
            <p:ph type="subTitle" sz="quarter" idx="1"/>
          </p:nvPr>
        </p:nvSpPr>
        <p:spPr>
          <a:xfrm>
            <a:off x="1778000" y="11276881"/>
            <a:ext cx="20828000" cy="1892301"/>
          </a:xfrm>
          <a:prstGeom prst="rect">
            <a:avLst/>
          </a:prstGeom>
        </p:spPr>
        <p:txBody>
          <a:bodyPr/>
          <a:lstStyle/>
          <a:p>
            <a:pPr/>
            <a:r>
              <a:t>Explain the context for European encounters in the Americas from 1491 - 1607.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5968" y="3774001"/>
            <a:ext cx="10072064" cy="756369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ffering Worldviews Between Natives And Europe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3959">
              <a:defRPr sz="6700"/>
            </a:lvl1pPr>
          </a:lstStyle>
          <a:p>
            <a:pPr/>
            <a:r>
              <a:t>Differing Worldviews Between Natives And Europeans</a:t>
            </a:r>
          </a:p>
        </p:txBody>
      </p:sp>
      <p:sp>
        <p:nvSpPr>
          <p:cNvPr id="158" name="Each group had different worldviews in regards to…"/>
          <p:cNvSpPr txBox="1"/>
          <p:nvPr>
            <p:ph type="body" idx="1"/>
          </p:nvPr>
        </p:nvSpPr>
        <p:spPr>
          <a:xfrm>
            <a:off x="52716" y="3033143"/>
            <a:ext cx="13458168" cy="1087967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Each group had different worldviews in regards to</a:t>
            </a:r>
          </a:p>
          <a:p>
            <a:pPr lvl="1">
              <a:buBlip>
                <a:blip r:embed="rId2"/>
              </a:buBlip>
            </a:pPr>
            <a:r>
              <a:t>Religion</a:t>
            </a:r>
          </a:p>
          <a:p>
            <a:pPr lvl="1">
              <a:buBlip>
                <a:blip r:embed="rId2"/>
              </a:buBlip>
            </a:pPr>
            <a:r>
              <a:t>Gender Roles</a:t>
            </a:r>
          </a:p>
          <a:p>
            <a:pPr lvl="1">
              <a:buBlip>
                <a:blip r:embed="rId2"/>
              </a:buBlip>
            </a:pPr>
            <a:r>
              <a:t>Land Use</a:t>
            </a:r>
          </a:p>
          <a:p>
            <a:pPr>
              <a:buBlip>
                <a:blip r:embed="rId2"/>
              </a:buBlip>
            </a:pPr>
            <a:r>
              <a:t>Will be discussed in more detail in topic 1.6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art II Document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II Document Questions</a:t>
            </a:r>
          </a:p>
        </p:txBody>
      </p:sp>
      <p:sp>
        <p:nvSpPr>
          <p:cNvPr id="161" name="What were reasons for the drastic decline of Native American populations in Mexico, as shown in the image?"/>
          <p:cNvSpPr txBox="1"/>
          <p:nvPr>
            <p:ph type="body" idx="1"/>
          </p:nvPr>
        </p:nvSpPr>
        <p:spPr>
          <a:xfrm>
            <a:off x="52716" y="2956464"/>
            <a:ext cx="13458168" cy="10879678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</a:pPr>
            <a:r>
              <a:t>What were reasons for the drastic decline of Native American populations in Mexico, as shown in the image? 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78595" y="3492979"/>
            <a:ext cx="11531731" cy="88890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art II Document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II Document Questions</a:t>
            </a:r>
          </a:p>
        </p:txBody>
      </p:sp>
      <p:sp>
        <p:nvSpPr>
          <p:cNvPr id="165" name="What does the cross in the left side of the painting suggest about motives for exploration?"/>
          <p:cNvSpPr txBox="1"/>
          <p:nvPr>
            <p:ph type="body" idx="1"/>
          </p:nvPr>
        </p:nvSpPr>
        <p:spPr>
          <a:xfrm>
            <a:off x="52716" y="2956464"/>
            <a:ext cx="13458168" cy="10879678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</a:pPr>
            <a:r>
              <a:t>What does the cross in the left side of the painting suggest about motives for exploration? 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48411" y="3483719"/>
            <a:ext cx="10456704" cy="890756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ee You Next Time For Objective B (1.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6344">
              <a:defRPr sz="7200"/>
            </a:lvl1pPr>
          </a:lstStyle>
          <a:p>
            <a:pPr/>
            <a:r>
              <a:t>See You Next Time For Objective B (1.2)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1350" y="3269411"/>
            <a:ext cx="7861300" cy="89408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PUSH Test T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Test Tip</a:t>
            </a:r>
          </a:p>
        </p:txBody>
      </p:sp>
      <p:sp>
        <p:nvSpPr>
          <p:cNvPr id="124" name="Contextualization is a significant skill you must understand to succeed in APUSH. Understanding the big picture of this time period is important for contextualization."/>
          <p:cNvSpPr txBox="1"/>
          <p:nvPr>
            <p:ph type="body" sz="half" idx="1"/>
          </p:nvPr>
        </p:nvSpPr>
        <p:spPr>
          <a:xfrm>
            <a:off x="129396" y="2879784"/>
            <a:ext cx="12120174" cy="998933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Contextualization is a significant skill you must understand to succeed in APUSH. Understanding the big picture of this time period is important for contextualization. 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4374" y="5345926"/>
            <a:ext cx="6902051" cy="518314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Is Contextualiza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Contextualization? </a:t>
            </a:r>
          </a:p>
        </p:txBody>
      </p:sp>
      <p:sp>
        <p:nvSpPr>
          <p:cNvPr id="128" name="Big idea of what is going on BEFORE a time period…"/>
          <p:cNvSpPr txBox="1"/>
          <p:nvPr>
            <p:ph type="body" sz="half" idx="1"/>
          </p:nvPr>
        </p:nvSpPr>
        <p:spPr>
          <a:xfrm>
            <a:off x="129396" y="2879784"/>
            <a:ext cx="12120174" cy="998933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Big idea of what is going on BEFORE a time period</a:t>
            </a:r>
          </a:p>
          <a:p>
            <a:pPr>
              <a:buBlip>
                <a:blip r:embed="rId2"/>
              </a:buBlip>
            </a:pPr>
            <a:r>
              <a:t>Think the Star Wars scroll in the movies</a:t>
            </a:r>
          </a:p>
          <a:p>
            <a:pPr lvl="1">
              <a:buBlip>
                <a:blip r:embed="rId2"/>
              </a:buBlip>
            </a:pPr>
            <a:r>
              <a:t>Gives background for what you’re about to watch </a:t>
            </a:r>
          </a:p>
          <a:p>
            <a:pPr>
              <a:buBlip>
                <a:blip r:embed="rId2"/>
              </a:buBlip>
            </a:pPr>
            <a:r>
              <a:t>When writing essays, contextualization can go in the intro paragraph</a:t>
            </a:r>
          </a:p>
          <a:p>
            <a:pPr lvl="1">
              <a:buBlip>
                <a:blip r:embed="rId2"/>
              </a:buBlip>
            </a:pPr>
            <a:r>
              <a:t>3-4 sentences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30140" y="4066995"/>
            <a:ext cx="7288489" cy="92078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  <p:bldP build="whole" bldLvl="1" animBg="1" rev="0" advAuto="0" spid="12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y Were These Dates (1491 - 1607) Chose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3959">
              <a:defRPr sz="6700"/>
            </a:lvl1pPr>
          </a:lstStyle>
          <a:p>
            <a:pPr/>
            <a:r>
              <a:t>Why Were These Dates (1491 - 1607) Chosen? </a:t>
            </a:r>
          </a:p>
        </p:txBody>
      </p:sp>
      <p:sp>
        <p:nvSpPr>
          <p:cNvPr id="132" name="1491 is one year PRIOR to Columbus’ voyage…"/>
          <p:cNvSpPr txBox="1"/>
          <p:nvPr>
            <p:ph type="body" idx="1"/>
          </p:nvPr>
        </p:nvSpPr>
        <p:spPr>
          <a:xfrm>
            <a:off x="91056" y="3033143"/>
            <a:ext cx="13381488" cy="1069981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1491 is one year PRIOR to Columbus’ voyage</a:t>
            </a:r>
          </a:p>
          <a:p>
            <a:pPr lvl="1">
              <a:buBlip>
                <a:blip r:embed="rId2"/>
              </a:buBlip>
            </a:pPr>
            <a:r>
              <a:t>Native Americans were isolated from Europe PRIOR to Columbus</a:t>
            </a:r>
          </a:p>
          <a:p>
            <a:pPr>
              <a:buBlip>
                <a:blip r:embed="rId2"/>
              </a:buBlip>
            </a:pPr>
            <a:r>
              <a:t>In 1607, England founded Jamestown</a:t>
            </a:r>
          </a:p>
          <a:p>
            <a:pPr>
              <a:buBlip>
                <a:blip r:embed="rId2"/>
              </a:buBlip>
            </a:pPr>
            <a:r>
              <a:t>Most of this unit will focus on:</a:t>
            </a:r>
          </a:p>
          <a:p>
            <a:pPr lvl="1">
              <a:buBlip>
                <a:blip r:embed="rId2"/>
              </a:buBlip>
            </a:pPr>
            <a:r>
              <a:t>Native American life prior to Columbus </a:t>
            </a:r>
          </a:p>
          <a:p>
            <a:pPr lvl="1">
              <a:buBlip>
                <a:blip r:embed="rId2"/>
              </a:buBlip>
            </a:pPr>
            <a:r>
              <a:rPr u="sng"/>
              <a:t>Spanish</a:t>
            </a:r>
            <a:r>
              <a:t> colonization of the Americas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52490" y="2597988"/>
            <a:ext cx="5588001" cy="6756401"/>
          </a:xfrm>
          <a:prstGeom prst="rect">
            <a:avLst/>
          </a:prstGeom>
          <a:ln w="88900">
            <a:miter lim="400000"/>
          </a:ln>
        </p:spPr>
      </p:pic>
      <p:sp>
        <p:nvSpPr>
          <p:cNvPr id="134" name="Christopher Columbus"/>
          <p:cNvSpPr/>
          <p:nvPr/>
        </p:nvSpPr>
        <p:spPr>
          <a:xfrm>
            <a:off x="16426132" y="9251829"/>
            <a:ext cx="5588001" cy="163797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Christopher Columbus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83104" y="3019933"/>
            <a:ext cx="7674057" cy="5912512"/>
          </a:xfrm>
          <a:prstGeom prst="rect">
            <a:avLst/>
          </a:prstGeom>
          <a:ln w="88900">
            <a:miter lim="400000"/>
          </a:ln>
        </p:spPr>
      </p:pic>
      <p:sp>
        <p:nvSpPr>
          <p:cNvPr id="136" name="Jamestown, Virginia"/>
          <p:cNvSpPr/>
          <p:nvPr/>
        </p:nvSpPr>
        <p:spPr>
          <a:xfrm>
            <a:off x="15326264" y="8957094"/>
            <a:ext cx="7674057" cy="163797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Jamestown, Virginia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  <p:bldP build="whole" bldLvl="1" animBg="1" rev="0" advAuto="0" spid="133" grpId="3"/>
      <p:bldP build="whole" bldLvl="1" animBg="1" rev="0" advAuto="0" spid="135" grpId="4"/>
      <p:bldP build="whole" bldLvl="1" animBg="1" rev="0" advAuto="0" spid="134" grpId="2"/>
      <p:bldP build="whole" bldLvl="1" animBg="1" rev="0" advAuto="0" spid="136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ative Americans Before 149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15315">
              <a:defRPr sz="9500"/>
            </a:lvl1pPr>
          </a:lstStyle>
          <a:p>
            <a:pPr/>
            <a:r>
              <a:t>Native Americans Before 1492</a:t>
            </a:r>
          </a:p>
        </p:txBody>
      </p:sp>
      <p:sp>
        <p:nvSpPr>
          <p:cNvPr id="139" name="Diverse societies that adapted to their environments…"/>
          <p:cNvSpPr txBox="1"/>
          <p:nvPr>
            <p:ph type="body" idx="1"/>
          </p:nvPr>
        </p:nvSpPr>
        <p:spPr>
          <a:xfrm>
            <a:off x="167735" y="3186501"/>
            <a:ext cx="13228130" cy="1052069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Diverse societies that adapted to their environments</a:t>
            </a:r>
          </a:p>
          <a:p>
            <a:pPr lvl="1">
              <a:buBlip>
                <a:blip r:embed="rId2"/>
              </a:buBlip>
            </a:pPr>
            <a:r>
              <a:t>Hunting (Great Plains)</a:t>
            </a:r>
          </a:p>
          <a:p>
            <a:pPr lvl="1">
              <a:buBlip>
                <a:blip r:embed="rId2"/>
              </a:buBlip>
            </a:pPr>
            <a:r>
              <a:t>Farming (maize)</a:t>
            </a:r>
          </a:p>
          <a:p>
            <a:pPr lvl="1">
              <a:buBlip>
                <a:blip r:embed="rId2"/>
              </a:buBlip>
            </a:pPr>
            <a:r>
              <a:t>Irrigation systems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72093" y="3146811"/>
            <a:ext cx="8417749" cy="95813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olumbian Exch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Columbian Exchange</a:t>
            </a:r>
          </a:p>
        </p:txBody>
      </p:sp>
      <p:sp>
        <p:nvSpPr>
          <p:cNvPr id="143" name="Exchange of goods, ideas, people, crops, and diseases between the Americas, Europe, and Africa…"/>
          <p:cNvSpPr txBox="1"/>
          <p:nvPr>
            <p:ph type="body" sz="half" idx="1"/>
          </p:nvPr>
        </p:nvSpPr>
        <p:spPr>
          <a:xfrm>
            <a:off x="52716" y="3378200"/>
            <a:ext cx="12228305" cy="1041331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Exchange of goods, ideas, people, crops, and diseases between the Americas, Europe, and Africa</a:t>
            </a:r>
          </a:p>
          <a:p>
            <a:pPr>
              <a:buBlip>
                <a:blip r:embed="rId2"/>
              </a:buBlip>
            </a:pPr>
            <a:r>
              <a:t>Forever changed the life/society in the three continents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pacts Of Contact O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2361">
              <a:defRPr sz="9300"/>
            </a:lvl1pPr>
          </a:lstStyle>
          <a:p>
            <a:pPr/>
            <a:r>
              <a:t>Impacts Of Contact On Europe</a:t>
            </a:r>
          </a:p>
        </p:txBody>
      </p:sp>
      <p:sp>
        <p:nvSpPr>
          <p:cNvPr id="146" name="Population increase (potatoes, maize)…"/>
          <p:cNvSpPr txBox="1"/>
          <p:nvPr>
            <p:ph type="body" idx="1"/>
          </p:nvPr>
        </p:nvSpPr>
        <p:spPr>
          <a:xfrm>
            <a:off x="-292340" y="3071483"/>
            <a:ext cx="13366661" cy="1063391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Population increase (potatoes, maize)</a:t>
            </a:r>
          </a:p>
          <a:p>
            <a:pPr>
              <a:buBlip>
                <a:blip r:embed="rId2"/>
              </a:buBlip>
            </a:pPr>
            <a:r>
              <a:t>Development of mercantilism</a:t>
            </a:r>
          </a:p>
          <a:p>
            <a:pPr lvl="1">
              <a:buBlip>
                <a:blip r:embed="rId2"/>
              </a:buBlip>
            </a:pPr>
            <a:r>
              <a:t>Purpose of the colonies is to make $ for the mother country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1620" y="5114043"/>
            <a:ext cx="8687560" cy="564691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pacts Of Contact On Native Amer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3390">
              <a:defRPr sz="7000"/>
            </a:lvl1pPr>
          </a:lstStyle>
          <a:p>
            <a:pPr/>
            <a:r>
              <a:t>Impacts Of Contact On Native Americans</a:t>
            </a:r>
          </a:p>
        </p:txBody>
      </p:sp>
      <p:sp>
        <p:nvSpPr>
          <p:cNvPr id="150" name="Population decreased drastically…"/>
          <p:cNvSpPr txBox="1"/>
          <p:nvPr>
            <p:ph type="body" idx="1"/>
          </p:nvPr>
        </p:nvSpPr>
        <p:spPr>
          <a:xfrm>
            <a:off x="129396" y="3186501"/>
            <a:ext cx="14043894" cy="1053611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Population decreased drastically</a:t>
            </a:r>
          </a:p>
          <a:p>
            <a:pPr lvl="1">
              <a:buBlip>
                <a:blip r:embed="rId2"/>
              </a:buBlip>
            </a:pPr>
            <a:r>
              <a:t>Smallpox</a:t>
            </a:r>
          </a:p>
          <a:p>
            <a:pPr>
              <a:buBlip>
                <a:blip r:embed="rId2"/>
              </a:buBlip>
            </a:pPr>
            <a:r>
              <a:t>Enslavement of Natives</a:t>
            </a:r>
          </a:p>
          <a:p>
            <a:pPr lvl="1">
              <a:buBlip>
                <a:blip r:embed="rId2"/>
              </a:buBlip>
            </a:pPr>
            <a:r>
              <a:t>Encomienda System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78595" y="3492979"/>
            <a:ext cx="11531731" cy="88890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p" bldLvl="5" animBg="1" rev="0" advAuto="0" spid="1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mpacts Of Contact On Afr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6452">
              <a:defRPr sz="8900"/>
            </a:lvl1pPr>
          </a:lstStyle>
          <a:p>
            <a:pPr/>
            <a:r>
              <a:t>Impacts Of Contact On Africans</a:t>
            </a:r>
          </a:p>
        </p:txBody>
      </p:sp>
      <p:sp>
        <p:nvSpPr>
          <p:cNvPr id="154" name="Atlantic Slave trade…"/>
          <p:cNvSpPr txBox="1"/>
          <p:nvPr>
            <p:ph type="body" sz="half" idx="1"/>
          </p:nvPr>
        </p:nvSpPr>
        <p:spPr>
          <a:xfrm>
            <a:off x="91056" y="3378200"/>
            <a:ext cx="11792790" cy="1048385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Atlantic Slave trade</a:t>
            </a:r>
          </a:p>
          <a:p>
            <a:pPr lvl="1">
              <a:buBlip>
                <a:blip r:embed="rId2"/>
              </a:buBlip>
            </a:pPr>
            <a:r>
              <a:t>Started by Spain and Portugal</a:t>
            </a:r>
          </a:p>
          <a:p>
            <a:pPr>
              <a:buBlip>
                <a:blip r:embed="rId2"/>
              </a:buBlip>
            </a:pPr>
            <a:r>
              <a:t>Middle Passage:</a:t>
            </a:r>
          </a:p>
          <a:p>
            <a:pPr lvl="1">
              <a:buBlip>
                <a:blip r:embed="rId2"/>
              </a:buBlip>
            </a:pPr>
            <a:r>
              <a:t>Forced migration of Africans to the Americas</a:t>
            </a:r>
          </a:p>
          <a:p>
            <a:pPr>
              <a:buBlip>
                <a:blip r:embed="rId2"/>
              </a:buBlip>
            </a:pPr>
            <a:r>
              <a:t>Chattel Slavery:</a:t>
            </a:r>
          </a:p>
          <a:p>
            <a:pPr lvl="1">
              <a:buBlip>
                <a:blip r:embed="rId2"/>
              </a:buBlip>
            </a:pPr>
            <a:r>
              <a:t>System in which enslaved individuals could be bought and sold at will; children would be enslaved as well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71791" y="3050995"/>
            <a:ext cx="7366001" cy="10604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  <p:bldP build="whole" bldLvl="1" animBg="1" rev="0" advAuto="0" spid="155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