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AC9C88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254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730500"/>
            <a:ext cx="19621500" cy="4216400"/>
          </a:xfrm>
          <a:prstGeom prst="rect">
            <a:avLst/>
          </a:prstGeom>
        </p:spPr>
        <p:txBody>
          <a:bodyPr anchor="b"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073900"/>
            <a:ext cx="1962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951685" y="12708534"/>
            <a:ext cx="504445" cy="465532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>
                <a:srgbClr val="A29A85"/>
              </a:buClr>
              <a:buSzTx/>
              <a:buNone/>
              <a:defRPr sz="50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2387600" y="5994400"/>
            <a:ext cx="19621500" cy="990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74" sz="5800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lack and white photo of a person playing the drums"/>
          <p:cNvSpPr/>
          <p:nvPr>
            <p:ph type="pic" idx="21"/>
          </p:nvPr>
        </p:nvSpPr>
        <p:spPr>
          <a:xfrm>
            <a:off x="0" y="-1524000"/>
            <a:ext cx="24390354" cy="162630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589" y="11524798"/>
            <a:ext cx="6438417" cy="89804"/>
          </a:xfrm>
          <a:prstGeom prst="rect">
            <a:avLst/>
          </a:prstGeom>
        </p:spPr>
      </p:pic>
      <p:sp>
        <p:nvSpPr>
          <p:cNvPr id="22" name="Black and white photo of a person playing the drums"/>
          <p:cNvSpPr/>
          <p:nvPr>
            <p:ph type="pic" idx="21"/>
          </p:nvPr>
        </p:nvSpPr>
        <p:spPr>
          <a:xfrm>
            <a:off x="609600" y="-2747120"/>
            <a:ext cx="23164800" cy="154458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181100" y="9626600"/>
            <a:ext cx="22009100" cy="1714500"/>
          </a:xfrm>
          <a:prstGeom prst="rect">
            <a:avLst/>
          </a:prstGeom>
        </p:spPr>
        <p:txBody>
          <a:bodyPr anchor="b"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181100" y="11696700"/>
            <a:ext cx="220091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2374900" y="4940300"/>
            <a:ext cx="19621500" cy="3835400"/>
          </a:xfrm>
          <a:prstGeom prst="rect">
            <a:avLst/>
          </a:prstGeom>
        </p:spPr>
        <p:txBody>
          <a:bodyPr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3788" y="7155998"/>
            <a:ext cx="8416268" cy="89804"/>
          </a:xfrm>
          <a:prstGeom prst="rect">
            <a:avLst/>
          </a:prstGeom>
        </p:spPr>
      </p:pic>
      <p:sp>
        <p:nvSpPr>
          <p:cNvPr id="42" name="Black and white close-up photo of a piano being played"/>
          <p:cNvSpPr/>
          <p:nvPr>
            <p:ph type="pic" idx="21"/>
          </p:nvPr>
        </p:nvSpPr>
        <p:spPr>
          <a:xfrm>
            <a:off x="12230100" y="-990600"/>
            <a:ext cx="11303000" cy="165940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435100" y="1092200"/>
            <a:ext cx="10464800" cy="5765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435100" y="7556500"/>
            <a:ext cx="10464800" cy="509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2374900" y="45847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75" name="Black and white close-up photo of a piano being played"/>
          <p:cNvSpPr/>
          <p:nvPr>
            <p:ph type="pic" idx="21"/>
          </p:nvPr>
        </p:nvSpPr>
        <p:spPr>
          <a:xfrm>
            <a:off x="2388450" y="965200"/>
            <a:ext cx="9968392" cy="146346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13500100" y="4699000"/>
            <a:ext cx="9055100" cy="75692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Blip>
                <a:blip r:embed="rId3"/>
              </a:buBlip>
              <a:defRPr sz="3600"/>
            </a:lvl1pPr>
            <a:lvl2pPr marL="1270000" indent="-635000">
              <a:spcBef>
                <a:spcPts val="4200"/>
              </a:spcBef>
              <a:buBlip>
                <a:blip r:embed="rId3"/>
              </a:buBlip>
              <a:defRPr sz="3600"/>
            </a:lvl2pPr>
            <a:lvl3pPr marL="1905000" indent="-635000">
              <a:spcBef>
                <a:spcPts val="4200"/>
              </a:spcBef>
              <a:buBlip>
                <a:blip r:embed="rId3"/>
              </a:buBlip>
              <a:defRPr sz="3600"/>
            </a:lvl3pPr>
            <a:lvl4pPr marL="2540000" indent="-635000">
              <a:spcBef>
                <a:spcPts val="4200"/>
              </a:spcBef>
              <a:buBlip>
                <a:blip r:embed="rId3"/>
              </a:buBlip>
              <a:defRPr sz="3600"/>
            </a:lvl4pPr>
            <a:lvl5pPr marL="3175000" indent="-635000">
              <a:spcBef>
                <a:spcPts val="42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lack and white close-up photo of a saxophone being played"/>
          <p:cNvSpPr/>
          <p:nvPr>
            <p:ph type="pic" sz="half" idx="21"/>
          </p:nvPr>
        </p:nvSpPr>
        <p:spPr>
          <a:xfrm>
            <a:off x="11442700" y="6108700"/>
            <a:ext cx="11978045" cy="8089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Black and white photo of a person playing the drums"/>
          <p:cNvSpPr/>
          <p:nvPr>
            <p:ph type="pic" sz="half" idx="22"/>
          </p:nvPr>
        </p:nvSpPr>
        <p:spPr>
          <a:xfrm>
            <a:off x="12509500" y="215278"/>
            <a:ext cx="10744200" cy="7164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Black and white close-up photo of a piano being played"/>
          <p:cNvSpPr/>
          <p:nvPr>
            <p:ph type="pic" idx="23"/>
          </p:nvPr>
        </p:nvSpPr>
        <p:spPr>
          <a:xfrm>
            <a:off x="1066800" y="-1079500"/>
            <a:ext cx="10858500" cy="159414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778000"/>
            <a:ext cx="19621500" cy="1014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977900"/>
            <a:ext cx="196215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27872" y="12674600"/>
            <a:ext cx="504445" cy="4655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24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812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625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2438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3251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40640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4876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5689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6502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7315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Unit 1, Learning Objective B (Topic 1.2)"/>
          <p:cNvSpPr txBox="1"/>
          <p:nvPr>
            <p:ph type="ctrTitle"/>
          </p:nvPr>
        </p:nvSpPr>
        <p:spPr>
          <a:xfrm>
            <a:off x="590704" y="648939"/>
            <a:ext cx="22925050" cy="3321593"/>
          </a:xfrm>
          <a:prstGeom prst="rect">
            <a:avLst/>
          </a:prstGeom>
        </p:spPr>
        <p:txBody>
          <a:bodyPr/>
          <a:lstStyle/>
          <a:p>
            <a:pPr/>
            <a:r>
              <a:t>APUSH Review: Unit 1, Learning Objective B (Topic 1.2)</a:t>
            </a:r>
          </a:p>
        </p:txBody>
      </p:sp>
      <p:sp>
        <p:nvSpPr>
          <p:cNvPr id="144" name="Explain how and why various native populations in the period before European contact interacted with the natural environment in North America."/>
          <p:cNvSpPr txBox="1"/>
          <p:nvPr>
            <p:ph type="subTitle" sz="quarter" idx="1"/>
          </p:nvPr>
        </p:nvSpPr>
        <p:spPr>
          <a:xfrm>
            <a:off x="2381250" y="10840534"/>
            <a:ext cx="19621500" cy="30734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Explain how and why various native populations in the period before European contact interacted with the natural environment in North America.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3478" y="3682536"/>
            <a:ext cx="9777044" cy="7342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PUSH Test T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Test Tip</a:t>
            </a:r>
          </a:p>
        </p:txBody>
      </p:sp>
      <p:sp>
        <p:nvSpPr>
          <p:cNvPr id="148" name="If you encounter an essay topic on the Columbian Exchange or the impacts of European exploration on the Western Hemisphere, a brief description of this topic could count as your contextualization point in the essay.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>
            <a:lvl1pPr marL="634999" indent="-634999">
              <a:buBlip>
                <a:blip r:embed="rId2"/>
              </a:buBlip>
              <a:defRPr sz="6000"/>
            </a:lvl1pPr>
          </a:lstStyle>
          <a:p>
            <a:pPr/>
            <a:r>
              <a:t>If you encounter an essay topic on the Columbian Exchange or the impacts of European exploration on the Western Hemisphere, a brief description of this topic could count as your contextualization point in the essay.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82974" y="5892026"/>
            <a:ext cx="6902051" cy="5183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ust Know Regions Where Natives Liv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Must Know Regions Where Natives Lived</a:t>
            </a:r>
          </a:p>
        </p:txBody>
      </p:sp>
      <p:sp>
        <p:nvSpPr>
          <p:cNvPr id="152" name="Mexico and the American Southwest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896730" indent="-896730">
              <a:buSzPct val="100000"/>
              <a:buAutoNum type="arabicPeriod" startAt="1"/>
              <a:defRPr sz="6000"/>
            </a:pPr>
            <a:r>
              <a:t>Mexico and the American Southwest</a:t>
            </a:r>
          </a:p>
          <a:p>
            <a:pPr marL="896730" indent="-896730">
              <a:buSzPct val="100000"/>
              <a:buAutoNum type="arabicPeriod" startAt="1"/>
              <a:defRPr sz="6000"/>
            </a:pPr>
            <a:r>
              <a:t>Great Plains and the Great Basin</a:t>
            </a:r>
          </a:p>
          <a:p>
            <a:pPr marL="896730" indent="-896730">
              <a:buSzPct val="100000"/>
              <a:buAutoNum type="arabicPeriod" startAt="1"/>
              <a:defRPr sz="6000"/>
            </a:pPr>
            <a:r>
              <a:t>Northeast, Mississippi River Valley, and Atlantic seaboard</a:t>
            </a:r>
          </a:p>
          <a:p>
            <a:pPr marL="896730" indent="-896730">
              <a:buSzPct val="100000"/>
              <a:buAutoNum type="arabicPeriod" startAt="1"/>
              <a:defRPr sz="6000"/>
            </a:pPr>
            <a:r>
              <a:t>Northwest and California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94366" y="3954501"/>
            <a:ext cx="7849697" cy="893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xico And The American Southw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Mexico And The American Southwest</a:t>
            </a:r>
          </a:p>
        </p:txBody>
      </p:sp>
      <p:sp>
        <p:nvSpPr>
          <p:cNvPr id="156" name="Focused heavily on maize (corn) cultivation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634999" indent="-634999">
              <a:buBlip>
                <a:blip r:embed="rId2"/>
              </a:buBlip>
              <a:defRPr sz="5000"/>
            </a:pPr>
            <a:r>
              <a:t>Focused heavily on maize (corn) cultivation</a:t>
            </a:r>
          </a:p>
          <a:p>
            <a:pPr lvl="1">
              <a:buBlip>
                <a:blip r:embed="rId2"/>
              </a:buBlip>
              <a:defRPr sz="5000"/>
            </a:pPr>
            <a:r>
              <a:t>Led to permanent villages and settlements</a:t>
            </a:r>
          </a:p>
          <a:p>
            <a:pPr lvl="2">
              <a:buBlip>
                <a:blip r:embed="rId2"/>
              </a:buBlip>
              <a:defRPr sz="5000"/>
            </a:pPr>
            <a:r>
              <a:t>Emergence of social classes</a:t>
            </a:r>
          </a:p>
          <a:p>
            <a:pPr marL="634999" indent="-634999">
              <a:buBlip>
                <a:blip r:embed="rId2"/>
              </a:buBlip>
              <a:defRPr sz="5000"/>
            </a:pPr>
            <a:r>
              <a:t>Pueblos developed irrigation systems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89000" y="3321824"/>
            <a:ext cx="8890000" cy="955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p" bldLvl="5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reat Plains And The Great Bas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 Plains And The Great Basin</a:t>
            </a:r>
          </a:p>
        </p:txBody>
      </p:sp>
      <p:sp>
        <p:nvSpPr>
          <p:cNvPr id="160" name="Central part of US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634999" indent="-634999">
              <a:buBlip>
                <a:blip r:embed="rId2"/>
              </a:buBlip>
              <a:defRPr sz="5000"/>
            </a:pPr>
            <a:r>
              <a:t>Central part of US</a:t>
            </a:r>
          </a:p>
          <a:p>
            <a:pPr marL="634999" indent="-634999">
              <a:buBlip>
                <a:blip r:embed="rId2"/>
              </a:buBlip>
              <a:defRPr sz="5000"/>
            </a:pPr>
            <a:r>
              <a:t>Natives adapted to the environment by:</a:t>
            </a:r>
          </a:p>
          <a:p>
            <a:pPr lvl="1">
              <a:buBlip>
                <a:blip r:embed="rId2"/>
              </a:buBlip>
              <a:defRPr sz="5000"/>
            </a:pPr>
            <a:r>
              <a:t>Being mobile and hunting bison and sheep</a:t>
            </a:r>
          </a:p>
          <a:p>
            <a:pPr lvl="1">
              <a:buBlip>
                <a:blip r:embed="rId2"/>
              </a:buBlip>
              <a:defRPr sz="5000"/>
            </a:pPr>
            <a:r>
              <a:t>Nomadic, no permanent settlements </a:t>
            </a:r>
          </a:p>
          <a:p>
            <a:pPr marL="634999" indent="-634999">
              <a:buBlip>
                <a:blip r:embed="rId2"/>
              </a:buBlip>
              <a:defRPr sz="5000"/>
            </a:pPr>
            <a:r>
              <a:t>Post European contact:</a:t>
            </a:r>
          </a:p>
          <a:p>
            <a:pPr lvl="1">
              <a:buBlip>
                <a:blip r:embed="rId2"/>
              </a:buBlip>
              <a:defRPr sz="5000"/>
            </a:pPr>
            <a:r>
              <a:t>Horse and guns made hunting more efficient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16829" y="5376137"/>
            <a:ext cx="9528110" cy="621492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What did the buffalo say to his son when he went away to college?"/>
          <p:cNvSpPr/>
          <p:nvPr/>
        </p:nvSpPr>
        <p:spPr>
          <a:xfrm>
            <a:off x="9639028" y="1142186"/>
            <a:ext cx="9698659" cy="6122214"/>
          </a:xfrm>
          <a:prstGeom prst="wedgeEllipseCallout">
            <a:avLst>
              <a:gd name="adj1" fmla="val 43269"/>
              <a:gd name="adj2" fmla="val 77914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What did the buffalo say to his son when he went away to college? </a:t>
            </a:r>
          </a:p>
        </p:txBody>
      </p:sp>
      <p:sp>
        <p:nvSpPr>
          <p:cNvPr id="163" name="Bye son (Bison)"/>
          <p:cNvSpPr/>
          <p:nvPr/>
        </p:nvSpPr>
        <p:spPr>
          <a:xfrm>
            <a:off x="9766028" y="1269186"/>
            <a:ext cx="9698659" cy="6122214"/>
          </a:xfrm>
          <a:prstGeom prst="wedgeEllipseCallout">
            <a:avLst>
              <a:gd name="adj1" fmla="val 43269"/>
              <a:gd name="adj2" fmla="val 77914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Bye son (Bison)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61" grpId="2"/>
      <p:bldP build="whole" bldLvl="1" animBg="1" rev="0" advAuto="0" spid="163" grpId="4"/>
      <p:bldP build="p" bldLvl="5" animBg="1" rev="0" advAuto="0" spid="1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ortheast, Mississippi River Valley, and Atlantic Sea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Northeast, Mississippi River Valley, and Atlantic Seaboard</a:t>
            </a:r>
          </a:p>
        </p:txBody>
      </p:sp>
      <p:sp>
        <p:nvSpPr>
          <p:cNvPr id="166" name="Focused on hunting and gathering and agriculture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5714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Focused on hunting and gathering and agriculture</a:t>
            </a:r>
          </a:p>
          <a:p>
            <a:pPr lvl="1" marL="11429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Permanent villages developed </a:t>
            </a:r>
          </a:p>
          <a:p>
            <a:pPr marL="5714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Cahokia (Near present-day St. Louis)</a:t>
            </a:r>
          </a:p>
          <a:p>
            <a:pPr lvl="1" marL="11429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10,000 people in 1200 C.E. </a:t>
            </a:r>
          </a:p>
          <a:p>
            <a:pPr marL="5714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Iroquois (present day New York)</a:t>
            </a:r>
          </a:p>
          <a:p>
            <a:pPr lvl="1" marL="11429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Burned forests to hunt animals and grow crops</a:t>
            </a:r>
          </a:p>
          <a:p>
            <a:pPr lvl="1" marL="1142999" indent="-571499" defTabSz="742950">
              <a:spcBef>
                <a:spcPts val="3700"/>
              </a:spcBef>
              <a:buBlip>
                <a:blip r:embed="rId2"/>
              </a:buBlip>
              <a:defRPr sz="4590"/>
            </a:pPr>
            <a:r>
              <a:t>Villages built around maize 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79561" y="3908812"/>
            <a:ext cx="5588001" cy="510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78194" y="8183601"/>
            <a:ext cx="5588001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7" grpId="2"/>
      <p:bldP build="whole" bldLvl="1" animBg="1" rev="0" advAuto="0" spid="16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orthwest And Califor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Northwest And California</a:t>
            </a:r>
          </a:p>
        </p:txBody>
      </p:sp>
      <p:sp>
        <p:nvSpPr>
          <p:cNvPr id="171" name="Focused on hunting, gathering, and foraging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634999" indent="-634999">
              <a:buBlip>
                <a:blip r:embed="rId2"/>
              </a:buBlip>
              <a:defRPr sz="5000"/>
            </a:pPr>
            <a:r>
              <a:t>Focused on hunting, gathering, and foraging</a:t>
            </a:r>
          </a:p>
          <a:p>
            <a:pPr lvl="1">
              <a:buBlip>
                <a:blip r:embed="rId2"/>
              </a:buBlip>
              <a:defRPr sz="5000"/>
            </a:pPr>
            <a:r>
              <a:t>Nuts, fish, and hunt animals</a:t>
            </a:r>
          </a:p>
          <a:p>
            <a:pPr marL="634999" indent="-634999">
              <a:buBlip>
                <a:blip r:embed="rId2"/>
              </a:buBlip>
              <a:defRPr sz="5000"/>
            </a:pPr>
            <a:r>
              <a:t>Ocean resources helped support Native American populations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art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II</a:t>
            </a:r>
          </a:p>
        </p:txBody>
      </p:sp>
      <p:sp>
        <p:nvSpPr>
          <p:cNvPr id="174" name="Complete Venn Diagram based on the following prompt:…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>
            <a:lvl1pPr marL="634999" indent="-634999">
              <a:buBlip>
                <a:blip r:embed="rId2"/>
              </a:buBlip>
              <a:defRPr sz="5000"/>
            </a:lvl1pPr>
            <a:lvl2pPr marL="1269999" indent="-634999">
              <a:buBlip>
                <a:blip r:embed="rId2"/>
              </a:buBlip>
              <a:defRPr sz="5000"/>
            </a:lvl2pPr>
          </a:lstStyle>
          <a:p>
            <a:pPr/>
            <a:r>
              <a:t>Complete Venn Diagram based on the following prompt:</a:t>
            </a:r>
          </a:p>
          <a:p>
            <a:pPr lvl="1"/>
            <a:r>
              <a:t>“Compare and contrast the similarities and differences between Native Americans in the Great Plains and Great Basin with Native Americans in the Northeast.”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ee You Next Time For Learning Objective C. (Topic 1.3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Next Time For Learning Objective C. (Topic 1.3)</a:t>
            </a:r>
          </a:p>
        </p:txBody>
      </p:sp>
      <p:sp>
        <p:nvSpPr>
          <p:cNvPr id="177" name="Double-click to edit"/>
          <p:cNvSpPr txBox="1"/>
          <p:nvPr>
            <p:ph type="body" sz="half" idx="1"/>
          </p:nvPr>
        </p:nvSpPr>
        <p:spPr>
          <a:xfrm>
            <a:off x="713368" y="3856463"/>
            <a:ext cx="12082580" cy="9254274"/>
          </a:xfrm>
          <a:prstGeom prst="rect">
            <a:avLst/>
          </a:prstGeom>
        </p:spPr>
        <p:txBody>
          <a:bodyPr/>
          <a:lstStyle/>
          <a:p>
            <a:pPr marL="634999" indent="-634999">
              <a:buBlip>
                <a:blip r:embed="rId2"/>
              </a:buBlip>
              <a:defRPr sz="5000"/>
            </a:pP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4526" y="4376605"/>
            <a:ext cx="10359044" cy="821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