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lvl1pPr>
    <a:lvl2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lvl2pPr>
    <a:lvl3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lvl3pPr>
    <a:lvl4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lvl4pPr>
    <a:lvl5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lvl5pPr>
    <a:lvl6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lvl6pPr>
    <a:lvl7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lvl7pPr>
    <a:lvl8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lvl8pPr>
    <a:lvl9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noFill/>
        </a:fill>
      </a:tcStyle>
    </a:wholeTbl>
    <a:band2H>
      <a:tcTxStyle b="def" i="def"/>
      <a:tcStyle>
        <a:tcBdr/>
        <a:fill>
          <a:solidFill>
            <a:srgbClr val="FFEBD2">
              <a:alpha val="48000"/>
            </a:srgbClr>
          </a:solidFill>
        </a:fill>
      </a:tcStyle>
    </a:band2H>
    <a:firstCo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Col>
    <a:la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lastRow>
    <a:fir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Row>
  </a:tblStyle>
  <a:tblStyle styleId="{C7B018BB-80A7-4F77-B60F-C8B233D01FF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noFill/>
        </a:fill>
      </a:tcStyle>
    </a:wholeTbl>
    <a:band2H>
      <a:tcTxStyle b="def" i="def"/>
      <a:tcStyle>
        <a:tcBdr/>
        <a:fill>
          <a:solidFill>
            <a:srgbClr val="76654F">
              <a:alpha val="20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3E231A"/>
              </a:solidFill>
              <a:prstDash val="solid"/>
              <a:miter lim="400000"/>
            </a:ln>
          </a:insideV>
        </a:tcBdr>
        <a:fill>
          <a:solidFill>
            <a:srgbClr val="9BA7B4">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firstRow>
  </a:tblStyle>
  <a:tblStyle styleId="{EEE7283C-3CF3-47DC-8721-378D4A62B22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wholeTbl>
    <a:band2H>
      <a:tcTxStyle b="def" i="def"/>
      <a:tcStyle>
        <a:tcBdr/>
        <a:fill>
          <a:solidFill>
            <a:srgbClr val="B1A596">
              <a:alpha val="20000"/>
            </a:srgbClr>
          </a:solidFill>
        </a:fill>
      </a:tcStyle>
    </a:band2H>
    <a:firstCol>
      <a:tcTxStyle b="off" i="off">
        <a:fontRef idx="minor">
          <a:srgbClr val="3E231A"/>
        </a:fontRef>
        <a:srgbClr val="3E231A"/>
      </a:tcTxStyle>
      <a:tcStyle>
        <a:tcBdr>
          <a:left>
            <a:ln w="12700" cap="flat">
              <a:solidFill>
                <a:srgbClr val="3D231A"/>
              </a:solidFill>
              <a:prstDash val="solid"/>
              <a:miter lim="400000"/>
            </a:ln>
          </a:left>
          <a:right>
            <a:ln w="12700" cap="flat">
              <a:solidFill>
                <a:srgbClr val="3D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CA581">
              <a:alpha val="50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254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solidFill>
            <a:srgbClr val="A56333">
              <a:alpha val="75000"/>
            </a:srgbClr>
          </a:solidFill>
        </a:fill>
      </a:tcStyle>
    </a:firstRow>
  </a:tblStyle>
  <a:tblStyle styleId="{CF821DB8-F4EB-4A41-A1BA-3FCAFE7338EE}"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C19B68">
              <a:alpha val="50000"/>
            </a:srgbClr>
          </a:solidFill>
        </a:fill>
      </a:tcStyle>
    </a:wholeTbl>
    <a:band2H>
      <a:tcTxStyle b="def" i="def"/>
      <a:tcStyle>
        <a:tcBdr/>
        <a:fill>
          <a:solidFill>
            <a:srgbClr val="C09B6C">
              <a:alpha val="26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45C39">
              <a:alpha val="8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A77A48">
              <a:alpha val="8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633E29">
              <a:alpha val="85000"/>
            </a:srgbClr>
          </a:solidFill>
        </a:fill>
      </a:tcStyle>
    </a:firstRow>
  </a:tblStyle>
  <a:tblStyle styleId="{33BA23B1-9221-436E-865A-0063620EA4FD}"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noFill/>
        </a:fill>
      </a:tcStyle>
    </a:wholeTbl>
    <a:band2H>
      <a:tcTxStyle b="def" i="def"/>
      <a:tcStyle>
        <a:tcBdr/>
        <a:fill>
          <a:solidFill>
            <a:srgbClr val="76654F">
              <a:alpha val="20000"/>
            </a:srgbClr>
          </a:solidFill>
        </a:fill>
      </a:tcStyle>
    </a:band2H>
    <a:firstCol>
      <a:tcTxStyle b="off" i="off">
        <a:fontRef idx="minor">
          <a:srgbClr val="3E231A"/>
        </a:fontRef>
        <a:srgbClr val="3E231A"/>
      </a:tcTxStyle>
      <a:tcStyle>
        <a:tcBdr>
          <a:left>
            <a:ln w="12700" cap="flat">
              <a:solidFill>
                <a:srgbClr val="828D8E"/>
              </a:solidFill>
              <a:prstDash val="solid"/>
              <a:miter lim="400000"/>
            </a:ln>
          </a:left>
          <a:right>
            <a:ln w="12700" cap="flat">
              <a:solidFill>
                <a:srgbClr val="828D8E"/>
              </a:solidFill>
              <a:prstDash val="solid"/>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solidFill>
            <a:srgbClr val="E6DFD8">
              <a:alpha val="61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E6DFD8">
              <a:alpha val="6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5D5E5F"/>
          </a:solidFill>
        </a:fill>
      </a:tcStyle>
    </a:firstRow>
  </a:tblStyle>
  <a:tblStyle styleId="{2708684C-4D16-4618-839F-0558EEFCDFE6}" styleName="">
    <a:tblBg/>
    <a:wholeTbl>
      <a:tcTxStyle b="off" i="off">
        <a:fontRef idx="minor">
          <a:srgbClr val="232323"/>
        </a:fontRef>
        <a:srgbClr val="232323"/>
      </a:tcTxStyle>
      <a:tcStyle>
        <a:tcBdr>
          <a:left>
            <a:ln w="12700" cap="flat">
              <a:solidFill>
                <a:srgbClr val="83867F"/>
              </a:solidFill>
              <a:custDash>
                <a:ds d="200000" sp="200000"/>
              </a:custDash>
              <a:miter lim="400000"/>
            </a:ln>
          </a:left>
          <a:right>
            <a:ln w="12700" cap="flat">
              <a:solidFill>
                <a:srgbClr val="83867F"/>
              </a:solidFill>
              <a:custDash>
                <a:ds d="200000" sp="200000"/>
              </a:custDash>
              <a:miter lim="400000"/>
            </a:ln>
          </a:right>
          <a:top>
            <a:ln w="12700" cap="flat">
              <a:solidFill>
                <a:srgbClr val="83867F"/>
              </a:solidFill>
              <a:custDash>
                <a:ds d="200000" sp="200000"/>
              </a:custDash>
              <a:miter lim="400000"/>
            </a:ln>
          </a:top>
          <a:bottom>
            <a:ln w="12700" cap="flat">
              <a:solidFill>
                <a:srgbClr val="83867F"/>
              </a:solidFill>
              <a:custDash>
                <a:ds d="200000" sp="200000"/>
              </a:custDash>
              <a:miter lim="400000"/>
            </a:ln>
          </a:bottom>
          <a:insideH>
            <a:ln w="12700" cap="flat">
              <a:solidFill>
                <a:srgbClr val="83867F"/>
              </a:solidFill>
              <a:custDash>
                <a:ds d="200000" sp="200000"/>
              </a:custDash>
              <a:miter lim="400000"/>
            </a:ln>
          </a:insideH>
          <a:insideV>
            <a:ln w="12700" cap="flat">
              <a:solidFill>
                <a:srgbClr val="83867F"/>
              </a:solidFill>
              <a:custDash>
                <a:ds d="200000" sp="200000"/>
              </a:custDash>
              <a:miter lim="400000"/>
            </a:ln>
          </a:insideV>
        </a:tcBdr>
        <a:fill>
          <a:noFill/>
        </a:fill>
      </a:tcStyle>
    </a:wholeTbl>
    <a:band2H>
      <a:tcTxStyle b="def" i="def"/>
      <a:tcStyle>
        <a:tcBdr/>
        <a:fill>
          <a:solidFill>
            <a:srgbClr val="76654F">
              <a:alpha val="20000"/>
            </a:srgbClr>
          </a:solidFill>
        </a:fill>
      </a:tcStyle>
    </a:band2H>
    <a:firstCol>
      <a:tcTxStyle b="off" i="off">
        <a:fontRef idx="minor">
          <a:srgbClr val="232323"/>
        </a:fontRef>
        <a:srgbClr val="232323"/>
      </a:tcTxStyle>
      <a:tcStyle>
        <a:tcBdr>
          <a:left>
            <a:ln w="12700" cap="flat">
              <a:noFill/>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232323"/>
        </a:fontRef>
        <a:srgbClr val="232323"/>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32323"/>
        </a:fontRef>
        <a:srgbClr val="232323"/>
      </a:tcTxStyle>
      <a:tcStyle>
        <a:tcBdr>
          <a:left>
            <a:ln w="12700" cap="flat">
              <a:noFill/>
              <a:miter lim="400000"/>
            </a:ln>
          </a:left>
          <a:right>
            <a:ln w="12700" cap="flat">
              <a:noFill/>
              <a:miter lim="400000"/>
            </a:ln>
          </a:right>
          <a:top>
            <a:ln w="12700" cap="flat">
              <a:noFill/>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Title Text"/>
          <p:cNvSpPr txBox="1"/>
          <p:nvPr>
            <p:ph type="title"/>
          </p:nvPr>
        </p:nvSpPr>
        <p:spPr>
          <a:xfrm>
            <a:off x="2374900" y="2387600"/>
            <a:ext cx="19621500" cy="4876800"/>
          </a:xfrm>
          <a:prstGeom prst="rect">
            <a:avLst/>
          </a:prstGeom>
        </p:spPr>
        <p:txBody>
          <a:bodyPr anchor="b"/>
          <a:lstStyle>
            <a:lvl1pPr algn="ctr"/>
          </a:lstStyle>
          <a:p>
            <a:pPr/>
            <a:r>
              <a:t>Title Text</a:t>
            </a:r>
          </a:p>
        </p:txBody>
      </p:sp>
      <p:sp>
        <p:nvSpPr>
          <p:cNvPr id="12" name="Body Level One…"/>
          <p:cNvSpPr txBox="1"/>
          <p:nvPr>
            <p:ph type="body" sz="quarter" idx="1"/>
          </p:nvPr>
        </p:nvSpPr>
        <p:spPr>
          <a:xfrm>
            <a:off x="2374900" y="7251700"/>
            <a:ext cx="19621500" cy="2057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Type a quote here.”"/>
          <p:cNvSpPr txBox="1"/>
          <p:nvPr>
            <p:ph type="body" sz="quarter" idx="21"/>
          </p:nvPr>
        </p:nvSpPr>
        <p:spPr>
          <a:xfrm>
            <a:off x="2374900" y="6045200"/>
            <a:ext cx="19621500" cy="1117600"/>
          </a:xfrm>
          <a:prstGeom prst="rect">
            <a:avLst/>
          </a:prstGeom>
        </p:spPr>
        <p:txBody>
          <a:bodyPr>
            <a:spAutoFit/>
          </a:bodyPr>
          <a:lstStyle>
            <a:lvl1pPr marL="0" indent="0" algn="ctr">
              <a:spcBef>
                <a:spcPts val="0"/>
              </a:spcBef>
              <a:buSzTx/>
              <a:buNone/>
            </a:lvl1pPr>
          </a:lstStyle>
          <a:p>
            <a:pPr/>
            <a:r>
              <a:t>“Type a quote here.”</a:t>
            </a:r>
          </a:p>
        </p:txBody>
      </p:sp>
      <p:sp>
        <p:nvSpPr>
          <p:cNvPr id="94" name="–Johnny Appleseed"/>
          <p:cNvSpPr txBox="1"/>
          <p:nvPr>
            <p:ph type="body" sz="quarter" idx="22"/>
          </p:nvPr>
        </p:nvSpPr>
        <p:spPr>
          <a:xfrm>
            <a:off x="2374900" y="8953500"/>
            <a:ext cx="19621500" cy="850900"/>
          </a:xfrm>
          <a:prstGeom prst="rect">
            <a:avLst/>
          </a:prstGeom>
        </p:spPr>
        <p:txBody>
          <a:bodyPr anchor="t">
            <a:spAutoFit/>
          </a:bodyPr>
          <a:lstStyle>
            <a:lvl1pPr marL="0" indent="0" algn="ctr">
              <a:spcBef>
                <a:spcPts val="0"/>
              </a:spcBef>
              <a:buSzTx/>
              <a:buNone/>
              <a:defRPr sz="3800"/>
            </a:lvl1pPr>
          </a:lstStyle>
          <a:p>
            <a:pPr/>
            <a:r>
              <a:t>–Johnny Appleseed</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Pyramids of Giza silhouetted against an orange sunset"/>
          <p:cNvSpPr/>
          <p:nvPr>
            <p:ph type="pic" idx="21"/>
          </p:nvPr>
        </p:nvSpPr>
        <p:spPr>
          <a:xfrm>
            <a:off x="0" y="-1816100"/>
            <a:ext cx="24384000" cy="1608893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Pyramids of Giza silhouetted against an orange sunset"/>
          <p:cNvSpPr/>
          <p:nvPr>
            <p:ph type="pic" idx="21"/>
          </p:nvPr>
        </p:nvSpPr>
        <p:spPr>
          <a:xfrm>
            <a:off x="2273300" y="-3352800"/>
            <a:ext cx="19850100" cy="12946560"/>
          </a:xfrm>
          <a:prstGeom prst="rect">
            <a:avLst/>
          </a:prstGeom>
          <a:ln w="9525">
            <a:round/>
          </a:ln>
        </p:spPr>
        <p:txBody>
          <a:bodyPr lIns="91439" tIns="45719" rIns="91439" bIns="45719" anchor="t">
            <a:noAutofit/>
          </a:bodyPr>
          <a:lstStyle/>
          <a:p>
            <a:pPr/>
          </a:p>
        </p:txBody>
      </p:sp>
      <p:sp>
        <p:nvSpPr>
          <p:cNvPr id="21" name="Title Text"/>
          <p:cNvSpPr txBox="1"/>
          <p:nvPr>
            <p:ph type="title"/>
          </p:nvPr>
        </p:nvSpPr>
        <p:spPr>
          <a:xfrm>
            <a:off x="2374900" y="9080500"/>
            <a:ext cx="19621500" cy="1905000"/>
          </a:xfrm>
          <a:prstGeom prst="rect">
            <a:avLst/>
          </a:prstGeom>
        </p:spPr>
        <p:txBody>
          <a:bodyPr anchor="b"/>
          <a:lstStyle>
            <a:lvl1pPr algn="ctr"/>
          </a:lstStyle>
          <a:p>
            <a:pPr/>
            <a:r>
              <a:t>Title Text</a:t>
            </a:r>
          </a:p>
        </p:txBody>
      </p:sp>
      <p:sp>
        <p:nvSpPr>
          <p:cNvPr id="22" name="Body Level One…"/>
          <p:cNvSpPr txBox="1"/>
          <p:nvPr>
            <p:ph type="body" sz="quarter" idx="1"/>
          </p:nvPr>
        </p:nvSpPr>
        <p:spPr>
          <a:xfrm>
            <a:off x="2374900" y="11010900"/>
            <a:ext cx="19621500" cy="1930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2374900" y="5143500"/>
            <a:ext cx="19621500" cy="3429000"/>
          </a:xfrm>
          <a:prstGeom prst="rect">
            <a:avLst/>
          </a:prstGeom>
        </p:spPr>
        <p:txBody>
          <a:bodyPr/>
          <a:lstStyle>
            <a:lvl1pPr algn="ct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Pyramids of Giza silhouetted against an orange sunset"/>
          <p:cNvSpPr/>
          <p:nvPr>
            <p:ph type="pic" idx="21"/>
          </p:nvPr>
        </p:nvSpPr>
        <p:spPr>
          <a:xfrm>
            <a:off x="10998200" y="1930400"/>
            <a:ext cx="15167286" cy="10007600"/>
          </a:xfrm>
          <a:prstGeom prst="rect">
            <a:avLst/>
          </a:prstGeom>
          <a:ln w="9525">
            <a:round/>
          </a:ln>
        </p:spPr>
        <p:txBody>
          <a:bodyPr lIns="91439" tIns="45719" rIns="91439" bIns="45719" anchor="t">
            <a:noAutofit/>
          </a:bodyPr>
          <a:lstStyle/>
          <a:p>
            <a:pPr/>
          </a:p>
        </p:txBody>
      </p:sp>
      <p:sp>
        <p:nvSpPr>
          <p:cNvPr id="39" name="Title Text"/>
          <p:cNvSpPr txBox="1"/>
          <p:nvPr>
            <p:ph type="title"/>
          </p:nvPr>
        </p:nvSpPr>
        <p:spPr>
          <a:xfrm>
            <a:off x="1816100" y="1943100"/>
            <a:ext cx="10502900" cy="5626100"/>
          </a:xfrm>
          <a:prstGeom prst="rect">
            <a:avLst/>
          </a:prstGeom>
        </p:spPr>
        <p:txBody>
          <a:bodyPr anchor="b"/>
          <a:lstStyle>
            <a:lvl1pPr algn="ctr">
              <a:defRPr sz="9400"/>
            </a:lvl1pPr>
          </a:lstStyle>
          <a:p>
            <a:pPr/>
            <a:r>
              <a:t>Title Text</a:t>
            </a:r>
          </a:p>
        </p:txBody>
      </p:sp>
      <p:sp>
        <p:nvSpPr>
          <p:cNvPr id="40" name="Body Level One…"/>
          <p:cNvSpPr txBox="1"/>
          <p:nvPr>
            <p:ph type="body" sz="quarter" idx="1"/>
          </p:nvPr>
        </p:nvSpPr>
        <p:spPr>
          <a:xfrm>
            <a:off x="1816100" y="7556500"/>
            <a:ext cx="10502900" cy="4216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xfrm>
            <a:off x="2374900" y="889000"/>
            <a:ext cx="19621500" cy="2959100"/>
          </a:xfrm>
          <a:prstGeom prst="rect">
            <a:avLst/>
          </a:prstGeom>
        </p:spPr>
        <p:txBody>
          <a:bodyPr/>
          <a:lstStyle>
            <a:lvl1pPr algn="ct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xfrm>
            <a:off x="2374900" y="889000"/>
            <a:ext cx="19621500" cy="2959100"/>
          </a:xfrm>
          <a:prstGeom prst="rect">
            <a:avLst/>
          </a:prstGeom>
        </p:spPr>
        <p:txBody>
          <a:bodyPr/>
          <a:lstStyle>
            <a:lvl1pPr algn="ctr"/>
          </a:lstStyle>
          <a:p>
            <a:pPr/>
            <a:r>
              <a:t>Title Text</a:t>
            </a:r>
          </a:p>
        </p:txBody>
      </p:sp>
      <p:sp>
        <p:nvSpPr>
          <p:cNvPr id="57" name="Body Level One…"/>
          <p:cNvSpPr txBox="1"/>
          <p:nvPr>
            <p:ph type="body" idx="1"/>
          </p:nvPr>
        </p:nvSpPr>
        <p:spPr>
          <a:xfrm>
            <a:off x="2374900" y="4127500"/>
            <a:ext cx="19621500" cy="81915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Pyramids of Giza silhouetted against an orange sunset"/>
          <p:cNvSpPr/>
          <p:nvPr>
            <p:ph type="pic" sz="half" idx="21"/>
          </p:nvPr>
        </p:nvSpPr>
        <p:spPr>
          <a:xfrm>
            <a:off x="10109200" y="3606800"/>
            <a:ext cx="12472592" cy="8382000"/>
          </a:xfrm>
          <a:prstGeom prst="rect">
            <a:avLst/>
          </a:prstGeom>
          <a:ln w="9525">
            <a:round/>
          </a:ln>
        </p:spPr>
        <p:txBody>
          <a:bodyPr lIns="91439" tIns="45719" rIns="91439" bIns="45719" anchor="t">
            <a:noAutofit/>
          </a:bodyPr>
          <a:lstStyle/>
          <a:p>
            <a:pPr/>
          </a:p>
        </p:txBody>
      </p:sp>
      <p:sp>
        <p:nvSpPr>
          <p:cNvPr id="66" name="Title Text"/>
          <p:cNvSpPr txBox="1"/>
          <p:nvPr>
            <p:ph type="title"/>
          </p:nvPr>
        </p:nvSpPr>
        <p:spPr>
          <a:xfrm>
            <a:off x="2374900" y="889000"/>
            <a:ext cx="19621500" cy="2959100"/>
          </a:xfrm>
          <a:prstGeom prst="rect">
            <a:avLst/>
          </a:prstGeom>
        </p:spPr>
        <p:txBody>
          <a:bodyPr/>
          <a:lstStyle>
            <a:lvl1pPr algn="ctr"/>
          </a:lstStyle>
          <a:p>
            <a:pPr/>
            <a:r>
              <a:t>Title Text</a:t>
            </a:r>
          </a:p>
        </p:txBody>
      </p:sp>
      <p:sp>
        <p:nvSpPr>
          <p:cNvPr id="67" name="Body Level One…"/>
          <p:cNvSpPr txBox="1"/>
          <p:nvPr>
            <p:ph type="body" sz="half" idx="1"/>
          </p:nvPr>
        </p:nvSpPr>
        <p:spPr>
          <a:xfrm>
            <a:off x="2374900" y="4140200"/>
            <a:ext cx="9410700" cy="7874000"/>
          </a:xfrm>
          <a:prstGeom prst="rect">
            <a:avLst/>
          </a:prstGeom>
        </p:spPr>
        <p:txBody>
          <a:bodyPr/>
          <a:lstStyle>
            <a:lvl1pPr marL="533400" indent="-533400">
              <a:spcBef>
                <a:spcPts val="3900"/>
              </a:spcBef>
              <a:buBlip>
                <a:blip r:embed="rId2"/>
              </a:buBlip>
              <a:defRPr sz="4200"/>
            </a:lvl1pPr>
            <a:lvl2pPr marL="1066800" indent="-533400">
              <a:spcBef>
                <a:spcPts val="3900"/>
              </a:spcBef>
              <a:buBlip>
                <a:blip r:embed="rId2"/>
              </a:buBlip>
              <a:defRPr sz="4200"/>
            </a:lvl2pPr>
            <a:lvl3pPr marL="1600200" indent="-533400">
              <a:spcBef>
                <a:spcPts val="3900"/>
              </a:spcBef>
              <a:buBlip>
                <a:blip r:embed="rId2"/>
              </a:buBlip>
              <a:defRPr sz="4200"/>
            </a:lvl3pPr>
            <a:lvl4pPr marL="2133600" indent="-533400">
              <a:spcBef>
                <a:spcPts val="3900"/>
              </a:spcBef>
              <a:buBlip>
                <a:blip r:embed="rId2"/>
              </a:buBlip>
              <a:defRPr sz="4200"/>
            </a:lvl4pPr>
            <a:lvl5pPr marL="2667000" indent="-533400">
              <a:spcBef>
                <a:spcPts val="3900"/>
              </a:spcBef>
              <a:buBlip>
                <a:blip r:embed="rId2"/>
              </a:buBlip>
              <a:defRPr sz="42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Pyramids of Giza silhouetted against an orange sunset"/>
          <p:cNvSpPr/>
          <p:nvPr>
            <p:ph type="pic" sz="quarter" idx="21"/>
          </p:nvPr>
        </p:nvSpPr>
        <p:spPr>
          <a:xfrm>
            <a:off x="13487400" y="-736600"/>
            <a:ext cx="9662406" cy="6375400"/>
          </a:xfrm>
          <a:prstGeom prst="rect">
            <a:avLst/>
          </a:prstGeom>
          <a:ln w="9525">
            <a:round/>
          </a:ln>
        </p:spPr>
        <p:txBody>
          <a:bodyPr lIns="91439" tIns="45719" rIns="91439" bIns="45719" anchor="t">
            <a:noAutofit/>
          </a:bodyPr>
          <a:lstStyle/>
          <a:p>
            <a:pPr/>
          </a:p>
        </p:txBody>
      </p:sp>
      <p:sp>
        <p:nvSpPr>
          <p:cNvPr id="84" name="Close-up of a pyramid in Giza"/>
          <p:cNvSpPr/>
          <p:nvPr>
            <p:ph type="pic" idx="22"/>
          </p:nvPr>
        </p:nvSpPr>
        <p:spPr>
          <a:xfrm>
            <a:off x="13111577" y="4381521"/>
            <a:ext cx="9977826" cy="15152734"/>
          </a:xfrm>
          <a:prstGeom prst="rect">
            <a:avLst/>
          </a:prstGeom>
          <a:ln w="9525">
            <a:round/>
          </a:ln>
        </p:spPr>
        <p:txBody>
          <a:bodyPr lIns="91439" tIns="45719" rIns="91439" bIns="45719" anchor="t">
            <a:noAutofit/>
          </a:bodyPr>
          <a:lstStyle/>
          <a:p>
            <a:pPr/>
          </a:p>
        </p:txBody>
      </p:sp>
      <p:sp>
        <p:nvSpPr>
          <p:cNvPr id="85" name="Sphinx in front of the pyramids of Giza with a clear blue sky in the background"/>
          <p:cNvSpPr/>
          <p:nvPr>
            <p:ph type="pic" idx="23"/>
          </p:nvPr>
        </p:nvSpPr>
        <p:spPr>
          <a:xfrm>
            <a:off x="-139700" y="-25400"/>
            <a:ext cx="17310482" cy="12984978"/>
          </a:xfrm>
          <a:prstGeom prst="rect">
            <a:avLst/>
          </a:prstGeom>
          <a:ln w="9525">
            <a:round/>
          </a:ln>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Body Level One…"/>
          <p:cNvSpPr txBox="1"/>
          <p:nvPr>
            <p:ph type="body" idx="1"/>
          </p:nvPr>
        </p:nvSpPr>
        <p:spPr>
          <a:xfrm>
            <a:off x="2374900" y="1651000"/>
            <a:ext cx="19621500" cy="1041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2387600" y="889000"/>
            <a:ext cx="19621500" cy="2959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Slide Number"/>
          <p:cNvSpPr txBox="1"/>
          <p:nvPr>
            <p:ph type="sldNum" sz="quarter" idx="2"/>
          </p:nvPr>
        </p:nvSpPr>
        <p:spPr>
          <a:xfrm>
            <a:off x="11993858" y="13144500"/>
            <a:ext cx="393205" cy="571500"/>
          </a:xfrm>
          <a:prstGeom prst="rect">
            <a:avLst/>
          </a:prstGeom>
          <a:ln w="12700">
            <a:miter lim="400000"/>
          </a:ln>
        </p:spPr>
        <p:txBody>
          <a:bodyPr wrap="none" lIns="50800" tIns="50800" rIns="50800" bIns="50800" anchor="b">
            <a:spAutoFit/>
          </a:bodyPr>
          <a:lstStyle>
            <a:lvl1pPr>
              <a:defRPr sz="2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1pPr>
      <a:lvl2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2pPr>
      <a:lvl3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3pPr>
      <a:lvl4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4pPr>
      <a:lvl5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5pPr>
      <a:lvl6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6pPr>
      <a:lvl7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7pPr>
      <a:lvl8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8pPr>
      <a:lvl9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9pPr>
    </p:titleStyle>
    <p:bodyStyle>
      <a:lvl1pPr marL="6604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1pPr>
      <a:lvl2pPr marL="13208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2pPr>
      <a:lvl3pPr marL="19812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3pPr>
      <a:lvl4pPr marL="26416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4pPr>
      <a:lvl5pPr marL="33020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5.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1.tif"/></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tif"/><Relationship Id="rId4" Type="http://schemas.openxmlformats.org/officeDocument/2006/relationships/image" Target="../media/image6.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3.tif"/></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APUSH Review: Unit 1, Learning Objective D (Topic 1.4)"/>
          <p:cNvSpPr txBox="1"/>
          <p:nvPr>
            <p:ph type="ctrTitle"/>
          </p:nvPr>
        </p:nvSpPr>
        <p:spPr>
          <a:xfrm>
            <a:off x="2381250" y="-369475"/>
            <a:ext cx="19621500" cy="4876801"/>
          </a:xfrm>
          <a:prstGeom prst="rect">
            <a:avLst/>
          </a:prstGeom>
        </p:spPr>
        <p:txBody>
          <a:bodyPr/>
          <a:lstStyle/>
          <a:p>
            <a:pPr/>
            <a:r>
              <a:t>APUSH Review: Unit 1, Learning Objective D (Topic 1.4)</a:t>
            </a:r>
          </a:p>
        </p:txBody>
      </p:sp>
      <p:sp>
        <p:nvSpPr>
          <p:cNvPr id="120" name="Explain causes of the Columbian Exchange and its effect on Europe and the Americas during the period after 1492"/>
          <p:cNvSpPr txBox="1"/>
          <p:nvPr>
            <p:ph type="subTitle" sz="quarter" idx="1"/>
          </p:nvPr>
        </p:nvSpPr>
        <p:spPr>
          <a:xfrm>
            <a:off x="2381250" y="10975541"/>
            <a:ext cx="19621500" cy="2057401"/>
          </a:xfrm>
          <a:prstGeom prst="rect">
            <a:avLst/>
          </a:prstGeom>
        </p:spPr>
        <p:txBody>
          <a:bodyPr/>
          <a:lstStyle/>
          <a:p>
            <a:pPr/>
            <a:r>
              <a:t>Explain causes of the Columbian Exchange and its effect on Europe and the Americas during the period after 1492</a:t>
            </a:r>
          </a:p>
        </p:txBody>
      </p:sp>
      <p:pic>
        <p:nvPicPr>
          <p:cNvPr id="121" name="Image" descr="Image"/>
          <p:cNvPicPr>
            <a:picLocks noChangeAspect="1"/>
          </p:cNvPicPr>
          <p:nvPr/>
        </p:nvPicPr>
        <p:blipFill>
          <a:blip r:embed="rId2">
            <a:extLst/>
          </a:blip>
          <a:stretch>
            <a:fillRect/>
          </a:stretch>
        </p:blipFill>
        <p:spPr>
          <a:xfrm>
            <a:off x="7260383" y="3726018"/>
            <a:ext cx="9863234" cy="7452220"/>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APUSH Test Tip"/>
          <p:cNvSpPr txBox="1"/>
          <p:nvPr>
            <p:ph type="title"/>
          </p:nvPr>
        </p:nvSpPr>
        <p:spPr>
          <a:prstGeom prst="rect">
            <a:avLst/>
          </a:prstGeom>
        </p:spPr>
        <p:txBody>
          <a:bodyPr/>
          <a:lstStyle/>
          <a:p>
            <a:pPr/>
            <a:r>
              <a:t>APUSH Test Tip</a:t>
            </a:r>
          </a:p>
        </p:txBody>
      </p:sp>
      <p:sp>
        <p:nvSpPr>
          <p:cNvPr id="124" name="The Columbian Exchange might be the most important topic so far in the curriculum. This refers to the transfer of goods, people, ideas, food, and diseases between Africa, Europe, and the Americas. None of these regions were the same after this event. Thi"/>
          <p:cNvSpPr txBox="1"/>
          <p:nvPr>
            <p:ph type="body" sz="half" idx="1"/>
          </p:nvPr>
        </p:nvSpPr>
        <p:spPr>
          <a:xfrm>
            <a:off x="672620" y="2921000"/>
            <a:ext cx="12893077" cy="10078768"/>
          </a:xfrm>
          <a:prstGeom prst="rect">
            <a:avLst/>
          </a:prstGeom>
        </p:spPr>
        <p:txBody>
          <a:bodyPr/>
          <a:lstStyle>
            <a:lvl1pPr>
              <a:buBlip>
                <a:blip r:embed="rId2"/>
              </a:buBlip>
            </a:lvl1pPr>
          </a:lstStyle>
          <a:p>
            <a:pPr/>
            <a:r>
              <a:t>The Columbian Exchange might be the most important topic so far in the curriculum. This refers to the transfer of goods, people, ideas, food, and diseases between Africa, Europe, and the Americas. None of these regions were the same after this event. This is a great topic to appear on multiple-choice and short answer questions. Make sure you know the impact on each region</a:t>
            </a:r>
          </a:p>
        </p:txBody>
      </p:sp>
      <p:pic>
        <p:nvPicPr>
          <p:cNvPr id="125" name="Image" descr="Image"/>
          <p:cNvPicPr>
            <a:picLocks noChangeAspect="1"/>
          </p:cNvPicPr>
          <p:nvPr/>
        </p:nvPicPr>
        <p:blipFill>
          <a:blip r:embed="rId3">
            <a:extLst/>
          </a:blip>
          <a:stretch>
            <a:fillRect/>
          </a:stretch>
        </p:blipFill>
        <p:spPr>
          <a:xfrm>
            <a:off x="14899595" y="5472926"/>
            <a:ext cx="6902051" cy="5183148"/>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Causes Of The Columbian Exchange"/>
          <p:cNvSpPr txBox="1"/>
          <p:nvPr>
            <p:ph type="title"/>
          </p:nvPr>
        </p:nvSpPr>
        <p:spPr>
          <a:prstGeom prst="rect">
            <a:avLst/>
          </a:prstGeom>
        </p:spPr>
        <p:txBody>
          <a:bodyPr/>
          <a:lstStyle>
            <a:lvl1pPr defTabSz="767715">
              <a:defRPr sz="9300"/>
            </a:lvl1pPr>
          </a:lstStyle>
          <a:p>
            <a:pPr/>
            <a:r>
              <a:t>Causes Of The Columbian Exchange</a:t>
            </a:r>
          </a:p>
        </p:txBody>
      </p:sp>
      <p:sp>
        <p:nvSpPr>
          <p:cNvPr id="128" name="New maritime technology:…"/>
          <p:cNvSpPr txBox="1"/>
          <p:nvPr>
            <p:ph type="body" sz="half" idx="1"/>
          </p:nvPr>
        </p:nvSpPr>
        <p:spPr>
          <a:xfrm>
            <a:off x="672620" y="2921000"/>
            <a:ext cx="12893077" cy="10078768"/>
          </a:xfrm>
          <a:prstGeom prst="rect">
            <a:avLst/>
          </a:prstGeom>
        </p:spPr>
        <p:txBody>
          <a:bodyPr/>
          <a:lstStyle/>
          <a:p>
            <a:pPr>
              <a:buBlip>
                <a:blip r:embed="rId2"/>
              </a:buBlip>
            </a:pPr>
            <a:r>
              <a:t>New maritime technology:</a:t>
            </a:r>
          </a:p>
          <a:p>
            <a:pPr lvl="1">
              <a:buBlip>
                <a:blip r:embed="rId2"/>
              </a:buBlip>
            </a:pPr>
            <a:r>
              <a:t>When the sextant (determines latitude) and caravel (faster ship) were invented, this led to further exploration</a:t>
            </a:r>
          </a:p>
          <a:p>
            <a:pPr>
              <a:buBlip>
                <a:blip r:embed="rId2"/>
              </a:buBlip>
            </a:pPr>
            <a:r>
              <a:t>Formation of joint-stock companies:</a:t>
            </a:r>
          </a:p>
          <a:p>
            <a:pPr lvl="1">
              <a:buBlip>
                <a:blip r:embed="rId2"/>
              </a:buBlip>
            </a:pPr>
            <a:r>
              <a:t>People would pool their money together (invest) and share in profits and losses of explorations</a:t>
            </a:r>
          </a:p>
          <a:p>
            <a:pPr lvl="2">
              <a:buBlip>
                <a:blip r:embed="rId2"/>
              </a:buBlip>
            </a:pPr>
            <a:r>
              <a:t>Precursor to corporations later</a:t>
            </a:r>
          </a:p>
        </p:txBody>
      </p:sp>
      <p:pic>
        <p:nvPicPr>
          <p:cNvPr id="129" name="Image" descr="Image"/>
          <p:cNvPicPr>
            <a:picLocks noChangeAspect="1"/>
          </p:cNvPicPr>
          <p:nvPr/>
        </p:nvPicPr>
        <p:blipFill>
          <a:blip r:embed="rId3">
            <a:extLst/>
          </a:blip>
          <a:stretch>
            <a:fillRect/>
          </a:stretch>
        </p:blipFill>
        <p:spPr>
          <a:xfrm>
            <a:off x="15977079" y="4251983"/>
            <a:ext cx="5588001" cy="74168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2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2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28">
                                            <p:txEl>
                                              <p:pRg st="1" end="1"/>
                                            </p:txEl>
                                          </p:spTgt>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2" fill="hold">
                                  <p:stCondLst>
                                    <p:cond delay="0"/>
                                  </p:stCondLst>
                                  <p:iterate type="el" backwards="0">
                                    <p:tmAbs val="0"/>
                                  </p:iterate>
                                  <p:childTnLst>
                                    <p:set>
                                      <p:cBhvr>
                                        <p:cTn id="15" fill="hold"/>
                                        <p:tgtEl>
                                          <p:spTgt spid="12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1" fill="hold">
                                  <p:stCondLst>
                                    <p:cond delay="0"/>
                                  </p:stCondLst>
                                  <p:iterate type="el" backwards="0">
                                    <p:tmAbs val="0"/>
                                  </p:iterate>
                                  <p:childTnLst>
                                    <p:set>
                                      <p:cBhvr>
                                        <p:cTn id="19" fill="hold"/>
                                        <p:tgtEl>
                                          <p:spTgt spid="128">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1" fill="hold">
                                  <p:stCondLst>
                                    <p:cond delay="0"/>
                                  </p:stCondLst>
                                  <p:iterate type="el" backwards="0">
                                    <p:tmAbs val="0"/>
                                  </p:iterate>
                                  <p:childTnLst>
                                    <p:set>
                                      <p:cBhvr>
                                        <p:cTn id="23" fill="hold"/>
                                        <p:tgtEl>
                                          <p:spTgt spid="128">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1" fill="hold">
                                  <p:stCondLst>
                                    <p:cond delay="0"/>
                                  </p:stCondLst>
                                  <p:iterate type="el" backwards="0">
                                    <p:tmAbs val="0"/>
                                  </p:iterate>
                                  <p:childTnLst>
                                    <p:set>
                                      <p:cBhvr>
                                        <p:cTn id="27" fill="hold"/>
                                        <p:tgtEl>
                                          <p:spTgt spid="128">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28" grpId="1"/>
      <p:bldP build="whole" bldLvl="1" animBg="1" rev="0" advAuto="0" spid="129" grpId="2"/>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Effects Of Columbian Exchange On The Americas"/>
          <p:cNvSpPr txBox="1"/>
          <p:nvPr>
            <p:ph type="title"/>
          </p:nvPr>
        </p:nvSpPr>
        <p:spPr>
          <a:prstGeom prst="rect">
            <a:avLst/>
          </a:prstGeom>
        </p:spPr>
        <p:txBody>
          <a:bodyPr/>
          <a:lstStyle>
            <a:lvl1pPr defTabSz="594360">
              <a:defRPr sz="7200"/>
            </a:lvl1pPr>
          </a:lstStyle>
          <a:p>
            <a:pPr/>
            <a:r>
              <a:t>Effects Of Columbian Exchange On The Americas</a:t>
            </a:r>
          </a:p>
        </p:txBody>
      </p:sp>
      <p:sp>
        <p:nvSpPr>
          <p:cNvPr id="132" name="Diseases (smallpox) devastated Native American populations…"/>
          <p:cNvSpPr txBox="1"/>
          <p:nvPr>
            <p:ph type="body" sz="half" idx="1"/>
          </p:nvPr>
        </p:nvSpPr>
        <p:spPr>
          <a:xfrm>
            <a:off x="672620" y="2921000"/>
            <a:ext cx="12893077" cy="10078768"/>
          </a:xfrm>
          <a:prstGeom prst="rect">
            <a:avLst/>
          </a:prstGeom>
        </p:spPr>
        <p:txBody>
          <a:bodyPr/>
          <a:lstStyle/>
          <a:p>
            <a:pPr>
              <a:buBlip>
                <a:blip r:embed="rId2"/>
              </a:buBlip>
            </a:pPr>
            <a:r>
              <a:t>Diseases (smallpox) devastated Native American populations</a:t>
            </a:r>
          </a:p>
          <a:p>
            <a:pPr lvl="1">
              <a:buBlip>
                <a:blip r:embed="rId2"/>
              </a:buBlip>
            </a:pPr>
            <a:r>
              <a:t>Some areas saw population decline by 90%</a:t>
            </a:r>
          </a:p>
          <a:p>
            <a:pPr>
              <a:buBlip>
                <a:blip r:embed="rId2"/>
              </a:buBlip>
            </a:pPr>
            <a:r>
              <a:t>Introduction of new animals</a:t>
            </a:r>
          </a:p>
          <a:p>
            <a:pPr lvl="1">
              <a:buBlip>
                <a:blip r:embed="rId2"/>
              </a:buBlip>
            </a:pPr>
            <a:r>
              <a:t>Horse - transformed life for Natives living on Great Plains and Great Basin</a:t>
            </a:r>
          </a:p>
          <a:p>
            <a:pPr>
              <a:buBlip>
                <a:blip r:embed="rId2"/>
              </a:buBlip>
            </a:pPr>
            <a:r>
              <a:t>Introduction of new crops:</a:t>
            </a:r>
          </a:p>
          <a:p>
            <a:pPr lvl="1">
              <a:buBlip>
                <a:blip r:embed="rId2"/>
              </a:buBlip>
            </a:pPr>
            <a:r>
              <a:t>Rice and sugar - grown in the South and Caribbean -&gt; arduous labor</a:t>
            </a:r>
          </a:p>
        </p:txBody>
      </p:sp>
      <p:pic>
        <p:nvPicPr>
          <p:cNvPr id="133" name="Image" descr="Image"/>
          <p:cNvPicPr>
            <a:picLocks noChangeAspect="1"/>
          </p:cNvPicPr>
          <p:nvPr/>
        </p:nvPicPr>
        <p:blipFill>
          <a:blip r:embed="rId3">
            <a:extLst/>
          </a:blip>
          <a:stretch>
            <a:fillRect/>
          </a:stretch>
        </p:blipFill>
        <p:spPr>
          <a:xfrm>
            <a:off x="15977079" y="2027686"/>
            <a:ext cx="5588001" cy="4318001"/>
          </a:xfrm>
          <a:prstGeom prst="rect">
            <a:avLst/>
          </a:prstGeom>
          <a:ln w="12700">
            <a:miter lim="400000"/>
          </a:ln>
        </p:spPr>
      </p:pic>
      <p:pic>
        <p:nvPicPr>
          <p:cNvPr id="134" name="Image" descr="Image"/>
          <p:cNvPicPr>
            <a:picLocks noChangeAspect="1"/>
          </p:cNvPicPr>
          <p:nvPr/>
        </p:nvPicPr>
        <p:blipFill>
          <a:blip r:embed="rId4">
            <a:extLst/>
          </a:blip>
          <a:stretch>
            <a:fillRect/>
          </a:stretch>
        </p:blipFill>
        <p:spPr>
          <a:xfrm>
            <a:off x="14170803" y="6366653"/>
            <a:ext cx="9200552" cy="7092092"/>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32">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2" fill="hold">
                                  <p:stCondLst>
                                    <p:cond delay="0"/>
                                  </p:stCondLst>
                                  <p:iterate type="el" backwards="0">
                                    <p:tmAbs val="0"/>
                                  </p:iterate>
                                  <p:childTnLst>
                                    <p:set>
                                      <p:cBhvr>
                                        <p:cTn id="11" fill="hold"/>
                                        <p:tgtEl>
                                          <p:spTgt spid="13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1" fill="hold">
                                  <p:stCondLst>
                                    <p:cond delay="0"/>
                                  </p:stCondLst>
                                  <p:iterate type="el" backwards="0">
                                    <p:tmAbs val="0"/>
                                  </p:iterate>
                                  <p:childTnLst>
                                    <p:set>
                                      <p:cBhvr>
                                        <p:cTn id="15" fill="hold"/>
                                        <p:tgtEl>
                                          <p:spTgt spid="132">
                                            <p:txEl>
                                              <p:pRg st="1" end="1"/>
                                            </p:txEl>
                                          </p:spTgt>
                                        </p:tgtEl>
                                        <p:attrNameLst>
                                          <p:attrName>style.visibility</p:attrName>
                                        </p:attrNameLst>
                                      </p:cBhvr>
                                      <p:to>
                                        <p:strVal val="visible"/>
                                      </p:to>
                                    </p:set>
                                  </p:childTnLst>
                                </p:cTn>
                              </p:par>
                            </p:childTnLst>
                          </p:cTn>
                        </p:par>
                        <p:par>
                          <p:cTn id="16" fill="hold">
                            <p:stCondLst>
                              <p:cond delay="0"/>
                            </p:stCondLst>
                            <p:childTnLst>
                              <p:par>
                                <p:cTn id="17" presetClass="entr" nodeType="afterEffect" presetSubtype="0" presetID="1" grpId="3" fill="hold">
                                  <p:stCondLst>
                                    <p:cond delay="0"/>
                                  </p:stCondLst>
                                  <p:iterate type="el" backwards="0">
                                    <p:tmAbs val="0"/>
                                  </p:iterate>
                                  <p:childTnLst>
                                    <p:set>
                                      <p:cBhvr>
                                        <p:cTn id="18" fill="hold"/>
                                        <p:tgtEl>
                                          <p:spTgt spid="1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13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1" fill="hold">
                                  <p:stCondLst>
                                    <p:cond delay="0"/>
                                  </p:stCondLst>
                                  <p:iterate type="el" backwards="0">
                                    <p:tmAbs val="0"/>
                                  </p:iterate>
                                  <p:childTnLst>
                                    <p:set>
                                      <p:cBhvr>
                                        <p:cTn id="26" fill="hold"/>
                                        <p:tgtEl>
                                          <p:spTgt spid="132">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1" fill="hold">
                                  <p:stCondLst>
                                    <p:cond delay="0"/>
                                  </p:stCondLst>
                                  <p:iterate type="el" backwards="0">
                                    <p:tmAbs val="0"/>
                                  </p:iterate>
                                  <p:childTnLst>
                                    <p:set>
                                      <p:cBhvr>
                                        <p:cTn id="30" fill="hold"/>
                                        <p:tgtEl>
                                          <p:spTgt spid="13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1" fill="hold">
                                  <p:stCondLst>
                                    <p:cond delay="0"/>
                                  </p:stCondLst>
                                  <p:iterate type="el" backwards="0">
                                    <p:tmAbs val="0"/>
                                  </p:iterate>
                                  <p:childTnLst>
                                    <p:set>
                                      <p:cBhvr>
                                        <p:cTn id="34" fill="hold"/>
                                        <p:tgtEl>
                                          <p:spTgt spid="132">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2" grpId="1"/>
      <p:bldP build="whole" bldLvl="1" animBg="1" rev="0" advAuto="0" spid="133" grpId="2"/>
      <p:bldP build="whole" bldLvl="1" animBg="1" rev="0" advAuto="0" spid="134" grpId="3"/>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Effects Of Columbian Exchange On Europe"/>
          <p:cNvSpPr txBox="1"/>
          <p:nvPr>
            <p:ph type="title"/>
          </p:nvPr>
        </p:nvSpPr>
        <p:spPr>
          <a:prstGeom prst="rect">
            <a:avLst/>
          </a:prstGeom>
        </p:spPr>
        <p:txBody>
          <a:bodyPr/>
          <a:lstStyle>
            <a:lvl1pPr defTabSz="635634">
              <a:defRPr sz="7700"/>
            </a:lvl1pPr>
          </a:lstStyle>
          <a:p>
            <a:pPr/>
            <a:r>
              <a:t>Effects Of Columbian Exchange On Europe</a:t>
            </a:r>
          </a:p>
        </p:txBody>
      </p:sp>
      <p:sp>
        <p:nvSpPr>
          <p:cNvPr id="137" name="Introduction of new crops:…"/>
          <p:cNvSpPr txBox="1"/>
          <p:nvPr>
            <p:ph type="body" sz="half" idx="1"/>
          </p:nvPr>
        </p:nvSpPr>
        <p:spPr>
          <a:xfrm>
            <a:off x="672620" y="2921000"/>
            <a:ext cx="12893077" cy="10078768"/>
          </a:xfrm>
          <a:prstGeom prst="rect">
            <a:avLst/>
          </a:prstGeom>
        </p:spPr>
        <p:txBody>
          <a:bodyPr/>
          <a:lstStyle/>
          <a:p>
            <a:pPr>
              <a:buBlip>
                <a:blip r:embed="rId2"/>
              </a:buBlip>
              <a:defRPr sz="5000"/>
            </a:pPr>
            <a:r>
              <a:t>Introduction of new crops:</a:t>
            </a:r>
          </a:p>
          <a:p>
            <a:pPr lvl="1">
              <a:buBlip>
                <a:blip r:embed="rId2"/>
              </a:buBlip>
              <a:defRPr sz="5000"/>
            </a:pPr>
            <a:r>
              <a:t>Potato and maize (corn) led to a population growth in Europe</a:t>
            </a:r>
          </a:p>
          <a:p>
            <a:pPr>
              <a:buBlip>
                <a:blip r:embed="rId2"/>
              </a:buBlip>
              <a:defRPr sz="5000"/>
            </a:pPr>
            <a:r>
              <a:t>Influx of precious metals (gold and silver)</a:t>
            </a:r>
          </a:p>
          <a:p>
            <a:pPr lvl="1">
              <a:buBlip>
                <a:blip r:embed="rId2"/>
              </a:buBlip>
              <a:defRPr sz="5000"/>
            </a:pPr>
            <a:r>
              <a:t>Europe shifted from feudalism to capitalism</a:t>
            </a:r>
          </a:p>
        </p:txBody>
      </p:sp>
      <p:pic>
        <p:nvPicPr>
          <p:cNvPr id="138" name="Image" descr="Image"/>
          <p:cNvPicPr>
            <a:picLocks noChangeAspect="1"/>
          </p:cNvPicPr>
          <p:nvPr/>
        </p:nvPicPr>
        <p:blipFill>
          <a:blip r:embed="rId3">
            <a:extLst/>
          </a:blip>
          <a:stretch>
            <a:fillRect/>
          </a:stretch>
        </p:blipFill>
        <p:spPr>
          <a:xfrm>
            <a:off x="16094493" y="3819345"/>
            <a:ext cx="5537201" cy="75438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3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37">
                                            <p:txEl>
                                              <p:pRg st="1" end="1"/>
                                            </p:txEl>
                                          </p:spTgt>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2" fill="hold">
                                  <p:stCondLst>
                                    <p:cond delay="0"/>
                                  </p:stCondLst>
                                  <p:iterate type="el" backwards="0">
                                    <p:tmAbs val="0"/>
                                  </p:iterate>
                                  <p:childTnLst>
                                    <p:set>
                                      <p:cBhvr>
                                        <p:cTn id="15" fill="hold"/>
                                        <p:tgtEl>
                                          <p:spTgt spid="13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1" fill="hold">
                                  <p:stCondLst>
                                    <p:cond delay="0"/>
                                  </p:stCondLst>
                                  <p:iterate type="el" backwards="0">
                                    <p:tmAbs val="0"/>
                                  </p:iterate>
                                  <p:childTnLst>
                                    <p:set>
                                      <p:cBhvr>
                                        <p:cTn id="19" fill="hold"/>
                                        <p:tgtEl>
                                          <p:spTgt spid="137">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1" fill="hold">
                                  <p:stCondLst>
                                    <p:cond delay="0"/>
                                  </p:stCondLst>
                                  <p:iterate type="el" backwards="0">
                                    <p:tmAbs val="0"/>
                                  </p:iterate>
                                  <p:childTnLst>
                                    <p:set>
                                      <p:cBhvr>
                                        <p:cTn id="23" fill="hold"/>
                                        <p:tgtEl>
                                          <p:spTgt spid="137">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7" grpId="1"/>
      <p:bldP build="whole" bldLvl="1" animBg="1" rev="0" advAuto="0" spid="138" grpId="2"/>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Part II - Short Answer Question"/>
          <p:cNvSpPr txBox="1"/>
          <p:nvPr>
            <p:ph type="title"/>
          </p:nvPr>
        </p:nvSpPr>
        <p:spPr>
          <a:prstGeom prst="rect">
            <a:avLst/>
          </a:prstGeom>
        </p:spPr>
        <p:txBody>
          <a:bodyPr/>
          <a:lstStyle/>
          <a:p>
            <a:pPr/>
            <a:r>
              <a:t>Part II - Short Answer Question</a:t>
            </a:r>
          </a:p>
        </p:txBody>
      </p:sp>
      <p:sp>
        <p:nvSpPr>
          <p:cNvPr id="141" name="Briefly explain one impact of the Columbian Exchange on the Americas…"/>
          <p:cNvSpPr txBox="1"/>
          <p:nvPr>
            <p:ph type="body" idx="1"/>
          </p:nvPr>
        </p:nvSpPr>
        <p:spPr>
          <a:xfrm>
            <a:off x="672620" y="2921000"/>
            <a:ext cx="22767807" cy="10078768"/>
          </a:xfrm>
          <a:prstGeom prst="rect">
            <a:avLst/>
          </a:prstGeom>
        </p:spPr>
        <p:txBody>
          <a:bodyPr/>
          <a:lstStyle/>
          <a:p>
            <a:pPr marL="228599" indent="-228599">
              <a:buSzPct val="100000"/>
              <a:buAutoNum type="arabicPeriod" startAt="1"/>
              <a:defRPr sz="6200"/>
            </a:pPr>
            <a:r>
              <a:t>Briefly explain one impact of the Columbian Exchange on the Americas</a:t>
            </a:r>
          </a:p>
          <a:p>
            <a:pPr marL="228599" indent="-228599">
              <a:buSzPct val="100000"/>
              <a:buAutoNum type="arabicPeriod" startAt="1"/>
              <a:defRPr sz="6200"/>
            </a:pPr>
            <a:r>
              <a:t>Briefly explain one additional impact of the Columbian Exchange on the Americas</a:t>
            </a:r>
          </a:p>
          <a:p>
            <a:pPr marL="228599" indent="-228599">
              <a:buSzPct val="100000"/>
              <a:buAutoNum type="arabicPeriod" startAt="1"/>
              <a:defRPr sz="6200"/>
            </a:pPr>
            <a:r>
              <a:t>Briefly explain one impact of the Columbian Exchange on Europe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4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4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41">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1"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See You Next Time For Objective E (1.5)"/>
          <p:cNvSpPr txBox="1"/>
          <p:nvPr>
            <p:ph type="title"/>
          </p:nvPr>
        </p:nvSpPr>
        <p:spPr>
          <a:prstGeom prst="rect">
            <a:avLst/>
          </a:prstGeom>
        </p:spPr>
        <p:txBody>
          <a:bodyPr/>
          <a:lstStyle>
            <a:lvl1pPr defTabSz="718184">
              <a:defRPr sz="8700"/>
            </a:lvl1pPr>
          </a:lstStyle>
          <a:p>
            <a:pPr/>
            <a:r>
              <a:t>See You Next Time For Objective E (1.5) </a:t>
            </a:r>
          </a:p>
        </p:txBody>
      </p:sp>
      <p:pic>
        <p:nvPicPr>
          <p:cNvPr id="144" name="Image" descr="Image"/>
          <p:cNvPicPr>
            <a:picLocks noChangeAspect="1"/>
          </p:cNvPicPr>
          <p:nvPr/>
        </p:nvPicPr>
        <p:blipFill>
          <a:blip r:embed="rId2">
            <a:extLst/>
          </a:blip>
          <a:stretch>
            <a:fillRect/>
          </a:stretch>
        </p:blipFill>
        <p:spPr>
          <a:xfrm>
            <a:off x="6824774" y="3267290"/>
            <a:ext cx="12169311" cy="7549480"/>
          </a:xfrm>
          <a:prstGeom prst="rect">
            <a:avLst/>
          </a:prstGeom>
          <a:ln w="12700">
            <a:miter lim="400000"/>
          </a:ln>
        </p:spPr>
      </p:pic>
      <p:sp>
        <p:nvSpPr>
          <p:cNvPr id="145" name="Spanish Colonization Illustration from 1621"/>
          <p:cNvSpPr/>
          <p:nvPr/>
        </p:nvSpPr>
        <p:spPr>
          <a:xfrm>
            <a:off x="6965179" y="10681755"/>
            <a:ext cx="11888501" cy="1270001"/>
          </a:xfrm>
          <a:prstGeom prst="rect">
            <a:avLst/>
          </a:prstGeom>
          <a:blipFill>
            <a:blip r:embed="rId3"/>
          </a:blipFill>
          <a:ln w="12700">
            <a:miter lim="400000"/>
          </a:ln>
          <a:effectLst>
            <a:outerShdw sx="100000" sy="100000" kx="0" ky="0" algn="b" rotWithShape="0" blurRad="50800" dist="12700" dir="0">
              <a:srgbClr val="000000">
                <a:alpha val="60000"/>
              </a:srgbClr>
            </a:outerShdw>
          </a:effectLst>
          <a:extLst>
            <a:ext uri="{C572A759-6A51-4108-AA02-DFA0A04FC94B}">
              <ma14:wrappingTextBoxFlag xmlns:ma14="http://schemas.microsoft.com/office/mac/drawingml/2011/main" val="1"/>
            </a:ext>
          </a:extLst>
        </p:spPr>
        <p:txBody>
          <a:bodyPr lIns="50800" tIns="50800" rIns="50800" bIns="50800" anchor="ctr"/>
          <a:lstStyle>
            <a:lvl1pPr defTabSz="800100">
              <a:defRPr sz="5200">
                <a:solidFill>
                  <a:srgbClr val="F2EBDB"/>
                </a:solidFill>
                <a:latin typeface="Baskerville"/>
                <a:ea typeface="Baskerville"/>
                <a:cs typeface="Baskerville"/>
                <a:sym typeface="Baskerville"/>
              </a:defRPr>
            </a:lvl1pPr>
          </a:lstStyle>
          <a:p>
            <a:pPr/>
            <a:r>
              <a:t>Spanish Colonization Illustration from 1621</a:t>
            </a: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2.png"/></Relationships>

</file>

<file path=ppt/theme/_rels/theme2.xml.rels><?xml version="1.0" encoding="UTF-8"?>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xmlns:r="http://schemas.openxmlformats.org/officeDocument/2006/relationships" name="Parchment">
  <a:themeElements>
    <a:clrScheme name="Parchment">
      <a:dk1>
        <a:srgbClr val="3E231A"/>
      </a:dk1>
      <a:lt1>
        <a:srgbClr val="24383E"/>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25400" dir="5400000">
            <a:srgbClr val="000000">
              <a:alpha val="25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76200" dist="12700" dir="540000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Parchment">
  <a:themeElements>
    <a:clrScheme name="Parchment">
      <a:dk1>
        <a:srgbClr val="000000"/>
      </a:dk1>
      <a:lt1>
        <a:srgbClr val="FFFFFF"/>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25400" dir="5400000">
            <a:srgbClr val="000000">
              <a:alpha val="25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76200" dist="12700" dir="540000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