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1pPr>
    <a:lvl2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2pPr>
    <a:lvl3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3pPr>
    <a:lvl4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4pPr>
    <a:lvl5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5pPr>
    <a:lvl6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6pPr>
    <a:lvl7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7pPr>
    <a:lvl8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8pPr>
    <a:lvl9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C7B8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254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B9B9F">
              <a:alpha val="19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left>
          <a:righ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right>
          <a:top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top>
          <a:bottom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bottom>
          <a:insideH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H>
          <a:insideV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0CC8A">
              <a:alpha val="31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0E9D7"/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5815">
              <a:alpha val="7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2EBD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F2EBDB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2EBDB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wholeTbl>
    <a:band2H>
      <a:tcTxStyle b="def" i="def"/>
      <a:tcStyle>
        <a:tcBdr/>
        <a:fill>
          <a:solidFill>
            <a:srgbClr val="BCBCBC">
              <a:alpha val="12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45C51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766D60"/>
              </a:solidFill>
              <a:prstDash val="solid"/>
              <a:miter lim="400000"/>
            </a:ln>
          </a:left>
          <a:right>
            <a:ln w="127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66D60"/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D60">
              <a:alpha val="5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66D60"/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66D60"/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eatherbooktypeembellishgld.pdf" descr="leatherbooktypeembellishgld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15700" y="6972300"/>
            <a:ext cx="2771878" cy="4318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le Text"/>
          <p:cNvSpPr txBox="1"/>
          <p:nvPr>
            <p:ph type="title"/>
          </p:nvPr>
        </p:nvSpPr>
        <p:spPr>
          <a:xfrm>
            <a:off x="3175000" y="2857500"/>
            <a:ext cx="19050000" cy="3556000"/>
          </a:xfrm>
          <a:prstGeom prst="rect">
            <a:avLst/>
          </a:prstGeom>
          <a:effectLst>
            <a:outerShdw sx="100000" sy="100000" kx="0" ky="0" algn="b" rotWithShape="0" blurRad="25400" dist="38100" dir="2700000">
              <a:srgbClr val="6D625D">
                <a:alpha val="90000"/>
              </a:srgbClr>
            </a:outerShdw>
          </a:effectLst>
        </p:spPr>
        <p:txBody>
          <a:bodyPr anchor="b"/>
          <a:lstStyle>
            <a:lvl1pPr>
              <a:defRPr sz="10800">
                <a:solidFill>
                  <a:srgbClr val="BEA56D"/>
                </a:solidFill>
                <a:effectLst>
                  <a:outerShdw sx="100000" sy="100000" kx="0" ky="0" algn="b" rotWithShape="0" blurRad="38100" dist="25400" dir="1590000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quarter" idx="1"/>
          </p:nvPr>
        </p:nvSpPr>
        <p:spPr>
          <a:xfrm>
            <a:off x="3175000" y="7747000"/>
            <a:ext cx="19050000" cy="2540000"/>
          </a:xfrm>
          <a:prstGeom prst="rect">
            <a:avLst/>
          </a:prstGeom>
          <a:effectLst>
            <a:outerShdw sx="100000" sy="100000" kx="0" ky="0" algn="b" rotWithShape="0" blurRad="25400" dist="38100" dir="2700000">
              <a:srgbClr val="6D625D">
                <a:alpha val="90000"/>
              </a:srgbClr>
            </a:outerShdw>
          </a:effec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70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i="1" sz="70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i="1" sz="70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i="1" sz="70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i="1" sz="70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419693" y="12719050"/>
            <a:ext cx="419101" cy="457200"/>
          </a:xfrm>
          <a:prstGeom prst="rect">
            <a:avLst/>
          </a:prstGeom>
        </p:spPr>
        <p:txBody>
          <a:bodyPr anchor="ctr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–Johnny Appleseed"/>
          <p:cNvSpPr txBox="1"/>
          <p:nvPr>
            <p:ph type="body" sz="quarter" idx="21"/>
          </p:nvPr>
        </p:nvSpPr>
        <p:spPr>
          <a:xfrm>
            <a:off x="2374900" y="8980351"/>
            <a:ext cx="19621500" cy="6985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4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6" name="“Type a quote here.”"/>
          <p:cNvSpPr txBox="1"/>
          <p:nvPr>
            <p:ph type="body" sz="quarter" idx="22"/>
          </p:nvPr>
        </p:nvSpPr>
        <p:spPr>
          <a:xfrm>
            <a:off x="2387600" y="6070600"/>
            <a:ext cx="19621500" cy="8763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300"/>
              </a:spcBef>
              <a:buSzTx/>
              <a:buNone/>
              <a:defRPr i="1" sz="54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Black and white photo of a rocky coastline"/>
          <p:cNvSpPr/>
          <p:nvPr>
            <p:ph type="pic" idx="21"/>
          </p:nvPr>
        </p:nvSpPr>
        <p:spPr>
          <a:xfrm>
            <a:off x="-100666" y="-1981200"/>
            <a:ext cx="24601223" cy="16408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sid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lack and white photo of a rocky coastline"/>
          <p:cNvSpPr/>
          <p:nvPr>
            <p:ph type="pic" idx="21"/>
          </p:nvPr>
        </p:nvSpPr>
        <p:spPr>
          <a:xfrm>
            <a:off x="3850765" y="-260764"/>
            <a:ext cx="16622963" cy="1108710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Title Text"/>
          <p:cNvSpPr txBox="1"/>
          <p:nvPr>
            <p:ph type="title"/>
          </p:nvPr>
        </p:nvSpPr>
        <p:spPr>
          <a:xfrm>
            <a:off x="2044700" y="9779000"/>
            <a:ext cx="20320000" cy="1905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sz="quarter" idx="1"/>
          </p:nvPr>
        </p:nvSpPr>
        <p:spPr>
          <a:xfrm>
            <a:off x="2044700" y="11684000"/>
            <a:ext cx="20320000" cy="9525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i="1" sz="4800"/>
            </a:lvl1pPr>
            <a:lvl2pPr marL="0" indent="0" algn="ctr">
              <a:spcBef>
                <a:spcPts val="0"/>
              </a:spcBef>
              <a:buSzTx/>
              <a:buNone/>
              <a:defRPr i="1" sz="4800"/>
            </a:lvl2pPr>
            <a:lvl3pPr marL="0" indent="0" algn="ctr">
              <a:spcBef>
                <a:spcPts val="0"/>
              </a:spcBef>
              <a:buSzTx/>
              <a:buNone/>
              <a:defRPr i="1" sz="4800"/>
            </a:lvl3pPr>
            <a:lvl4pPr marL="0" indent="0" algn="ctr">
              <a:spcBef>
                <a:spcPts val="0"/>
              </a:spcBef>
              <a:buSzTx/>
              <a:buNone/>
              <a:defRPr i="1" sz="4800"/>
            </a:lvl4pPr>
            <a:lvl5pPr marL="0" indent="0" algn="ctr">
              <a:spcBef>
                <a:spcPts val="0"/>
              </a:spcBef>
              <a:buSzTx/>
              <a:buNone/>
              <a:defRPr i="1"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xfrm>
            <a:off x="11969750" y="12890500"/>
            <a:ext cx="419101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xfrm>
            <a:off x="2032000" y="5270500"/>
            <a:ext cx="20320000" cy="3175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xfrm>
            <a:off x="11969750" y="12706350"/>
            <a:ext cx="419101" cy="457200"/>
          </a:xfrm>
          <a:prstGeom prst="rect">
            <a:avLst/>
          </a:prstGeom>
        </p:spPr>
        <p:txBody>
          <a:bodyPr anchor="ctr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leatherbooktypeembellishgry.pdf" descr="leatherbooktypeembellishgry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05425" y="6920086"/>
            <a:ext cx="2771878" cy="431801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Black and white photo of a rocky coastline"/>
          <p:cNvSpPr/>
          <p:nvPr>
            <p:ph type="pic" idx="21"/>
          </p:nvPr>
        </p:nvSpPr>
        <p:spPr>
          <a:xfrm>
            <a:off x="11016969" y="2088583"/>
            <a:ext cx="14354838" cy="957431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1" name="Title Text"/>
          <p:cNvSpPr txBox="1"/>
          <p:nvPr>
            <p:ph type="title"/>
          </p:nvPr>
        </p:nvSpPr>
        <p:spPr>
          <a:xfrm>
            <a:off x="762000" y="2070100"/>
            <a:ext cx="12065000" cy="44069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quarter" idx="1"/>
          </p:nvPr>
        </p:nvSpPr>
        <p:spPr>
          <a:xfrm>
            <a:off x="762000" y="7810500"/>
            <a:ext cx="12065000" cy="3797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4800"/>
            </a:lvl1pPr>
            <a:lvl2pPr marL="0" indent="0" algn="ctr">
              <a:spcBef>
                <a:spcPts val="0"/>
              </a:spcBef>
              <a:buSzTx/>
              <a:buNone/>
              <a:defRPr i="1" sz="4800"/>
            </a:lvl2pPr>
            <a:lvl3pPr marL="0" indent="0" algn="ctr">
              <a:spcBef>
                <a:spcPts val="0"/>
              </a:spcBef>
              <a:buSzTx/>
              <a:buNone/>
              <a:defRPr i="1" sz="4800"/>
            </a:lvl3pPr>
            <a:lvl4pPr marL="0" indent="0" algn="ctr">
              <a:spcBef>
                <a:spcPts val="0"/>
              </a:spcBef>
              <a:buSzTx/>
              <a:buNone/>
              <a:defRPr i="1" sz="4800"/>
            </a:lvl4pPr>
            <a:lvl5pPr marL="0" indent="0" algn="ctr">
              <a:spcBef>
                <a:spcPts val="0"/>
              </a:spcBef>
              <a:buSzTx/>
              <a:buNone/>
              <a:defRPr i="1"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Black and white photo of a rocky coastline"/>
          <p:cNvSpPr/>
          <p:nvPr>
            <p:ph type="pic" sz="half" idx="21"/>
          </p:nvPr>
        </p:nvSpPr>
        <p:spPr>
          <a:xfrm>
            <a:off x="10123995" y="3094123"/>
            <a:ext cx="13830301" cy="922446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9" name="Body Level One…"/>
          <p:cNvSpPr txBox="1"/>
          <p:nvPr>
            <p:ph type="body" sz="half" idx="1"/>
          </p:nvPr>
        </p:nvSpPr>
        <p:spPr>
          <a:xfrm>
            <a:off x="2032000" y="3175000"/>
            <a:ext cx="9525000" cy="9017000"/>
          </a:xfrm>
          <a:prstGeom prst="rect">
            <a:avLst/>
          </a:prstGeom>
        </p:spPr>
        <p:txBody>
          <a:bodyPr/>
          <a:lstStyle>
            <a:lvl1pPr marL="596900" indent="-596900">
              <a:spcBef>
                <a:spcPts val="5500"/>
              </a:spcBef>
              <a:buBlip>
                <a:blip r:embed="rId2"/>
              </a:buBlip>
              <a:defRPr sz="4200"/>
            </a:lvl1pPr>
            <a:lvl2pPr marL="1193800" indent="-596900">
              <a:spcBef>
                <a:spcPts val="5500"/>
              </a:spcBef>
              <a:buBlip>
                <a:blip r:embed="rId2"/>
              </a:buBlip>
              <a:defRPr sz="4200"/>
            </a:lvl2pPr>
            <a:lvl3pPr marL="1790700" indent="-596900">
              <a:spcBef>
                <a:spcPts val="5500"/>
              </a:spcBef>
              <a:buBlip>
                <a:blip r:embed="rId2"/>
              </a:buBlip>
              <a:defRPr sz="4200"/>
            </a:lvl3pPr>
            <a:lvl4pPr marL="2387600" indent="-596900">
              <a:spcBef>
                <a:spcPts val="5500"/>
              </a:spcBef>
              <a:buBlip>
                <a:blip r:embed="rId2"/>
              </a:buBlip>
              <a:defRPr sz="4200"/>
            </a:lvl4pPr>
            <a:lvl5pPr marL="2984500" indent="-596900">
              <a:spcBef>
                <a:spcPts val="5500"/>
              </a:spcBef>
              <a:buBlip>
                <a:blip r:embed="rId2"/>
              </a:buBlip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Body Level One…"/>
          <p:cNvSpPr txBox="1"/>
          <p:nvPr>
            <p:ph type="body" idx="1"/>
          </p:nvPr>
        </p:nvSpPr>
        <p:spPr>
          <a:xfrm>
            <a:off x="2032000" y="1778000"/>
            <a:ext cx="20320000" cy="10160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lack and white photo of a rocky coastline"/>
          <p:cNvSpPr/>
          <p:nvPr>
            <p:ph type="pic" idx="21"/>
          </p:nvPr>
        </p:nvSpPr>
        <p:spPr>
          <a:xfrm>
            <a:off x="-1701800" y="755816"/>
            <a:ext cx="17883053" cy="1192755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Black and white photo of a meandering river with hills in the background"/>
          <p:cNvSpPr/>
          <p:nvPr>
            <p:ph type="pic" sz="quarter" idx="22"/>
          </p:nvPr>
        </p:nvSpPr>
        <p:spPr>
          <a:xfrm>
            <a:off x="13677900" y="863600"/>
            <a:ext cx="8940800" cy="644080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Black and white photo of Arch Rock in Joshua Tree National Park, California"/>
          <p:cNvSpPr/>
          <p:nvPr>
            <p:ph type="pic" sz="half" idx="23"/>
          </p:nvPr>
        </p:nvSpPr>
        <p:spPr>
          <a:xfrm>
            <a:off x="12179300" y="5764608"/>
            <a:ext cx="10655300" cy="710353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2032000" y="558800"/>
            <a:ext cx="203200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2032000" y="3810000"/>
            <a:ext cx="20320000" cy="825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69750" y="12725400"/>
            <a:ext cx="419101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685800" marR="0" indent="-685800" algn="l" defTabSz="800100" rtl="0" latinLnBrk="0">
        <a:lnSpc>
          <a:spcPct val="100000"/>
        </a:lnSpc>
        <a:spcBef>
          <a:spcPts val="57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600" u="none"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1pPr>
      <a:lvl2pPr marL="1371600" marR="0" indent="-685800" algn="l" defTabSz="800100" rtl="0" latinLnBrk="0">
        <a:lnSpc>
          <a:spcPct val="100000"/>
        </a:lnSpc>
        <a:spcBef>
          <a:spcPts val="57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600" u="none"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2pPr>
      <a:lvl3pPr marL="2057400" marR="0" indent="-685800" algn="l" defTabSz="800100" rtl="0" latinLnBrk="0">
        <a:lnSpc>
          <a:spcPct val="100000"/>
        </a:lnSpc>
        <a:spcBef>
          <a:spcPts val="57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600" u="none"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3pPr>
      <a:lvl4pPr marL="2743200" marR="0" indent="-685800" algn="l" defTabSz="800100" rtl="0" latinLnBrk="0">
        <a:lnSpc>
          <a:spcPct val="100000"/>
        </a:lnSpc>
        <a:spcBef>
          <a:spcPts val="57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600" u="none"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4pPr>
      <a:lvl5pPr marL="3429000" marR="0" indent="-685800" algn="l" defTabSz="800100" rtl="0" latinLnBrk="0">
        <a:lnSpc>
          <a:spcPct val="100000"/>
        </a:lnSpc>
        <a:spcBef>
          <a:spcPts val="57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600" u="none"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5pPr>
      <a:lvl6pPr marL="4114800" marR="0" indent="-685800" algn="l" defTabSz="800100" rtl="0" latinLnBrk="0">
        <a:lnSpc>
          <a:spcPct val="100000"/>
        </a:lnSpc>
        <a:spcBef>
          <a:spcPts val="57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600" u="none"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6pPr>
      <a:lvl7pPr marL="4800600" marR="0" indent="-685800" algn="l" defTabSz="800100" rtl="0" latinLnBrk="0">
        <a:lnSpc>
          <a:spcPct val="100000"/>
        </a:lnSpc>
        <a:spcBef>
          <a:spcPts val="57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600" u="none"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7pPr>
      <a:lvl8pPr marL="5486400" marR="0" indent="-685800" algn="l" defTabSz="800100" rtl="0" latinLnBrk="0">
        <a:lnSpc>
          <a:spcPct val="100000"/>
        </a:lnSpc>
        <a:spcBef>
          <a:spcPts val="57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600" u="none"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8pPr>
      <a:lvl9pPr marL="6172200" marR="0" indent="-685800" algn="l" defTabSz="800100" rtl="0" latinLnBrk="0">
        <a:lnSpc>
          <a:spcPct val="100000"/>
        </a:lnSpc>
        <a:spcBef>
          <a:spcPts val="57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600" u="none"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9pPr>
    </p:bodyStyle>
    <p:otherStyle>
      <a:lvl1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hyperlink" Target="https://slate.com/news-and-politics/2021/09/atlantic-slave-trade-history-animated-interactive.html" TargetMode="Externa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APUSH Review: Unit 1 Learning Objective E (Topic 1.5)"/>
          <p:cNvSpPr txBox="1"/>
          <p:nvPr>
            <p:ph type="ctrTitle"/>
          </p:nvPr>
        </p:nvSpPr>
        <p:spPr>
          <a:xfrm>
            <a:off x="3176638" y="502227"/>
            <a:ext cx="19050001" cy="3556001"/>
          </a:xfrm>
          <a:prstGeom prst="rect">
            <a:avLst/>
          </a:prstGeom>
        </p:spPr>
        <p:txBody>
          <a:bodyPr/>
          <a:lstStyle/>
          <a:p>
            <a:pPr/>
            <a:r>
              <a:t>APUSH Review: Unit 1 Learning Objective E (Topic 1.5)</a:t>
            </a:r>
          </a:p>
        </p:txBody>
      </p:sp>
      <p:sp>
        <p:nvSpPr>
          <p:cNvPr id="122" name="Explain how the growth of the Spanish Empire in North America shaped the development of social and economic structures over time."/>
          <p:cNvSpPr txBox="1"/>
          <p:nvPr>
            <p:ph type="subTitle" sz="quarter" idx="1"/>
          </p:nvPr>
        </p:nvSpPr>
        <p:spPr>
          <a:xfrm>
            <a:off x="3176638" y="10933545"/>
            <a:ext cx="19050001" cy="2540001"/>
          </a:xfrm>
          <a:prstGeom prst="rect">
            <a:avLst/>
          </a:prstGeom>
        </p:spPr>
        <p:txBody>
          <a:bodyPr/>
          <a:lstStyle>
            <a:lvl1pPr defTabSz="752094">
              <a:defRPr sz="6580">
                <a:effectLst>
                  <a:outerShdw sx="100000" sy="100000" kx="0" ky="0" algn="b" rotWithShape="0" blurRad="23876" dist="35814" dir="1590000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/>
            <a:r>
              <a:t>Explain how the growth of the Spanish Empire in North America shaped the development of social and economic structures over time. </a:t>
            </a:r>
          </a:p>
        </p:txBody>
      </p:sp>
      <p:pic>
        <p:nvPicPr>
          <p:cNvPr id="12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50613" y="4596626"/>
            <a:ext cx="6902050" cy="51831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APUSH Test Ti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APUSH Test Tip</a:t>
            </a:r>
          </a:p>
        </p:txBody>
      </p:sp>
      <p:sp>
        <p:nvSpPr>
          <p:cNvPr id="126" name="This topic covers the structure of the Spanish Empire in the Americas. This will be important to know for the next unit (#2) when you will be expected to compare and contrast the Spanish Empire with other European Empires. Make sure you can explain the m"/>
          <p:cNvSpPr txBox="1"/>
          <p:nvPr>
            <p:ph type="body" idx="1"/>
          </p:nvPr>
        </p:nvSpPr>
        <p:spPr>
          <a:xfrm>
            <a:off x="461818" y="2349500"/>
            <a:ext cx="12775948" cy="11002097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 sz="6000"/>
            </a:lvl1pPr>
          </a:lstStyle>
          <a:p>
            <a:pPr/>
            <a:r>
              <a:t>This topic covers the structure of the Spanish Empire in the Americas. This will be important to know for the next unit (#2) when you will be expected to compare and contrast the Spanish Empire with other European Empires. Make sure you can explain the major characteristics of the Spanish Empire. </a:t>
            </a:r>
          </a:p>
        </p:txBody>
      </p:sp>
      <p:pic>
        <p:nvPicPr>
          <p:cNvPr id="12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501587" y="5104626"/>
            <a:ext cx="6902050" cy="51831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he Growth Of The Spanish Empi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Growth Of The Spanish Empire</a:t>
            </a:r>
          </a:p>
        </p:txBody>
      </p:sp>
      <p:sp>
        <p:nvSpPr>
          <p:cNvPr id="130" name="Spanish Conquistadores:…"/>
          <p:cNvSpPr txBox="1"/>
          <p:nvPr>
            <p:ph type="body" idx="1"/>
          </p:nvPr>
        </p:nvSpPr>
        <p:spPr>
          <a:xfrm>
            <a:off x="461818" y="2349500"/>
            <a:ext cx="12775948" cy="11002097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Spanish Conquistadores:</a:t>
            </a:r>
          </a:p>
          <a:p>
            <a:pPr lvl="1">
              <a:buBlip>
                <a:blip r:embed="rId2"/>
              </a:buBlip>
            </a:pPr>
            <a:r>
              <a:t>Hernan Cortes - conquered Mexico in 1519</a:t>
            </a:r>
          </a:p>
          <a:p>
            <a:pPr lvl="1">
              <a:buBlip>
                <a:blip r:embed="rId2"/>
              </a:buBlip>
            </a:pPr>
            <a:r>
              <a:t>Francisco Pizzerò - conquered Peru in 1521</a:t>
            </a:r>
          </a:p>
          <a:p>
            <a:pPr>
              <a:buBlip>
                <a:blip r:embed="rId2"/>
              </a:buBlip>
            </a:pPr>
            <a:r>
              <a:t>Spain quickly conquered much of present-day Latin America during this time period</a:t>
            </a:r>
          </a:p>
          <a:p>
            <a:pPr lvl="1">
              <a:buBlip>
                <a:blip r:embed="rId2"/>
              </a:buBlip>
            </a:pPr>
            <a:r>
              <a:t>Treaty of Tordesillas (1494)</a:t>
            </a:r>
          </a:p>
          <a:p>
            <a:pPr lvl="2">
              <a:buBlip>
                <a:blip r:embed="rId2"/>
              </a:buBlip>
            </a:pPr>
            <a:r>
              <a:t>Treaty between Spain and Portugal that gave much of Latin America to Spain</a:t>
            </a:r>
          </a:p>
        </p:txBody>
      </p:sp>
      <p:pic>
        <p:nvPicPr>
          <p:cNvPr id="13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60527" y="3022600"/>
            <a:ext cx="6807201" cy="934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0" grpId="1"/>
      <p:bldP build="whole" bldLvl="1" animBg="1" rev="0" advAuto="0" spid="131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Encomienda Syst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Encomienda System</a:t>
            </a:r>
          </a:p>
        </p:txBody>
      </p:sp>
      <p:sp>
        <p:nvSpPr>
          <p:cNvPr id="134" name="Native American labor was marshaled (arranged, assembled) on plantations…"/>
          <p:cNvSpPr txBox="1"/>
          <p:nvPr>
            <p:ph type="body" idx="1"/>
          </p:nvPr>
        </p:nvSpPr>
        <p:spPr>
          <a:xfrm>
            <a:off x="461818" y="2349500"/>
            <a:ext cx="12775948" cy="11002097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Native American labor was </a:t>
            </a:r>
            <a:r>
              <a:rPr b="1"/>
              <a:t>marshaled</a:t>
            </a:r>
            <a:r>
              <a:t> (arranged, assembled) on plantations</a:t>
            </a:r>
          </a:p>
          <a:p>
            <a:pPr>
              <a:buBlip>
                <a:blip r:embed="rId2"/>
              </a:buBlip>
            </a:pPr>
            <a:r>
              <a:t>The goal was to use labor for agriculture and precious metals in mines</a:t>
            </a:r>
          </a:p>
          <a:p>
            <a:pPr>
              <a:buBlip>
                <a:blip r:embed="rId2"/>
              </a:buBlip>
            </a:pPr>
            <a:r>
              <a:t>Eventually, the system was replaced by African enslaved labor </a:t>
            </a:r>
          </a:p>
        </p:txBody>
      </p:sp>
      <p:pic>
        <p:nvPicPr>
          <p:cNvPr id="13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880704" y="3624840"/>
            <a:ext cx="7090945" cy="84514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rowth Of Slave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Growth Of Slavery</a:t>
            </a:r>
          </a:p>
        </p:txBody>
      </p:sp>
      <p:sp>
        <p:nvSpPr>
          <p:cNvPr id="138" name="Europeans partnered with some West African groups that practiced slavery:…"/>
          <p:cNvSpPr txBox="1"/>
          <p:nvPr>
            <p:ph type="body" idx="1"/>
          </p:nvPr>
        </p:nvSpPr>
        <p:spPr>
          <a:xfrm>
            <a:off x="461818" y="2349500"/>
            <a:ext cx="12775948" cy="11002097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Europeans partnered with some West African groups that practiced slavery:</a:t>
            </a:r>
          </a:p>
          <a:p>
            <a:pPr lvl="1">
              <a:buBlip>
                <a:blip r:embed="rId2"/>
              </a:buBlip>
            </a:pPr>
            <a:r>
              <a:t>Forcibly extracted slave labor for the Americans</a:t>
            </a:r>
          </a:p>
          <a:p>
            <a:pPr>
              <a:buBlip>
                <a:blip r:embed="rId2"/>
              </a:buBlip>
            </a:pPr>
            <a:r>
              <a:t>Spanish imported enslaved Africans to labor on plantations and mines</a:t>
            </a:r>
          </a:p>
          <a:p>
            <a:pPr lvl="1">
              <a:buBlip>
                <a:blip r:embed="rId2"/>
              </a:buBlip>
            </a:pPr>
            <a:r>
              <a:t>Sugar plantations in the West Indies </a:t>
            </a:r>
          </a:p>
          <a:p>
            <a:pPr lvl="1">
              <a:buBlip>
                <a:blip r:embed="rId2"/>
              </a:buBlip>
            </a:pPr>
            <a:r>
              <a:t>Check out </a:t>
            </a:r>
            <a:r>
              <a:rPr u="sng">
                <a:hlinkClick r:id="rId3" invalidUrl="" action="" tgtFrame="" tooltip="" history="1" highlightClick="0" endSnd="0"/>
              </a:rPr>
              <a:t>this</a:t>
            </a:r>
            <a:r>
              <a:t> map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ocial Structure Of New Spai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Social Structure Of New Spain</a:t>
            </a:r>
          </a:p>
        </p:txBody>
      </p:sp>
      <p:sp>
        <p:nvSpPr>
          <p:cNvPr id="141" name="Diverse group of individuals (Europeans, African, and Native Americans)…"/>
          <p:cNvSpPr txBox="1"/>
          <p:nvPr>
            <p:ph type="body" idx="1"/>
          </p:nvPr>
        </p:nvSpPr>
        <p:spPr>
          <a:xfrm>
            <a:off x="461818" y="2349500"/>
            <a:ext cx="12775948" cy="11002097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Diverse group of individuals (Europeans, African, and Native Americans)</a:t>
            </a:r>
          </a:p>
          <a:p>
            <a:pPr>
              <a:buBlip>
                <a:blip r:embed="rId2"/>
              </a:buBlip>
            </a:pPr>
            <a:r>
              <a:t>Spanish Caste System:</a:t>
            </a:r>
          </a:p>
          <a:p>
            <a:pPr lvl="1">
              <a:buBlip>
                <a:blip r:embed="rId2"/>
              </a:buBlip>
            </a:pPr>
            <a:r>
              <a:t>Incorporated diverse group and defined their position in society</a:t>
            </a:r>
          </a:p>
          <a:p>
            <a:pPr lvl="1">
              <a:buBlip>
                <a:blip r:embed="rId2"/>
              </a:buBlip>
            </a:pPr>
            <a:r>
              <a:t>The farther down the caste system, the less rights and political power one had</a:t>
            </a:r>
          </a:p>
          <a:p>
            <a:pPr lvl="1">
              <a:buBlip>
                <a:blip r:embed="rId2"/>
              </a:buBlip>
            </a:pPr>
            <a:r>
              <a:t>The more European an individual was, the higher up the caste system they were</a:t>
            </a:r>
          </a:p>
        </p:txBody>
      </p:sp>
      <p:pic>
        <p:nvPicPr>
          <p:cNvPr id="14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81127" y="2508250"/>
            <a:ext cx="7366001" cy="10375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1" grpId="1"/>
      <p:bldP build="whole" bldLvl="1" animBg="1" rev="0" advAuto="0" spid="142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art II - Document Analys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Part II - Document Analysis</a:t>
            </a:r>
          </a:p>
        </p:txBody>
      </p:sp>
      <p:sp>
        <p:nvSpPr>
          <p:cNvPr id="145" name="What is the Point of View of the above image?…"/>
          <p:cNvSpPr txBox="1"/>
          <p:nvPr>
            <p:ph type="body" idx="1"/>
          </p:nvPr>
        </p:nvSpPr>
        <p:spPr>
          <a:xfrm>
            <a:off x="461818" y="2349500"/>
            <a:ext cx="12775948" cy="11002097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What is the Point of View of the above image?</a:t>
            </a:r>
          </a:p>
          <a:p>
            <a:pPr lvl="1">
              <a:buBlip>
                <a:blip r:embed="rId2"/>
              </a:buBlip>
            </a:pPr>
            <a:r>
              <a:t>Positive towards Spanish colonization</a:t>
            </a:r>
          </a:p>
          <a:p>
            <a:pPr lvl="1">
              <a:buBlip>
                <a:blip r:embed="rId2"/>
              </a:buBlip>
            </a:pPr>
            <a:r>
              <a:t>Spain is Christianizing Natives</a:t>
            </a:r>
          </a:p>
          <a:p>
            <a:pPr>
              <a:buBlip>
                <a:blip r:embed="rId2"/>
              </a:buBlip>
            </a:pPr>
            <a:r>
              <a:t>What is specific historical evidence that could be used to challenge the above illustration?</a:t>
            </a:r>
          </a:p>
          <a:p>
            <a:pPr lvl="1">
              <a:buBlip>
                <a:blip r:embed="rId2"/>
              </a:buBlip>
            </a:pPr>
            <a:r>
              <a:t>Encomienda System, Spanish Caste System</a:t>
            </a:r>
          </a:p>
        </p:txBody>
      </p:sp>
      <p:pic>
        <p:nvPicPr>
          <p:cNvPr id="14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17544" y="3083260"/>
            <a:ext cx="12169311" cy="754948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panish Colonization Illustration from 1621"/>
          <p:cNvSpPr/>
          <p:nvPr/>
        </p:nvSpPr>
        <p:spPr>
          <a:xfrm>
            <a:off x="11657949" y="10497725"/>
            <a:ext cx="11888501" cy="12700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200">
                <a:solidFill>
                  <a:srgbClr val="F2EBDB"/>
                </a:solidFill>
              </a:defRPr>
            </a:lvl1pPr>
          </a:lstStyle>
          <a:p>
            <a:pPr/>
            <a:r>
              <a:t>Spanish Colonization Illustration from 1621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ee You Next Time For Objective F (1.6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76097">
              <a:defRPr sz="9700">
                <a:effectLst>
                  <a:outerShdw sx="100000" sy="100000" kx="0" ky="0" algn="b" rotWithShape="0" blurRad="24638" dist="24638" dir="1590000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pPr/>
            <a:r>
              <a:t>See You Next Time For Objective F (1.6)</a:t>
            </a:r>
          </a:p>
        </p:txBody>
      </p:sp>
      <p:pic>
        <p:nvPicPr>
          <p:cNvPr id="15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17000" y="3397250"/>
            <a:ext cx="6350000" cy="8597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5.png"/></Relationships>

</file>

<file path=ppt/theme/theme1.xml><?xml version="1.0" encoding="utf-8"?>
<a:theme xmlns:a="http://schemas.openxmlformats.org/drawingml/2006/main" xmlns:r="http://schemas.openxmlformats.org/officeDocument/2006/relationships" name="LeatherBook">
  <a:themeElements>
    <a:clrScheme name="LeatherBook">
      <a:dk1>
        <a:srgbClr val="6C6963"/>
      </a:dk1>
      <a:lt1>
        <a:srgbClr val="092C6C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12700" dir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eatherBook">
  <a:themeElements>
    <a:clrScheme name="LeatherBook">
      <a:dk1>
        <a:srgbClr val="000000"/>
      </a:dk1>
      <a:lt1>
        <a:srgbClr val="FFFFFF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12700" dir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