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media/image2.jpeg" ContentType="image/jpeg"/>
  <Override PartName="/ppt/media/image3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72675A"/>
        </a:solidFill>
        <a:effectLst/>
        <a:uFillTx/>
        <a:latin typeface="+mj-lt"/>
        <a:ea typeface="+mj-ea"/>
        <a:cs typeface="+mj-cs"/>
        <a:sym typeface="Baskervill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828D8E">
              <a:alpha val="20000"/>
            </a:srgbClr>
          </a:solidFill>
        </a:fill>
      </a:tcStyle>
    </a:band2H>
    <a:firstCo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381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38100" cap="flat">
              <a:solidFill>
                <a:srgbClr val="CCCDCB"/>
              </a:solidFill>
              <a:prstDash val="solid"/>
              <a:miter lim="400000"/>
            </a:ln>
          </a:top>
          <a:bottom>
            <a:ln w="127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lastRow>
    <a:fir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solidFill>
                <a:srgbClr val="CCCDCB"/>
              </a:solidFill>
              <a:prstDash val="solid"/>
              <a:miter lim="400000"/>
            </a:ln>
          </a:top>
          <a:bottom>
            <a:ln w="38100" cap="flat">
              <a:solidFill>
                <a:srgbClr val="CCCDCB"/>
              </a:solidFill>
              <a:prstDash val="solid"/>
              <a:miter lim="400000"/>
            </a:ln>
          </a:bottom>
          <a:insideH>
            <a:ln w="12700" cap="flat">
              <a:solidFill>
                <a:srgbClr val="CCCDCB"/>
              </a:solidFill>
              <a:prstDash val="solid"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EBEBE3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E5E1C5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left>
          <a:right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right>
          <a:top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top>
          <a:bottom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bottom>
          <a:insideH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H>
          <a:insideV>
            <a:ln w="6350" cap="flat">
              <a:solidFill>
                <a:schemeClr val="accent2">
                  <a:satOff val="-4969"/>
                  <a:lumOff val="-24702"/>
                </a:schemeClr>
              </a:solidFill>
              <a:prstDash val="solid"/>
              <a:miter lim="400000"/>
            </a:ln>
          </a:insideV>
        </a:tcBdr>
        <a:fill>
          <a:solidFill>
            <a:srgbClr val="B0C09A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9AB0B5">
              <a:alpha val="10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rgbClr val="444444"/>
              </a:solidFill>
              <a:prstDash val="solid"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solidFill>
                <a:srgbClr val="444444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ADBD7"/>
          </a:solidFill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44444"/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chemeClr val="accent1">
                  <a:satOff val="-7715"/>
                  <a:lumOff val="-221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44444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AB0B5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949E9F"/>
              </a:solidFill>
              <a:prstDash val="solid"/>
              <a:miter lim="400000"/>
            </a:ln>
          </a:left>
          <a:right>
            <a:ln w="12700" cap="flat">
              <a:solidFill>
                <a:srgbClr val="949E9F"/>
              </a:solidFill>
              <a:prstDash val="solid"/>
              <a:miter lim="400000"/>
            </a:ln>
          </a:right>
          <a:top>
            <a:ln w="12700" cap="flat">
              <a:solidFill>
                <a:srgbClr val="949E9F"/>
              </a:solidFill>
              <a:prstDash val="solid"/>
              <a:miter lim="400000"/>
            </a:ln>
          </a:top>
          <a:bottom>
            <a:ln w="12700" cap="flat">
              <a:solidFill>
                <a:srgbClr val="949E9F"/>
              </a:solidFill>
              <a:prstDash val="solid"/>
              <a:miter lim="400000"/>
            </a:ln>
          </a:bottom>
          <a:insideH>
            <a:ln w="12700" cap="flat">
              <a:solidFill>
                <a:srgbClr val="949E9F"/>
              </a:solidFill>
              <a:prstDash val="solid"/>
              <a:miter lim="400000"/>
            </a:ln>
          </a:insideH>
          <a:insideV>
            <a:ln w="12700" cap="flat">
              <a:solidFill>
                <a:srgbClr val="949E9F"/>
              </a:solidFill>
              <a:prstDash val="solid"/>
              <a:miter lim="400000"/>
            </a:ln>
          </a:insideV>
        </a:tcBdr>
        <a:fill>
          <a:solidFill>
            <a:srgbClr val="E2E0D9"/>
          </a:solidFill>
        </a:fill>
      </a:tcStyle>
    </a:wholeTbl>
    <a:band2H>
      <a:tcTxStyle b="def" i="def"/>
      <a:tcStyle>
        <a:tcBdr/>
        <a:fill>
          <a:solidFill>
            <a:srgbClr val="EFECE5"/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Col>
    <a:lastRow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6D5D4B"/>
              </a:solidFill>
              <a:prstDash val="solid"/>
              <a:miter lim="400000"/>
            </a:ln>
          </a:left>
          <a:right>
            <a:ln w="12700" cap="flat">
              <a:solidFill>
                <a:srgbClr val="6D5D4B"/>
              </a:solidFill>
              <a:prstDash val="solid"/>
              <a:miter lim="400000"/>
            </a:ln>
          </a:right>
          <a:top>
            <a:ln w="25400" cap="flat">
              <a:solidFill>
                <a:srgbClr val="352922"/>
              </a:solidFill>
              <a:prstDash val="solid"/>
              <a:miter lim="400000"/>
            </a:ln>
          </a:top>
          <a:bottom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6D5D4B"/>
              </a:solidFill>
              <a:prstDash val="solid"/>
              <a:miter lim="400000"/>
            </a:ln>
          </a:insideH>
          <a:insideV>
            <a:ln w="12700" cap="flat">
              <a:solidFill>
                <a:srgbClr val="6D5D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352922"/>
              </a:solidFill>
              <a:prstDash val="solid"/>
              <a:miter lim="400000"/>
            </a:ln>
          </a:left>
          <a:right>
            <a:ln w="12700" cap="flat">
              <a:solidFill>
                <a:srgbClr val="352922"/>
              </a:solidFill>
              <a:prstDash val="solid"/>
              <a:miter lim="400000"/>
            </a:ln>
          </a:right>
          <a:top>
            <a:ln w="12700" cap="flat">
              <a:solidFill>
                <a:schemeClr val="accent4">
                  <a:satOff val="-11517"/>
                  <a:lumOff val="-24324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352922"/>
              </a:solidFill>
              <a:prstDash val="solid"/>
              <a:miter lim="400000"/>
            </a:ln>
          </a:bottom>
          <a:insideH>
            <a:ln w="12700" cap="flat">
              <a:solidFill>
                <a:srgbClr val="352922"/>
              </a:solidFill>
              <a:prstDash val="solid"/>
              <a:miter lim="400000"/>
            </a:ln>
          </a:insideH>
          <a:insideV>
            <a:ln w="12700" cap="flat">
              <a:solidFill>
                <a:srgbClr val="352922"/>
              </a:solidFill>
              <a:prstDash val="solid"/>
              <a:miter lim="400000"/>
            </a:ln>
          </a:insideV>
        </a:tcBdr>
        <a:fill>
          <a:solidFill>
            <a:srgbClr val="4F4036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434343"/>
        </a:fontRef>
        <a:srgbClr val="434343"/>
      </a:tcTxStyle>
      <a:tcStyle>
        <a:tcBdr>
          <a:left>
            <a:ln w="12700" cap="flat">
              <a:solidFill>
                <a:srgbClr val="CCCDCB"/>
              </a:solidFill>
              <a:prstDash val="solid"/>
              <a:miter lim="400000"/>
            </a:ln>
          </a:left>
          <a:right>
            <a:ln w="12700" cap="flat">
              <a:solidFill>
                <a:srgbClr val="CCCD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2D2D3">
              <a:alpha val="38000"/>
            </a:srgbClr>
          </a:solidFill>
        </a:fill>
      </a:tcStyle>
    </a:band2H>
    <a:firstCol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939393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CCCDCB"/>
              </a:solidFill>
              <a:prstDash val="solid"/>
              <a:miter lim="400000"/>
            </a:ln>
          </a:insideV>
        </a:tcBdr>
        <a:fill>
          <a:solidFill>
            <a:srgbClr val="A5A8A3"/>
          </a:solidFill>
        </a:fill>
      </a:tcStyle>
    </a:firstCol>
    <a:la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lastRow>
    <a:firstRow>
      <a:tcTxStyle b="off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A5A8A3"/>
              </a:solidFill>
              <a:prstDash val="solid"/>
              <a:miter lim="400000"/>
            </a:ln>
          </a:left>
          <a:right>
            <a:ln w="12700" cap="flat">
              <a:solidFill>
                <a:srgbClr val="A5A8A3"/>
              </a:solidFill>
              <a:prstDash val="solid"/>
              <a:miter lim="400000"/>
            </a:ln>
          </a:right>
          <a:top>
            <a:ln w="127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A5A8A3"/>
              </a:solidFill>
              <a:prstDash val="solid"/>
              <a:miter lim="400000"/>
            </a:ln>
          </a:insideV>
        </a:tcBdr>
        <a:fill>
          <a:solidFill>
            <a:srgbClr val="6D6D6D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CCCDCB">
              <a:alpha val="21000"/>
            </a:srgbClr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39393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25400" cap="flat">
              <a:solidFill>
                <a:srgbClr val="939393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39393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232323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35" name="Shape 13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2019300" y="3429000"/>
            <a:ext cx="20955000" cy="41021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2019300" y="7518400"/>
            <a:ext cx="20955000" cy="1968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2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lack and white photo of a tree silhouetted against the sky"/>
          <p:cNvSpPr/>
          <p:nvPr>
            <p:ph type="pic" idx="21"/>
          </p:nvPr>
        </p:nvSpPr>
        <p:spPr>
          <a:xfrm>
            <a:off x="611458" y="-906627"/>
            <a:ext cx="22606597" cy="1473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3" name="Black and white photo of a tree silhouetted against the sky"/>
          <p:cNvSpPr/>
          <p:nvPr>
            <p:ph type="pic" idx="22"/>
          </p:nvPr>
        </p:nvSpPr>
        <p:spPr>
          <a:xfrm>
            <a:off x="751558" y="-758563"/>
            <a:ext cx="22203409" cy="1446925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9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Black and white photo of a tree silhouetted against the sky 2"/>
          <p:cNvSpPr/>
          <p:nvPr>
            <p:ph type="pic" idx="21"/>
          </p:nvPr>
        </p:nvSpPr>
        <p:spPr>
          <a:xfrm>
            <a:off x="1894636" y="925160"/>
            <a:ext cx="21212638" cy="13823602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2" name="Black and white photo of two trees silhouetted against the sky"/>
          <p:cNvSpPr/>
          <p:nvPr>
            <p:ph type="pic" sz="half" idx="22"/>
          </p:nvPr>
        </p:nvSpPr>
        <p:spPr>
          <a:xfrm>
            <a:off x="11546603" y="-229489"/>
            <a:ext cx="11838431" cy="771473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Black and white photo of a tree silhouetted against the sky 1"/>
          <p:cNvSpPr/>
          <p:nvPr>
            <p:ph type="pic" idx="23"/>
          </p:nvPr>
        </p:nvSpPr>
        <p:spPr>
          <a:xfrm>
            <a:off x="1601469" y="1266508"/>
            <a:ext cx="16989992" cy="11071839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–Johnny Appleseed"/>
          <p:cNvSpPr txBox="1"/>
          <p:nvPr>
            <p:ph type="body" sz="quarter" idx="21"/>
          </p:nvPr>
        </p:nvSpPr>
        <p:spPr>
          <a:xfrm>
            <a:off x="2374900" y="8953500"/>
            <a:ext cx="19621500" cy="7366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4400"/>
            </a:lvl1pPr>
          </a:lstStyle>
          <a:p>
            <a:pPr/>
            <a:r>
              <a:t>–Johnny Appleseed</a:t>
            </a:r>
          </a:p>
        </p:txBody>
      </p:sp>
      <p:sp>
        <p:nvSpPr>
          <p:cNvPr id="112" name="“Type a quote here.”"/>
          <p:cNvSpPr txBox="1"/>
          <p:nvPr>
            <p:ph type="body" sz="quarter" idx="22"/>
          </p:nvPr>
        </p:nvSpPr>
        <p:spPr>
          <a:xfrm>
            <a:off x="2374900" y="5530850"/>
            <a:ext cx="19621500" cy="939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5800"/>
            </a:lvl1pPr>
          </a:lstStyle>
          <a:p>
            <a:pPr/>
            <a:r>
              <a:t>“Type a quote here.”</a:t>
            </a:r>
          </a:p>
        </p:txBody>
      </p:sp>
      <p:sp>
        <p:nvSpPr>
          <p:cNvPr id="1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Black and white photo of two trees silhouetted against the sky"/>
          <p:cNvSpPr/>
          <p:nvPr>
            <p:ph type="pic" idx="21"/>
          </p:nvPr>
        </p:nvSpPr>
        <p:spPr>
          <a:xfrm>
            <a:off x="-1067601" y="-2616200"/>
            <a:ext cx="27665345" cy="18028626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2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Black and white photo of two trees silhouetted against the sky"/>
          <p:cNvSpPr/>
          <p:nvPr>
            <p:ph type="pic" idx="21"/>
          </p:nvPr>
        </p:nvSpPr>
        <p:spPr>
          <a:xfrm>
            <a:off x="3012055" y="-1422648"/>
            <a:ext cx="18708909" cy="12192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2019300" y="9105900"/>
            <a:ext cx="20955000" cy="2349500"/>
          </a:xfrm>
          <a:prstGeom prst="rect">
            <a:avLst/>
          </a:prstGeom>
        </p:spPr>
        <p:txBody>
          <a:bodyPr anchor="b"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2019300" y="11480800"/>
            <a:ext cx="20955000" cy="1841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  <a:lvl2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2pPr>
            <a:lvl3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3pPr>
            <a:lvl4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4pPr>
            <a:lvl5pPr marL="0" indent="0" algn="ctr">
              <a:spcBef>
                <a:spcPts val="0"/>
              </a:spcBef>
              <a:buSzTx/>
              <a:buNone/>
              <a:defRPr spc="200" sz="5000">
                <a:solidFill>
                  <a:srgbClr val="FFFFFF"/>
                </a:solidFill>
                <a:effectLst>
                  <a:outerShdw sx="100000" sy="100000" kx="0" ky="0" algn="b" rotWithShape="0" blurRad="25400" dist="27326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2019300" y="4800600"/>
            <a:ext cx="20955000" cy="4102100"/>
          </a:xfrm>
          <a:prstGeom prst="rect">
            <a:avLst/>
          </a:prstGeom>
        </p:spPr>
        <p:txBody>
          <a:bodyPr/>
          <a:lstStyle>
            <a:lvl1pPr>
              <a:defRPr cap="all" spc="319">
                <a:solidFill>
                  <a:srgbClr val="EBEBEB"/>
                </a:solidFill>
                <a:effectLst>
                  <a:outerShdw sx="100000" sy="100000" kx="0" ky="0" algn="b" rotWithShape="0" blurRad="25400" dist="25400" dir="16200000">
                    <a:srgbClr val="000000">
                      <a:alpha val="50000"/>
                    </a:srgbClr>
                  </a:outerShdw>
                </a:effectLst>
                <a:latin typeface="+mn-lt"/>
                <a:ea typeface="+mn-ea"/>
                <a:cs typeface="+mn-cs"/>
                <a:sym typeface="Cochin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8C8C8C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Black and white photo of a tree silhouetted against the sky"/>
          <p:cNvSpPr/>
          <p:nvPr>
            <p:ph type="pic" idx="21"/>
          </p:nvPr>
        </p:nvSpPr>
        <p:spPr>
          <a:xfrm>
            <a:off x="12077064" y="-1117735"/>
            <a:ext cx="22736901" cy="14816916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1714500" y="1651000"/>
            <a:ext cx="9880600" cy="54991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1714500" y="7315200"/>
            <a:ext cx="9880600" cy="4749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000"/>
            </a:lvl1pPr>
            <a:lvl2pPr marL="0" indent="0" algn="ctr">
              <a:spcBef>
                <a:spcPts val="0"/>
              </a:spcBef>
              <a:buSzTx/>
              <a:buNone/>
              <a:defRPr sz="5000"/>
            </a:lvl2pPr>
            <a:lvl3pPr marL="0" indent="0" algn="ctr">
              <a:spcBef>
                <a:spcPts val="0"/>
              </a:spcBef>
              <a:buSzTx/>
              <a:buNone/>
              <a:defRPr sz="5000"/>
            </a:lvl3pPr>
            <a:lvl4pPr marL="0" indent="0" algn="ctr">
              <a:spcBef>
                <a:spcPts val="0"/>
              </a:spcBef>
              <a:buSzTx/>
              <a:buNone/>
              <a:defRPr sz="5000"/>
            </a:lvl4pPr>
            <a:lvl5pPr marL="0" indent="0" algn="ctr">
              <a:spcBef>
                <a:spcPts val="0"/>
              </a:spcBef>
              <a:buSzTx/>
              <a:buNone/>
              <a:defRPr sz="50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Black and white photo of a tree silhouetted against the sky"/>
          <p:cNvSpPr/>
          <p:nvPr>
            <p:ph type="pic" idx="21"/>
          </p:nvPr>
        </p:nvSpPr>
        <p:spPr>
          <a:xfrm>
            <a:off x="12594589" y="940886"/>
            <a:ext cx="20229006" cy="131826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1727200" y="3810000"/>
            <a:ext cx="9601200" cy="8470900"/>
          </a:xfrm>
          <a:prstGeom prst="rect">
            <a:avLst/>
          </a:prstGeom>
        </p:spPr>
        <p:txBody>
          <a:bodyPr/>
          <a:lstStyle>
            <a:lvl1pPr marL="495300" indent="-495300">
              <a:defRPr sz="4600"/>
            </a:lvl1pPr>
            <a:lvl2pPr marL="990600" indent="-495300">
              <a:defRPr sz="4600"/>
            </a:lvl2pPr>
            <a:lvl3pPr marL="1485900" indent="-495300">
              <a:defRPr sz="4600"/>
            </a:lvl3pPr>
            <a:lvl4pPr marL="1981200" indent="-495300">
              <a:defRPr sz="4600"/>
            </a:lvl4pPr>
            <a:lvl5pPr marL="2476500" indent="-495300">
              <a:defRPr sz="46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1714500" y="965200"/>
            <a:ext cx="20955000" cy="11785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Captio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Black and white photo of two trees silhouetted against the sky"/>
          <p:cNvSpPr/>
          <p:nvPr>
            <p:ph type="pic" idx="21"/>
          </p:nvPr>
        </p:nvSpPr>
        <p:spPr>
          <a:xfrm>
            <a:off x="1643849" y="-1906357"/>
            <a:ext cx="21149127" cy="13782214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Body Level One…"/>
          <p:cNvSpPr txBox="1"/>
          <p:nvPr>
            <p:ph type="body" sz="quarter" idx="1"/>
          </p:nvPr>
        </p:nvSpPr>
        <p:spPr>
          <a:xfrm>
            <a:off x="1905000" y="10121900"/>
            <a:ext cx="9766300" cy="9271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1pPr>
            <a:lvl2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2pPr>
            <a:lvl3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3pPr>
            <a:lvl4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4pPr>
            <a:lvl5pPr marL="0" indent="0">
              <a:spcBef>
                <a:spcPts val="0"/>
              </a:spcBef>
              <a:buSzTx/>
              <a:buNone/>
              <a:defRPr sz="3200">
                <a:solidFill>
                  <a:srgbClr val="515151"/>
                </a:solidFill>
                <a:latin typeface="Bradley Hand ITC TT-Bold"/>
                <a:ea typeface="Bradley Hand ITC TT-Bold"/>
                <a:cs typeface="Bradley Hand ITC TT-Bold"/>
                <a:sym typeface="Bradley Hand ITC TT-Bold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714500" y="444500"/>
            <a:ext cx="20955000" cy="2501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1714500" y="3822700"/>
            <a:ext cx="20955000" cy="8928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1976100" y="12846050"/>
            <a:ext cx="419100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>
              <a:defRPr sz="2400">
                <a:solidFill>
                  <a:srgbClr val="434343"/>
                </a:solidFill>
                <a:effectLst>
                  <a:outerShdw sx="100000" sy="100000" kx="0" ky="0" algn="b" rotWithShape="0" blurRad="25400" dist="23648" dir="16200000">
                    <a:srgbClr val="000000">
                      <a:alpha val="20689"/>
                    </a:srgbClr>
                  </a:outerShdw>
                </a:effectLst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817463"/>
          </a:solidFill>
          <a:uFillTx/>
          <a:latin typeface="+mj-lt"/>
          <a:ea typeface="+mj-ea"/>
          <a:cs typeface="+mj-cs"/>
          <a:sym typeface="Baskerville"/>
        </a:defRPr>
      </a:lvl9pPr>
    </p:titleStyle>
    <p:bodyStyle>
      <a:lvl1pPr marL="584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1pPr>
      <a:lvl2pPr marL="1168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2pPr>
      <a:lvl3pPr marL="1752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3pPr>
      <a:lvl4pPr marL="2336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4pPr>
      <a:lvl5pPr marL="29210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5pPr>
      <a:lvl6pPr marL="35052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6pPr>
      <a:lvl7pPr marL="40894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7pPr>
      <a:lvl8pPr marL="46736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8pPr>
      <a:lvl9pPr marL="5257800" marR="0" indent="-584200" algn="l" defTabSz="825500" rtl="0" latinLnBrk="0">
        <a:lnSpc>
          <a:spcPct val="100000"/>
        </a:lnSpc>
        <a:spcBef>
          <a:spcPts val="53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5600" u="none">
          <a:solidFill>
            <a:srgbClr val="72675A"/>
          </a:solidFill>
          <a:uFillTx/>
          <a:latin typeface="+mj-lt"/>
          <a:ea typeface="+mj-ea"/>
          <a:cs typeface="+mj-cs"/>
          <a:sym typeface="Baskervill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solidFill>
            <a:schemeClr val="tx1"/>
          </a:solidFill>
          <a:effectLst>
            <a:outerShdw sx="100000" sy="100000" kx="0" ky="0" algn="b" rotWithShape="0" blurRad="25400" dist="23648" dir="16200000">
              <a:srgbClr val="000000">
                <a:alpha val="20689"/>
              </a:srgbClr>
            </a:outerShdw>
          </a:effectLst>
          <a:uFillTx/>
          <a:latin typeface="+mn-lt"/>
          <a:ea typeface="+mn-ea"/>
          <a:cs typeface="+mn-cs"/>
          <a:sym typeface="Baskervill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tif"/><Relationship Id="rId3" Type="http://schemas.openxmlformats.org/officeDocument/2006/relationships/image" Target="../media/image5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APUSH Review: Learning Objective F (Topic 1.6)"/>
          <p:cNvSpPr txBox="1"/>
          <p:nvPr>
            <p:ph type="ctrTitle"/>
          </p:nvPr>
        </p:nvSpPr>
        <p:spPr>
          <a:xfrm>
            <a:off x="2019300" y="133338"/>
            <a:ext cx="20955000" cy="4102101"/>
          </a:xfrm>
          <a:prstGeom prst="rect">
            <a:avLst/>
          </a:prstGeom>
        </p:spPr>
        <p:txBody>
          <a:bodyPr/>
          <a:lstStyle/>
          <a:p>
            <a:pPr/>
            <a:r>
              <a:t>APUSH Review: Learning Objective F (Topic 1.6)</a:t>
            </a:r>
          </a:p>
        </p:txBody>
      </p:sp>
      <p:sp>
        <p:nvSpPr>
          <p:cNvPr id="138" name="Explain how and why European and Native American perspectives of others developed and changed in the period."/>
          <p:cNvSpPr txBox="1"/>
          <p:nvPr>
            <p:ph type="subTitle" sz="quarter" idx="1"/>
          </p:nvPr>
        </p:nvSpPr>
        <p:spPr>
          <a:xfrm>
            <a:off x="2019300" y="11245737"/>
            <a:ext cx="20955000" cy="1968501"/>
          </a:xfrm>
          <a:prstGeom prst="rect">
            <a:avLst/>
          </a:prstGeom>
        </p:spPr>
        <p:txBody>
          <a:bodyPr/>
          <a:lstStyle/>
          <a:p>
            <a:pPr/>
            <a:r>
              <a:t>Explain how and why European and Native American perspectives of others developed and changed in the period. 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533" y="3976396"/>
            <a:ext cx="9896535" cy="743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ee You Back Here For Learning Objective G (1.7) End of Period 1!"/>
          <p:cNvSpPr txBox="1"/>
          <p:nvPr>
            <p:ph type="title"/>
          </p:nvPr>
        </p:nvSpPr>
        <p:spPr>
          <a:xfrm>
            <a:off x="1714500" y="87660"/>
            <a:ext cx="20955000" cy="2501901"/>
          </a:xfrm>
          <a:prstGeom prst="rect">
            <a:avLst/>
          </a:prstGeom>
        </p:spPr>
        <p:txBody>
          <a:bodyPr/>
          <a:lstStyle/>
          <a:p>
            <a:pPr/>
            <a:r>
              <a:t>See You Back Here For Learning Objective G (1.7) End of Period 1!</a:t>
            </a:r>
          </a:p>
        </p:txBody>
      </p:sp>
      <p:pic>
        <p:nvPicPr>
          <p:cNvPr id="17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548533" y="3976396"/>
            <a:ext cx="9896535" cy="743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APUSH Test Tip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APUSH Test Tip</a:t>
            </a:r>
          </a:p>
        </p:txBody>
      </p:sp>
      <p:sp>
        <p:nvSpPr>
          <p:cNvPr id="142" name="It’s important to understand that no two Native tribes were the same or shared the same beliefs. However, there were general differences in the views between Native Americans and Europeans."/>
          <p:cNvSpPr txBox="1"/>
          <p:nvPr>
            <p:ph type="body" idx="1"/>
          </p:nvPr>
        </p:nvSpPr>
        <p:spPr>
          <a:xfrm>
            <a:off x="748280" y="3131324"/>
            <a:ext cx="13379914" cy="10225531"/>
          </a:xfrm>
          <a:prstGeom prst="rect">
            <a:avLst/>
          </a:prstGeom>
        </p:spPr>
        <p:txBody>
          <a:bodyPr/>
          <a:lstStyle>
            <a:lvl1pPr marL="495299" indent="-495299">
              <a:defRPr sz="7500"/>
            </a:lvl1pPr>
          </a:lstStyle>
          <a:p>
            <a:pPr/>
            <a:r>
              <a:t>It’s important to understand that no two Native tribes were the same or shared the same beliefs. However, there were general differences in the views between Native Americans and Europeans. </a:t>
            </a:r>
          </a:p>
        </p:txBody>
      </p:sp>
      <p:pic>
        <p:nvPicPr>
          <p:cNvPr id="14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69817" y="4273762"/>
            <a:ext cx="9896536" cy="743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Different Worldviews of Native Americans and Europe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Worldviews of Native Americans and Europeans</a:t>
            </a:r>
          </a:p>
        </p:txBody>
      </p:sp>
      <p:sp>
        <p:nvSpPr>
          <p:cNvPr id="146" name="Religion:…"/>
          <p:cNvSpPr txBox="1"/>
          <p:nvPr>
            <p:ph type="body" idx="1"/>
          </p:nvPr>
        </p:nvSpPr>
        <p:spPr>
          <a:xfrm>
            <a:off x="748280" y="3161409"/>
            <a:ext cx="13379914" cy="10195446"/>
          </a:xfrm>
          <a:prstGeom prst="rect">
            <a:avLst/>
          </a:prstGeom>
        </p:spPr>
        <p:txBody>
          <a:bodyPr/>
          <a:lstStyle/>
          <a:p>
            <a:pPr marL="435863" indent="-435863" defTabSz="726440">
              <a:spcBef>
                <a:spcPts val="4600"/>
              </a:spcBef>
              <a:defRPr sz="4048"/>
            </a:pPr>
            <a:r>
              <a:rPr b="1"/>
              <a:t>Religion</a:t>
            </a:r>
            <a:r>
              <a:t>:</a:t>
            </a:r>
          </a:p>
          <a:p>
            <a:pPr lvl="1" marL="871727" indent="-435863" defTabSz="726440">
              <a:spcBef>
                <a:spcPts val="4600"/>
              </a:spcBef>
              <a:defRPr sz="4048"/>
            </a:pPr>
            <a:r>
              <a:t>Many Natives were polytheistic </a:t>
            </a:r>
          </a:p>
          <a:p>
            <a:pPr lvl="2" marL="1307591" indent="-435863" defTabSz="726440">
              <a:spcBef>
                <a:spcPts val="4600"/>
              </a:spcBef>
              <a:defRPr sz="4048"/>
            </a:pPr>
            <a:r>
              <a:t>Contrast with monotheistic Christianity</a:t>
            </a:r>
          </a:p>
          <a:p>
            <a:pPr lvl="1" marL="871727" indent="-435863" defTabSz="726440">
              <a:spcBef>
                <a:spcPts val="4600"/>
              </a:spcBef>
              <a:defRPr sz="4048"/>
            </a:pPr>
            <a:r>
              <a:t>Many Spanish settlers (and some English - Unit #2) will seek to convert Natives to Christianity</a:t>
            </a:r>
          </a:p>
          <a:p>
            <a:pPr marL="435863" indent="-435863" defTabSz="726440">
              <a:spcBef>
                <a:spcPts val="4600"/>
              </a:spcBef>
              <a:defRPr b="1" sz="4048"/>
            </a:pPr>
            <a:r>
              <a:t>Gender </a:t>
            </a:r>
            <a:r>
              <a:rPr b="0"/>
              <a:t>and </a:t>
            </a:r>
            <a:r>
              <a:t>Family</a:t>
            </a:r>
            <a:r>
              <a:rPr b="0"/>
              <a:t>:</a:t>
            </a:r>
            <a:endParaRPr b="0"/>
          </a:p>
          <a:p>
            <a:pPr lvl="1" marL="871727" indent="-435863" defTabSz="726440">
              <a:spcBef>
                <a:spcPts val="4600"/>
              </a:spcBef>
              <a:defRPr b="1" sz="4048"/>
            </a:pPr>
            <a:r>
              <a:rPr b="0"/>
              <a:t>Many Native societies were matrilineal - traced hereditary through mother’s side. Property was often inherited from their mother’s side</a:t>
            </a:r>
            <a:endParaRPr b="0"/>
          </a:p>
          <a:p>
            <a:pPr lvl="2" marL="1307591" indent="-435863" defTabSz="726440">
              <a:spcBef>
                <a:spcPts val="4600"/>
              </a:spcBef>
              <a:defRPr b="1" sz="4048"/>
            </a:pPr>
            <a:r>
              <a:rPr b="0"/>
              <a:t>Contrast with European societies tracing hereditary through father’s side </a:t>
            </a: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61687" y="3308659"/>
            <a:ext cx="9543758" cy="60602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4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4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4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46" grpId="1"/>
      <p:bldP build="whole" bldLvl="1" animBg="1" rev="0" advAuto="0" spid="147" grpId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Different Worldviews of Native Americans and Europe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Different Worldviews of Native Americans and Europeans</a:t>
            </a:r>
          </a:p>
        </p:txBody>
      </p:sp>
      <p:sp>
        <p:nvSpPr>
          <p:cNvPr id="150" name="Land Use:…"/>
          <p:cNvSpPr txBox="1"/>
          <p:nvPr>
            <p:ph type="body" idx="1"/>
          </p:nvPr>
        </p:nvSpPr>
        <p:spPr>
          <a:xfrm>
            <a:off x="748280" y="3218675"/>
            <a:ext cx="13379914" cy="10138180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Land Use</a:t>
            </a:r>
            <a:r>
              <a:rPr b="0"/>
              <a:t>:</a:t>
            </a:r>
            <a:endParaRPr b="0"/>
          </a:p>
          <a:p>
            <a:pPr lvl="1">
              <a:defRPr b="1"/>
            </a:pPr>
            <a:r>
              <a:rPr b="0"/>
              <a:t>Land was not individually owned in Native American tribes</a:t>
            </a:r>
            <a:endParaRPr b="0"/>
          </a:p>
          <a:p>
            <a:pPr lvl="2">
              <a:defRPr b="1"/>
            </a:pPr>
            <a:r>
              <a:rPr b="0"/>
              <a:t>Contrast with Europe where wealth was determined by how much land one owned</a:t>
            </a:r>
            <a:endParaRPr b="0"/>
          </a:p>
          <a:p>
            <a:pPr lvl="1">
              <a:defRPr b="1"/>
            </a:pPr>
            <a:r>
              <a:rPr b="0"/>
              <a:t>Europe practiced the </a:t>
            </a:r>
            <a:r>
              <a:t>enclosure movement</a:t>
            </a:r>
            <a:r>
              <a:rPr b="0"/>
              <a:t> - fencing off land 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5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dapting Useful Aspects Of Each Other’s Cul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Adapting Useful Aspects Of Each Other’s Culture</a:t>
            </a:r>
          </a:p>
        </p:txBody>
      </p:sp>
      <p:sp>
        <p:nvSpPr>
          <p:cNvPr id="153" name="How did Native Americans adapt European culture?…"/>
          <p:cNvSpPr txBox="1"/>
          <p:nvPr>
            <p:ph type="body" idx="1"/>
          </p:nvPr>
        </p:nvSpPr>
        <p:spPr>
          <a:xfrm>
            <a:off x="748280" y="3159086"/>
            <a:ext cx="13379914" cy="10197769"/>
          </a:xfrm>
          <a:prstGeom prst="rect">
            <a:avLst/>
          </a:prstGeom>
        </p:spPr>
        <p:txBody>
          <a:bodyPr/>
          <a:lstStyle/>
          <a:p>
            <a:pPr/>
            <a:r>
              <a:t>How did Native Americans adapt European culture?</a:t>
            </a:r>
          </a:p>
          <a:p>
            <a:pPr lvl="1"/>
            <a:r>
              <a:t>New European technology - construction of forts and the flintlock rifle</a:t>
            </a:r>
          </a:p>
          <a:p>
            <a:pPr lvl="1"/>
            <a:r>
              <a:t>Horse (Learning objective B, topic 1.2) - drastically altered life for Natives in the Great Plains</a:t>
            </a:r>
          </a:p>
        </p:txBody>
      </p:sp>
      <p:pic>
        <p:nvPicPr>
          <p:cNvPr id="15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020073" y="5573852"/>
            <a:ext cx="8177195" cy="536823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4" grpId="2"/>
      <p:bldP build="p" bldLvl="5" animBg="1" rev="0" advAuto="0" spid="15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Adapting Useful Aspects Of Each Other’s Cultur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Adapting Useful Aspects Of Each Other’s Culture</a:t>
            </a:r>
          </a:p>
        </p:txBody>
      </p:sp>
      <p:sp>
        <p:nvSpPr>
          <p:cNvPr id="157" name="How did Europeans adapt Native American culture?…"/>
          <p:cNvSpPr txBox="1"/>
          <p:nvPr>
            <p:ph type="body" idx="1"/>
          </p:nvPr>
        </p:nvSpPr>
        <p:spPr>
          <a:xfrm>
            <a:off x="748280" y="3171514"/>
            <a:ext cx="13379914" cy="10185341"/>
          </a:xfrm>
          <a:prstGeom prst="rect">
            <a:avLst/>
          </a:prstGeom>
        </p:spPr>
        <p:txBody>
          <a:bodyPr/>
          <a:lstStyle/>
          <a:p>
            <a:pPr/>
            <a:r>
              <a:t>How did Europeans adapt Native American culture?</a:t>
            </a:r>
          </a:p>
          <a:p>
            <a:pPr lvl="1"/>
            <a:r>
              <a:t>New farming techniques for the different climate and soil than Europe</a:t>
            </a:r>
          </a:p>
          <a:p>
            <a:pPr lvl="1"/>
            <a:r>
              <a:t>New foods (Potato, maize, beans) that helped sustain and grow European population</a:t>
            </a:r>
          </a:p>
        </p:txBody>
      </p:sp>
      <p:pic>
        <p:nvPicPr>
          <p:cNvPr id="15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782799" y="5715929"/>
            <a:ext cx="9354424" cy="471973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58" grpId="2"/>
      <p:bldP build="p" bldLvl="5" animBg="1" rev="0" advAuto="0" spid="157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Debates Over How Non-Europeans Should Be Treate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Debates Over How Non-Europeans Should Be Treated</a:t>
            </a:r>
          </a:p>
        </p:txBody>
      </p:sp>
      <p:sp>
        <p:nvSpPr>
          <p:cNvPr id="161" name="Valladolid Debate (1550 - 1551):…"/>
          <p:cNvSpPr txBox="1"/>
          <p:nvPr>
            <p:ph type="body" idx="1"/>
          </p:nvPr>
        </p:nvSpPr>
        <p:spPr>
          <a:xfrm>
            <a:off x="778016" y="3104057"/>
            <a:ext cx="13379915" cy="10302196"/>
          </a:xfrm>
          <a:prstGeom prst="rect">
            <a:avLst/>
          </a:prstGeom>
        </p:spPr>
        <p:txBody>
          <a:bodyPr/>
          <a:lstStyle/>
          <a:p>
            <a:pPr/>
            <a:r>
              <a:t>Valladolid Debate (1550 - 1551):</a:t>
            </a:r>
          </a:p>
          <a:p>
            <a:pPr lvl="1"/>
            <a:r>
              <a:t>Debate between Bartolome de Las Casas and Juan de Sepulveda </a:t>
            </a:r>
          </a:p>
          <a:p>
            <a:pPr lvl="2"/>
            <a:r>
              <a:t>Las Casas argued for humane treatment of Native Americans and was against enslavement of Natives</a:t>
            </a:r>
          </a:p>
          <a:p>
            <a:pPr lvl="2"/>
            <a:r>
              <a:t>Sepulveda argued that Natives were less than human and enslavement was justified </a:t>
            </a:r>
          </a:p>
        </p:txBody>
      </p:sp>
      <p:pic>
        <p:nvPicPr>
          <p:cNvPr id="1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145619" y="2018680"/>
            <a:ext cx="4338815" cy="587909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7308437" y="8111589"/>
            <a:ext cx="4013179" cy="57388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afterEffect" presetSubtype="0" presetID="1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8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3" grpId="3"/>
      <p:bldP build="p" bldLvl="5" animBg="1" rev="0" advAuto="0" spid="161" grpId="1"/>
      <p:bldP build="whole" bldLvl="1" animBg="1" rev="0" advAuto="0" spid="162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Justifications For Subjugation Of Africans And Native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Justifications For Subjugation Of Africans And Natives</a:t>
            </a:r>
          </a:p>
        </p:txBody>
      </p:sp>
      <p:sp>
        <p:nvSpPr>
          <p:cNvPr id="166" name="Religious:…"/>
          <p:cNvSpPr txBox="1"/>
          <p:nvPr>
            <p:ph type="body" idx="1"/>
          </p:nvPr>
        </p:nvSpPr>
        <p:spPr>
          <a:xfrm>
            <a:off x="778016" y="3138905"/>
            <a:ext cx="13379915" cy="10267348"/>
          </a:xfrm>
          <a:prstGeom prst="rect">
            <a:avLst/>
          </a:prstGeom>
        </p:spPr>
        <p:txBody>
          <a:bodyPr/>
          <a:lstStyle/>
          <a:p>
            <a:pPr/>
            <a:r>
              <a:t>Religious: </a:t>
            </a:r>
          </a:p>
          <a:p>
            <a:pPr lvl="1"/>
            <a:r>
              <a:t>Curse of Ham - used as biblical justification for slavery</a:t>
            </a:r>
          </a:p>
          <a:p>
            <a:pPr/>
            <a:r>
              <a:t>Cultural:</a:t>
            </a:r>
          </a:p>
          <a:p>
            <a:pPr lvl="1"/>
            <a:r>
              <a:t>Many Europeans saw Natives and Africans as “savages”</a:t>
            </a:r>
          </a:p>
          <a:p>
            <a:pPr/>
            <a:r>
              <a:t>Racial:</a:t>
            </a:r>
          </a:p>
          <a:p>
            <a:pPr lvl="1"/>
            <a:r>
              <a:t>Theories that human races were different origins</a:t>
            </a:r>
          </a:p>
          <a:p>
            <a:pPr lvl="1"/>
            <a:r>
              <a:t>Used to subjugate Natives and African Americans </a:t>
            </a:r>
          </a:p>
        </p:txBody>
      </p:sp>
      <p:pic>
        <p:nvPicPr>
          <p:cNvPr id="16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064570" y="3860799"/>
            <a:ext cx="6350001" cy="835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Class="entr" nodeType="with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Class="entr" nodeType="afterEffect" presetSubtype="0" presetID="1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1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1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1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Class="entr" nodeType="clickEffect" presetSubtype="0" presetID="1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16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5" animBg="1" rev="0" advAuto="0" spid="166" grpId="1"/>
      <p:bldP build="whole" bldLvl="1" animBg="1" rev="0" advAuto="0" spid="167" grpId="2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art II - Comparing/Contrasting Worldviews of Natives and European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Part II - Comparing/Contrasting Worldviews of Natives and Europeans</a:t>
            </a:r>
          </a:p>
        </p:txBody>
      </p:sp>
      <p:graphicFrame>
        <p:nvGraphicFramePr>
          <p:cNvPr id="170" name="Table 1"/>
          <p:cNvGraphicFramePr/>
          <p:nvPr/>
        </p:nvGraphicFramePr>
        <p:xfrm>
          <a:off x="2187892" y="4977238"/>
          <a:ext cx="19782179" cy="8049090"/>
        </p:xfrm>
        <a:graphic xmlns:a="http://schemas.openxmlformats.org/drawingml/2006/main">
          <a:graphicData uri="http://schemas.openxmlformats.org/drawingml/2006/table">
            <a:tbl>
              <a:tblPr firstCol="0" firstRow="0" lastCol="0" lastRow="0" bandCol="0" bandRow="0" rtl="0">
                <a:tableStyleId>{4C3C2611-4C71-4FC5-86AE-919BDF0F9419}</a:tableStyleId>
              </a:tblPr>
              <a:tblGrid>
                <a:gridCol w="6599468"/>
                <a:gridCol w="6585005"/>
                <a:gridCol w="6585005"/>
              </a:tblGrid>
              <a:tr h="608128"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Native Americans</a:t>
                      </a:r>
                    </a:p>
                  </a:txBody>
                  <a:tcPr marL="91440" marR="91440" marT="0" marB="0" anchor="t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Similarities</a:t>
                      </a:r>
                    </a:p>
                  </a:txBody>
                  <a:tcPr marL="91440" marR="91440" marT="0" marB="0" anchor="t" anchorCtr="0" horzOverflow="overflow"/>
                </a:tc>
                <a:tc>
                  <a:txBody>
                    <a:bodyPr/>
                    <a:lstStyle/>
                    <a:p>
                      <a:pPr defTabSz="457200">
                        <a:defRPr sz="1800">
                          <a:solidFill>
                            <a:srgbClr val="000000"/>
                          </a:solidFill>
                          <a:effectLst/>
                        </a:defRPr>
                      </a:pPr>
                      <a:r>
                        <a:rPr sz="3200">
                          <a:latin typeface="Cambria"/>
                          <a:ea typeface="Cambria"/>
                          <a:cs typeface="Cambria"/>
                          <a:sym typeface="Cambria"/>
                        </a:rPr>
                        <a:t>Europeans</a:t>
                      </a:r>
                    </a:p>
                  </a:txBody>
                  <a:tcPr marL="91440" marR="91440" marT="0" marB="0" anchor="t" anchorCtr="0" horzOverflow="overflow"/>
                </a:tc>
              </a:tr>
              <a:tr h="7428260">
                <a:tc>
                  <a:txBody>
                    <a:bodyPr/>
                    <a:lstStyle/>
                    <a:p>
                      <a:pPr>
                        <a:defRPr sz="5000">
                          <a:effectLst/>
                        </a:defRPr>
                      </a:pPr>
                    </a:p>
                  </a:txBody>
                  <a:tcPr marL="91440" marR="91440" marT="0" marB="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5000">
                          <a:effectLst/>
                        </a:defRPr>
                      </a:pPr>
                    </a:p>
                  </a:txBody>
                  <a:tcPr marL="91440" marR="91440" marT="0" marB="0" anchor="t" anchorCtr="0" horzOverflow="overflow"/>
                </a:tc>
                <a:tc>
                  <a:txBody>
                    <a:bodyPr/>
                    <a:lstStyle/>
                    <a:p>
                      <a:pPr>
                        <a:defRPr sz="5000">
                          <a:effectLst/>
                        </a:defRPr>
                      </a:pPr>
                    </a:p>
                  </a:txBody>
                  <a:tcPr marL="91440" marR="91440" marT="0" marB="0" anchor="t" anchorCtr="0" horzOverflow="overflow"/>
                </a:tc>
              </a:tr>
            </a:tbl>
          </a:graphicData>
        </a:graphic>
      </p:graphicFrame>
      <p:sp>
        <p:nvSpPr>
          <p:cNvPr id="171" name="In the chart below, compare and contrast the similarities and differences of Native Americans and Europeans in their worldviews."/>
          <p:cNvSpPr txBox="1"/>
          <p:nvPr/>
        </p:nvSpPr>
        <p:spPr>
          <a:xfrm>
            <a:off x="867668" y="2759384"/>
            <a:ext cx="22917498" cy="2235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457200">
              <a:defRPr sz="5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In the chart below, compare and contrast the similarities and differences of Native Americans and Europeans in their worldviews. </a:t>
            </a:r>
          </a:p>
          <a:p>
            <a:pPr algn="l" defTabSz="457200">
              <a:defRPr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defRPr>
            </a:pPr>
            <a:r>
              <a:t>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_rels/theme1.xml.rels><?xml version="1.0" encoding="UTF-8"?>
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?>
<Relationships xmlns="http://schemas.openxmlformats.org/package/2006/relationships"><Relationship Id="rId1" Type="http://schemas.openxmlformats.org/officeDocument/2006/relationships/image" Target="../media/image2.png"/></Relationships>

</file>

<file path=ppt/theme/theme1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72675A"/>
      </a:dk1>
      <a:lt1>
        <a:srgbClr val="184472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PhotoPortfolio">
  <a:themeElements>
    <a:clrScheme name="PhotoPortfolio">
      <a:dk1>
        <a:srgbClr val="000000"/>
      </a:dk1>
      <a:lt1>
        <a:srgbClr val="FFFFFF"/>
      </a:lt1>
      <a:dk2>
        <a:srgbClr val="626262"/>
      </a:dk2>
      <a:lt2>
        <a:srgbClr val="C1C1C1"/>
      </a:lt2>
      <a:accent1>
        <a:srgbClr val="95ABBF"/>
      </a:accent1>
      <a:accent2>
        <a:srgbClr val="8FAC7A"/>
      </a:accent2>
      <a:accent3>
        <a:srgbClr val="C6C190"/>
      </a:accent3>
      <a:accent4>
        <a:srgbClr val="C2B18B"/>
      </a:accent4>
      <a:accent5>
        <a:srgbClr val="D9A774"/>
      </a:accent5>
      <a:accent6>
        <a:srgbClr val="B78367"/>
      </a:accent6>
      <a:hlink>
        <a:srgbClr val="0000FF"/>
      </a:hlink>
      <a:folHlink>
        <a:srgbClr val="FF00FF"/>
      </a:folHlink>
    </a:clrScheme>
    <a:fontScheme name="PhotoPortfolio">
      <a:majorFont>
        <a:latin typeface="Baskerville"/>
        <a:ea typeface="Baskerville"/>
        <a:cs typeface="Baskerville"/>
      </a:majorFont>
      <a:minorFont>
        <a:latin typeface="Cochin"/>
        <a:ea typeface="Cochin"/>
        <a:cs typeface="Cochin"/>
      </a:minorFont>
    </a:fontScheme>
    <a:fmtScheme name="Photo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  <a:effectStyle>
          <a:effectLst>
            <a:outerShdw sx="100000" sy="100000" kx="0" ky="0" algn="b" rotWithShape="0" blurRad="50800" dist="38100" dir="5400000">
              <a:srgbClr val="000000">
                <a:alpha val="4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50800" dist="38100" dir="5400000">
            <a:srgbClr val="000000">
              <a:alpha val="4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50800" cap="flat">
          <a:solidFill>
            <a:srgbClr val="515151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72675A"/>
            </a:solidFill>
            <a:effectLst/>
            <a:uFillTx/>
            <a:latin typeface="+mj-lt"/>
            <a:ea typeface="+mj-ea"/>
            <a:cs typeface="+mj-cs"/>
            <a:sym typeface="Baskervill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