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AC9C88"/>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25400" cap="flat">
              <a:solidFill>
                <a:srgbClr val="AC9C88"/>
              </a:solidFill>
              <a:prstDash val="solid"/>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25400" cap="flat">
              <a:solidFill>
                <a:srgbClr val="AC9C88"/>
              </a:solidFill>
              <a:prstDash val="solid"/>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67"/>
    <p:restoredTop sz="94590"/>
  </p:normalViewPr>
  <p:slideViewPr>
    <p:cSldViewPr snapToGrid="0">
      <p:cViewPr varScale="1">
        <p:scale>
          <a:sx n="17" d="100"/>
          <a:sy n="17" d="100"/>
        </p:scale>
        <p:origin x="224" y="1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374900" y="2730500"/>
            <a:ext cx="19621500" cy="4216400"/>
          </a:xfrm>
          <a:prstGeom prst="rect">
            <a:avLst/>
          </a:prstGeom>
        </p:spPr>
        <p:txBody>
          <a:bodyPr anchor="b"/>
          <a:lstStyle>
            <a:lvl1pPr>
              <a:defRPr sz="9000" spc="-180"/>
            </a:lvl1pPr>
          </a:lstStyle>
          <a:p>
            <a:r>
              <a:t>Title Text</a:t>
            </a:r>
          </a:p>
        </p:txBody>
      </p:sp>
      <p:sp>
        <p:nvSpPr>
          <p:cNvPr id="12" name="Body Level One…"/>
          <p:cNvSpPr txBox="1">
            <a:spLocks noGrp="1"/>
          </p:cNvSpPr>
          <p:nvPr>
            <p:ph type="body" sz="quarter" idx="1"/>
          </p:nvPr>
        </p:nvSpPr>
        <p:spPr>
          <a:xfrm>
            <a:off x="2374900" y="7073900"/>
            <a:ext cx="19621500" cy="30734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1685" y="12708534"/>
            <a:ext cx="504445" cy="465532"/>
          </a:xfrm>
          <a:prstGeom prst="rect">
            <a:avLst/>
          </a:prstGeom>
        </p:spPr>
        <p:txBody>
          <a:bodyPr anchor="ct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 name="–Johnny Appleseed"/>
          <p:cNvSpPr txBox="1">
            <a:spLocks noGrp="1"/>
          </p:cNvSpPr>
          <p:nvPr>
            <p:ph type="body" sz="quarter" idx="21"/>
          </p:nvPr>
        </p:nvSpPr>
        <p:spPr>
          <a:xfrm>
            <a:off x="2387600" y="8953500"/>
            <a:ext cx="19621500" cy="850900"/>
          </a:xfrm>
          <a:prstGeom prst="rect">
            <a:avLst/>
          </a:prstGeom>
        </p:spPr>
        <p:txBody>
          <a:bodyPr anchor="t">
            <a:spAutoFit/>
          </a:bodyPr>
          <a:lstStyle>
            <a:lvl1pPr marL="0" indent="0" algn="ctr">
              <a:spcBef>
                <a:spcPts val="1700"/>
              </a:spcBef>
              <a:buClr>
                <a:srgbClr val="A29A85"/>
              </a:buClr>
              <a:buSzTx/>
              <a:buNone/>
              <a:defRPr sz="5000">
                <a:solidFill>
                  <a:srgbClr val="222222"/>
                </a:solidFill>
              </a:defRPr>
            </a:lvl1pPr>
          </a:lstStyle>
          <a:p>
            <a:r>
              <a:t>–Johnny Appleseed</a:t>
            </a:r>
          </a:p>
        </p:txBody>
      </p:sp>
      <p:sp>
        <p:nvSpPr>
          <p:cNvPr id="104" name="“Type a quote here.”"/>
          <p:cNvSpPr txBox="1">
            <a:spLocks noGrp="1"/>
          </p:cNvSpPr>
          <p:nvPr>
            <p:ph type="body" sz="quarter" idx="22"/>
          </p:nvPr>
        </p:nvSpPr>
        <p:spPr>
          <a:xfrm>
            <a:off x="2387600" y="5994400"/>
            <a:ext cx="19621500" cy="990600"/>
          </a:xfrm>
          <a:prstGeom prst="rect">
            <a:avLst/>
          </a:prstGeom>
        </p:spPr>
        <p:txBody>
          <a:bodyPr>
            <a:spAutoFit/>
          </a:bodyPr>
          <a:lstStyle>
            <a:lvl1pPr marL="0" indent="0" algn="ctr">
              <a:lnSpc>
                <a:spcPct val="120000"/>
              </a:lnSpc>
              <a:buSzTx/>
              <a:buNone/>
              <a:defRPr sz="5800" b="1" spc="-174">
                <a:latin typeface="+mn-lt"/>
                <a:ea typeface="+mn-ea"/>
                <a:cs typeface="+mn-cs"/>
                <a:sym typeface="Superclarendon Regular"/>
              </a:defRPr>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Black and white photo of a person playing the drums"/>
          <p:cNvSpPr>
            <a:spLocks noGrp="1"/>
          </p:cNvSpPr>
          <p:nvPr>
            <p:ph type="pic" idx="21"/>
          </p:nvPr>
        </p:nvSpPr>
        <p:spPr>
          <a:xfrm>
            <a:off x="0" y="-1524000"/>
            <a:ext cx="24390354" cy="16263057"/>
          </a:xfrm>
          <a:prstGeom prst="rect">
            <a:avLst/>
          </a:prstGeom>
        </p:spPr>
        <p:txBody>
          <a:bodyPr lIns="91439" tIns="45719" rIns="91439" bIns="45719" anchor="t">
            <a:noAutofit/>
          </a:bodyPr>
          <a:lstStyle/>
          <a:p>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 Al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0" name="Line Line" descr="Line Line"/>
          <p:cNvPicPr>
            <a:picLocks/>
          </p:cNvPicPr>
          <p:nvPr/>
        </p:nvPicPr>
        <p:blipFill>
          <a:blip r:embed="rId3"/>
          <a:stretch>
            <a:fillRect/>
          </a:stretch>
        </p:blipFill>
        <p:spPr>
          <a:xfrm>
            <a:off x="8899589" y="11524798"/>
            <a:ext cx="6438417" cy="89804"/>
          </a:xfrm>
          <a:prstGeom prst="rect">
            <a:avLst/>
          </a:prstGeom>
        </p:spPr>
      </p:pic>
      <p:sp>
        <p:nvSpPr>
          <p:cNvPr id="22" name="Black and white photo of a person playing the drums"/>
          <p:cNvSpPr>
            <a:spLocks noGrp="1"/>
          </p:cNvSpPr>
          <p:nvPr>
            <p:ph type="pic" idx="21"/>
          </p:nvPr>
        </p:nvSpPr>
        <p:spPr>
          <a:xfrm>
            <a:off x="609600" y="-2747120"/>
            <a:ext cx="23164800" cy="15445881"/>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1181100" y="9626600"/>
            <a:ext cx="22009100" cy="1714500"/>
          </a:xfrm>
          <a:prstGeom prst="rect">
            <a:avLst/>
          </a:prstGeom>
        </p:spPr>
        <p:txBody>
          <a:bodyPr anchor="b"/>
          <a:lstStyle>
            <a:lvl1pPr>
              <a:defRPr sz="9000" spc="-180"/>
            </a:lvl1pPr>
          </a:lstStyle>
          <a:p>
            <a:r>
              <a:t>Title Text</a:t>
            </a:r>
          </a:p>
        </p:txBody>
      </p:sp>
      <p:sp>
        <p:nvSpPr>
          <p:cNvPr id="24" name="Body Level One…"/>
          <p:cNvSpPr txBox="1">
            <a:spLocks noGrp="1"/>
          </p:cNvSpPr>
          <p:nvPr>
            <p:ph type="body" sz="quarter" idx="1"/>
          </p:nvPr>
        </p:nvSpPr>
        <p:spPr>
          <a:xfrm>
            <a:off x="1181100" y="11696700"/>
            <a:ext cx="22009100" cy="12319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Title Text"/>
          <p:cNvSpPr txBox="1">
            <a:spLocks noGrp="1"/>
          </p:cNvSpPr>
          <p:nvPr>
            <p:ph type="title"/>
          </p:nvPr>
        </p:nvSpPr>
        <p:spPr>
          <a:xfrm>
            <a:off x="2374900" y="4940300"/>
            <a:ext cx="19621500" cy="3835400"/>
          </a:xfrm>
          <a:prstGeom prst="rect">
            <a:avLst/>
          </a:prstGeom>
        </p:spPr>
        <p:txBody>
          <a:bodyPr/>
          <a:lstStyle>
            <a:lvl1pPr>
              <a:defRPr sz="9000" spc="-180"/>
            </a:lvl1p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0" name="Line Line" descr="Line Line"/>
          <p:cNvPicPr>
            <a:picLocks/>
          </p:cNvPicPr>
          <p:nvPr/>
        </p:nvPicPr>
        <p:blipFill>
          <a:blip r:embed="rId3"/>
          <a:stretch>
            <a:fillRect/>
          </a:stretch>
        </p:blipFill>
        <p:spPr>
          <a:xfrm>
            <a:off x="2433788" y="7155998"/>
            <a:ext cx="8416268" cy="89804"/>
          </a:xfrm>
          <a:prstGeom prst="rect">
            <a:avLst/>
          </a:prstGeom>
        </p:spPr>
      </p:pic>
      <p:sp>
        <p:nvSpPr>
          <p:cNvPr id="42" name="Black and white close-up photo of a piano being played"/>
          <p:cNvSpPr>
            <a:spLocks noGrp="1"/>
          </p:cNvSpPr>
          <p:nvPr>
            <p:ph type="pic" idx="21"/>
          </p:nvPr>
        </p:nvSpPr>
        <p:spPr>
          <a:xfrm>
            <a:off x="12230100" y="-990600"/>
            <a:ext cx="11303000" cy="16594026"/>
          </a:xfrm>
          <a:prstGeom prst="rect">
            <a:avLst/>
          </a:prstGeom>
          <a:ln w="9525">
            <a:round/>
          </a:ln>
        </p:spPr>
        <p:txBody>
          <a:bodyPr lIns="91439" tIns="45719" rIns="91439" bIns="45719" anchor="t">
            <a:noAutofit/>
          </a:bodyPr>
          <a:lstStyle/>
          <a:p>
            <a:endParaRPr/>
          </a:p>
        </p:txBody>
      </p:sp>
      <p:sp>
        <p:nvSpPr>
          <p:cNvPr id="43" name="Title Text"/>
          <p:cNvSpPr txBox="1">
            <a:spLocks noGrp="1"/>
          </p:cNvSpPr>
          <p:nvPr>
            <p:ph type="title"/>
          </p:nvPr>
        </p:nvSpPr>
        <p:spPr>
          <a:xfrm>
            <a:off x="1435100" y="1092200"/>
            <a:ext cx="10464800" cy="5765800"/>
          </a:xfrm>
          <a:prstGeom prst="rect">
            <a:avLst/>
          </a:prstGeom>
        </p:spPr>
        <p:txBody>
          <a:bodyPr anchor="b"/>
          <a:lstStyle/>
          <a:p>
            <a:r>
              <a:t>Title Text</a:t>
            </a:r>
          </a:p>
        </p:txBody>
      </p:sp>
      <p:sp>
        <p:nvSpPr>
          <p:cNvPr id="44" name="Body Level One…"/>
          <p:cNvSpPr txBox="1">
            <a:spLocks noGrp="1"/>
          </p:cNvSpPr>
          <p:nvPr>
            <p:ph type="body" sz="quarter" idx="1"/>
          </p:nvPr>
        </p:nvSpPr>
        <p:spPr>
          <a:xfrm>
            <a:off x="1435100" y="7556500"/>
            <a:ext cx="10464800" cy="5092700"/>
          </a:xfrm>
          <a:prstGeom prst="rect">
            <a:avLst/>
          </a:prstGeom>
        </p:spPr>
        <p:txBody>
          <a:bodyPr anchor="t"/>
          <a:lstStyle>
            <a:lvl1pPr marL="0" indent="0" algn="ctr">
              <a:spcBef>
                <a:spcPts val="0"/>
              </a:spcBef>
              <a:buClr>
                <a:srgbClr val="A29A85"/>
              </a:buClr>
              <a:buSzTx/>
              <a:buNone/>
              <a:defRPr sz="3200"/>
            </a:lvl1pPr>
            <a:lvl2pPr marL="0" indent="0" algn="ctr">
              <a:spcBef>
                <a:spcPts val="0"/>
              </a:spcBef>
              <a:buClr>
                <a:srgbClr val="A29A85"/>
              </a:buClr>
              <a:buSzTx/>
              <a:buNone/>
              <a:defRPr sz="3200"/>
            </a:lvl2pPr>
            <a:lvl3pPr marL="0" indent="0" algn="ctr">
              <a:spcBef>
                <a:spcPts val="0"/>
              </a:spcBef>
              <a:buClr>
                <a:srgbClr val="A29A85"/>
              </a:buClr>
              <a:buSzTx/>
              <a:buNone/>
              <a:defRPr sz="3200"/>
            </a:lvl3pPr>
            <a:lvl4pPr marL="0" indent="0" algn="ctr">
              <a:spcBef>
                <a:spcPts val="0"/>
              </a:spcBef>
              <a:buClr>
                <a:srgbClr val="A29A85"/>
              </a:buClr>
              <a:buSzTx/>
              <a:buNone/>
              <a:defRPr sz="3200"/>
            </a:lvl4pPr>
            <a:lvl5pPr marL="0" indent="0" algn="ctr">
              <a:spcBef>
                <a:spcPts val="0"/>
              </a:spcBef>
              <a:buClr>
                <a:srgbClr val="A29A85"/>
              </a:buClr>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52" name="Line Line" descr="Line Line"/>
          <p:cNvPicPr>
            <a:picLocks/>
          </p:cNvPicPr>
          <p:nvPr/>
        </p:nvPicPr>
        <p:blipFill>
          <a:blip r:embed="rId2"/>
          <a:stretch>
            <a:fillRect/>
          </a:stretch>
        </p:blipFill>
        <p:spPr>
          <a:xfrm>
            <a:off x="2010107" y="3853998"/>
            <a:ext cx="20407882" cy="89804"/>
          </a:xfrm>
          <a:prstGeom prst="rect">
            <a:avLst/>
          </a:prstGeom>
        </p:spPr>
      </p:pic>
      <p:sp>
        <p:nvSpPr>
          <p:cNvPr id="54" name="Title Text"/>
          <p:cNvSpPr txBox="1">
            <a:spLocks noGrp="1"/>
          </p:cNvSpPr>
          <p:nvPr>
            <p:ph type="title"/>
          </p:nvPr>
        </p:nvSpPr>
        <p:spPr>
          <a:xfrm>
            <a:off x="2374900" y="977900"/>
            <a:ext cx="19621500" cy="2679700"/>
          </a:xfrm>
          <a:prstGeom prst="rect">
            <a:avLst/>
          </a:prstGeom>
        </p:spPr>
        <p:txBody>
          <a:bodyPr/>
          <a:lstStyle/>
          <a:p>
            <a:r>
              <a:t>Title Text</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62" name="Line Line" descr="Line Line"/>
          <p:cNvPicPr>
            <a:picLocks/>
          </p:cNvPicPr>
          <p:nvPr/>
        </p:nvPicPr>
        <p:blipFill>
          <a:blip r:embed="rId2"/>
          <a:stretch>
            <a:fillRect/>
          </a:stretch>
        </p:blipFill>
        <p:spPr>
          <a:xfrm>
            <a:off x="2010107" y="3853998"/>
            <a:ext cx="20407882" cy="89804"/>
          </a:xfrm>
          <a:prstGeom prst="rect">
            <a:avLst/>
          </a:prstGeom>
        </p:spPr>
      </p:pic>
      <p:sp>
        <p:nvSpPr>
          <p:cNvPr id="64" name="Title Text"/>
          <p:cNvSpPr txBox="1">
            <a:spLocks noGrp="1"/>
          </p:cNvSpPr>
          <p:nvPr>
            <p:ph type="title"/>
          </p:nvPr>
        </p:nvSpPr>
        <p:spPr>
          <a:xfrm>
            <a:off x="2374900" y="977900"/>
            <a:ext cx="19621500" cy="2679700"/>
          </a:xfrm>
          <a:prstGeom prst="rect">
            <a:avLst/>
          </a:prstGeom>
        </p:spPr>
        <p:txBody>
          <a:bodyPr/>
          <a:lstStyle/>
          <a:p>
            <a:r>
              <a:t>Title Text</a:t>
            </a:r>
          </a:p>
        </p:txBody>
      </p:sp>
      <p:sp>
        <p:nvSpPr>
          <p:cNvPr id="65" name="Body Level One…"/>
          <p:cNvSpPr txBox="1">
            <a:spLocks noGrp="1"/>
          </p:cNvSpPr>
          <p:nvPr>
            <p:ph type="body" idx="1"/>
          </p:nvPr>
        </p:nvSpPr>
        <p:spPr>
          <a:xfrm>
            <a:off x="2374900" y="4584700"/>
            <a:ext cx="19621500" cy="80391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73" name="Line Line" descr="Line Line"/>
          <p:cNvPicPr>
            <a:picLocks/>
          </p:cNvPicPr>
          <p:nvPr/>
        </p:nvPicPr>
        <p:blipFill>
          <a:blip r:embed="rId2"/>
          <a:stretch>
            <a:fillRect/>
          </a:stretch>
        </p:blipFill>
        <p:spPr>
          <a:xfrm>
            <a:off x="2010107" y="3853998"/>
            <a:ext cx="20407882" cy="89804"/>
          </a:xfrm>
          <a:prstGeom prst="rect">
            <a:avLst/>
          </a:prstGeom>
        </p:spPr>
      </p:pic>
      <p:sp>
        <p:nvSpPr>
          <p:cNvPr id="75" name="Black and white close-up photo of a piano being played"/>
          <p:cNvSpPr>
            <a:spLocks noGrp="1"/>
          </p:cNvSpPr>
          <p:nvPr>
            <p:ph type="pic" idx="21"/>
          </p:nvPr>
        </p:nvSpPr>
        <p:spPr>
          <a:xfrm>
            <a:off x="2388450" y="965200"/>
            <a:ext cx="9968392" cy="14634676"/>
          </a:xfrm>
          <a:prstGeom prst="rect">
            <a:avLst/>
          </a:prstGeom>
          <a:ln w="9525">
            <a:round/>
          </a:ln>
        </p:spPr>
        <p:txBody>
          <a:bodyPr lIns="91439" tIns="45719" rIns="91439" bIns="45719" anchor="t">
            <a:noAutofit/>
          </a:bodyPr>
          <a:lstStyle/>
          <a:p>
            <a:endParaRPr/>
          </a:p>
        </p:txBody>
      </p:sp>
      <p:sp>
        <p:nvSpPr>
          <p:cNvPr id="76" name="Title Text"/>
          <p:cNvSpPr txBox="1">
            <a:spLocks noGrp="1"/>
          </p:cNvSpPr>
          <p:nvPr>
            <p:ph type="title"/>
          </p:nvPr>
        </p:nvSpPr>
        <p:spPr>
          <a:xfrm>
            <a:off x="2374900" y="977900"/>
            <a:ext cx="19621500" cy="2679700"/>
          </a:xfrm>
          <a:prstGeom prst="rect">
            <a:avLst/>
          </a:prstGeom>
        </p:spPr>
        <p:txBody>
          <a:bodyPr/>
          <a:lstStyle/>
          <a:p>
            <a:r>
              <a:t>Title Text</a:t>
            </a:r>
          </a:p>
        </p:txBody>
      </p:sp>
      <p:sp>
        <p:nvSpPr>
          <p:cNvPr id="77" name="Body Level One…"/>
          <p:cNvSpPr txBox="1">
            <a:spLocks noGrp="1"/>
          </p:cNvSpPr>
          <p:nvPr>
            <p:ph type="body" sz="half" idx="1"/>
          </p:nvPr>
        </p:nvSpPr>
        <p:spPr>
          <a:xfrm>
            <a:off x="13500100" y="4699000"/>
            <a:ext cx="9055100" cy="7569200"/>
          </a:xfrm>
          <a:prstGeom prst="rect">
            <a:avLst/>
          </a:prstGeom>
        </p:spPr>
        <p:txBody>
          <a:bodyPr/>
          <a:lstStyle>
            <a:lvl1pPr marL="635000" indent="-635000">
              <a:spcBef>
                <a:spcPts val="4200"/>
              </a:spcBef>
              <a:buBlip>
                <a:blip r:embed="rId3"/>
              </a:buBlip>
              <a:defRPr sz="3600"/>
            </a:lvl1pPr>
            <a:lvl2pPr marL="1270000" indent="-635000">
              <a:spcBef>
                <a:spcPts val="4200"/>
              </a:spcBef>
              <a:buBlip>
                <a:blip r:embed="rId3"/>
              </a:buBlip>
              <a:defRPr sz="3600"/>
            </a:lvl2pPr>
            <a:lvl3pPr marL="1905000" indent="-635000">
              <a:spcBef>
                <a:spcPts val="4200"/>
              </a:spcBef>
              <a:buBlip>
                <a:blip r:embed="rId3"/>
              </a:buBlip>
              <a:defRPr sz="3600"/>
            </a:lvl3pPr>
            <a:lvl4pPr marL="2540000" indent="-635000">
              <a:spcBef>
                <a:spcPts val="4200"/>
              </a:spcBef>
              <a:buBlip>
                <a:blip r:embed="rId3"/>
              </a:buBlip>
              <a:defRPr sz="3600"/>
            </a:lvl4pPr>
            <a:lvl5pPr marL="3175000" indent="-635000">
              <a:spcBef>
                <a:spcPts val="4200"/>
              </a:spcBef>
              <a:buBlip>
                <a:blip r:embed="rId3"/>
              </a:buBlip>
              <a:defRPr sz="36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Black and white close-up photo of a saxophone being played"/>
          <p:cNvSpPr>
            <a:spLocks noGrp="1"/>
          </p:cNvSpPr>
          <p:nvPr>
            <p:ph type="pic" sz="half" idx="21"/>
          </p:nvPr>
        </p:nvSpPr>
        <p:spPr>
          <a:xfrm>
            <a:off x="11442700" y="6108700"/>
            <a:ext cx="11978045" cy="8089398"/>
          </a:xfrm>
          <a:prstGeom prst="rect">
            <a:avLst/>
          </a:prstGeom>
          <a:ln w="9525">
            <a:round/>
          </a:ln>
        </p:spPr>
        <p:txBody>
          <a:bodyPr lIns="91439" tIns="45719" rIns="91439" bIns="45719" anchor="t">
            <a:noAutofit/>
          </a:bodyPr>
          <a:lstStyle/>
          <a:p>
            <a:endParaRPr/>
          </a:p>
        </p:txBody>
      </p:sp>
      <p:sp>
        <p:nvSpPr>
          <p:cNvPr id="94" name="Black and white photo of a person playing the drums"/>
          <p:cNvSpPr>
            <a:spLocks noGrp="1"/>
          </p:cNvSpPr>
          <p:nvPr>
            <p:ph type="pic" sz="half" idx="22"/>
          </p:nvPr>
        </p:nvSpPr>
        <p:spPr>
          <a:xfrm>
            <a:off x="12509500" y="215278"/>
            <a:ext cx="10744200" cy="7164044"/>
          </a:xfrm>
          <a:prstGeom prst="rect">
            <a:avLst/>
          </a:prstGeom>
          <a:ln w="9525">
            <a:round/>
          </a:ln>
        </p:spPr>
        <p:txBody>
          <a:bodyPr lIns="91439" tIns="45719" rIns="91439" bIns="45719" anchor="t">
            <a:noAutofit/>
          </a:bodyPr>
          <a:lstStyle/>
          <a:p>
            <a:endParaRPr/>
          </a:p>
        </p:txBody>
      </p:sp>
      <p:sp>
        <p:nvSpPr>
          <p:cNvPr id="95" name="Black and white close-up photo of a piano being played"/>
          <p:cNvSpPr>
            <a:spLocks noGrp="1"/>
          </p:cNvSpPr>
          <p:nvPr>
            <p:ph type="pic" idx="23"/>
          </p:nvPr>
        </p:nvSpPr>
        <p:spPr>
          <a:xfrm>
            <a:off x="1066800" y="-1079500"/>
            <a:ext cx="10858500" cy="15941454"/>
          </a:xfrm>
          <a:prstGeom prst="rect">
            <a:avLst/>
          </a:prstGeom>
          <a:ln w="9525">
            <a:round/>
          </a:ln>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374900" y="1778000"/>
            <a:ext cx="19621500" cy="10147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387600" y="977900"/>
            <a:ext cx="19621500" cy="2679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927872" y="12674600"/>
            <a:ext cx="504445" cy="465532"/>
          </a:xfrm>
          <a:prstGeom prst="rect">
            <a:avLst/>
          </a:prstGeom>
          <a:ln w="12700">
            <a:miter lim="400000"/>
          </a:ln>
        </p:spPr>
        <p:txBody>
          <a:bodyPr wrap="none" lIns="50800" tIns="50800" rIns="50800" bIns="50800">
            <a:spAutoFit/>
          </a:bodyPr>
          <a:lstStyle>
            <a:lvl1pPr>
              <a:defRPr sz="2400" b="1">
                <a:solidFill>
                  <a:srgbClr val="F1F1F1"/>
                </a:solidFill>
                <a:latin typeface="+mn-lt"/>
                <a:ea typeface="+mn-ea"/>
                <a:cs typeface="+mn-cs"/>
                <a:sym typeface="Superclarendon Regular"/>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1pPr>
      <a:lvl2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2pPr>
      <a:lvl3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3pPr>
      <a:lvl4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4pPr>
      <a:lvl5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5pPr>
      <a:lvl6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6pPr>
      <a:lvl7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7pPr>
      <a:lvl8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8pPr>
      <a:lvl9pPr marL="0" marR="0" indent="0" algn="ctr" defTabSz="825500" rtl="0" latinLnBrk="0">
        <a:lnSpc>
          <a:spcPct val="100000"/>
        </a:lnSpc>
        <a:spcBef>
          <a:spcPts val="0"/>
        </a:spcBef>
        <a:spcAft>
          <a:spcPts val="0"/>
        </a:spcAft>
        <a:buClrTx/>
        <a:buSzTx/>
        <a:buFontTx/>
        <a:buNone/>
        <a:tabLst/>
        <a:defRPr sz="6600" b="1" i="0" u="none" strike="noStrike" cap="none" spc="-197" baseline="0">
          <a:solidFill>
            <a:srgbClr val="EEEEEE"/>
          </a:solidFill>
          <a:uFillTx/>
          <a:latin typeface="+mn-lt"/>
          <a:ea typeface="+mn-ea"/>
          <a:cs typeface="+mn-cs"/>
          <a:sym typeface="Superclarendon Regular"/>
        </a:defRPr>
      </a:lvl9pPr>
    </p:titleStyle>
    <p:bodyStyle>
      <a:lvl1pPr marL="8128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1pPr>
      <a:lvl2pPr marL="16256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2pPr>
      <a:lvl3pPr marL="24384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3pPr>
      <a:lvl4pPr marL="32512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4pPr>
      <a:lvl5pPr marL="40640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5pPr>
      <a:lvl6pPr marL="48768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6pPr>
      <a:lvl7pPr marL="56896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7pPr>
      <a:lvl8pPr marL="65024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8pPr>
      <a:lvl9pPr marL="7315200" marR="0" indent="-812800" algn="l" defTabSz="825500" rtl="0" latinLnBrk="0">
        <a:lnSpc>
          <a:spcPct val="100000"/>
        </a:lnSpc>
        <a:spcBef>
          <a:spcPts val="5900"/>
        </a:spcBef>
        <a:spcAft>
          <a:spcPts val="0"/>
        </a:spcAft>
        <a:buClrTx/>
        <a:buSzPct val="65000"/>
        <a:buFontTx/>
        <a:buBlip>
          <a:blip r:embed="rId17"/>
        </a:buBlip>
        <a:tabLst/>
        <a:defRPr sz="4600" b="0" i="0" u="none" strike="noStrike" cap="none" spc="0" baseline="0">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1pPr>
      <a:lvl2pPr marL="0" marR="0" indent="2286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2pPr>
      <a:lvl3pPr marL="0" marR="0" indent="4572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3pPr>
      <a:lvl4pPr marL="0" marR="0" indent="6858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4pPr>
      <a:lvl5pPr marL="0" marR="0" indent="9144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5pPr>
      <a:lvl6pPr marL="0" marR="0" indent="11430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6pPr>
      <a:lvl7pPr marL="0" marR="0" indent="13716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7pPr>
      <a:lvl8pPr marL="0" marR="0" indent="16002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8pPr>
      <a:lvl9pPr marL="0" marR="0" indent="1828800" algn="ctr" defTabSz="825500" latinLnBrk="0">
        <a:lnSpc>
          <a:spcPct val="100000"/>
        </a:lnSpc>
        <a:spcBef>
          <a:spcPts val="0"/>
        </a:spcBef>
        <a:spcAft>
          <a:spcPts val="0"/>
        </a:spcAft>
        <a:buClrTx/>
        <a:buSzTx/>
        <a:buFontTx/>
        <a:buNone/>
        <a:tabLst/>
        <a:defRPr sz="2400" b="1" i="0" u="none" strike="noStrike" cap="none" spc="0" baseline="0">
          <a:solidFill>
            <a:schemeClr val="tx1"/>
          </a:solidFill>
          <a:uFillTx/>
          <a:latin typeface="+mn-lt"/>
          <a:ea typeface="+mn-ea"/>
          <a:cs typeface="+mn-cs"/>
          <a:sym typeface="Superclarendon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APUSH Review: Unit 2, Learning Objective A (Topic 2.1)"/>
          <p:cNvSpPr txBox="1">
            <a:spLocks noGrp="1"/>
          </p:cNvSpPr>
          <p:nvPr>
            <p:ph type="ctrTitle"/>
          </p:nvPr>
        </p:nvSpPr>
        <p:spPr>
          <a:xfrm>
            <a:off x="818705" y="-635924"/>
            <a:ext cx="22746590" cy="4216401"/>
          </a:xfrm>
          <a:prstGeom prst="rect">
            <a:avLst/>
          </a:prstGeom>
        </p:spPr>
        <p:txBody>
          <a:bodyPr/>
          <a:lstStyle/>
          <a:p>
            <a:r>
              <a:t>APUSH Review: Unit 2, Learning Objective A (Topic 2.1)</a:t>
            </a:r>
          </a:p>
        </p:txBody>
      </p:sp>
      <p:sp>
        <p:nvSpPr>
          <p:cNvPr id="144" name="Explain the context for the colonization of North America from 1607 to 1754"/>
          <p:cNvSpPr txBox="1">
            <a:spLocks noGrp="1"/>
          </p:cNvSpPr>
          <p:nvPr>
            <p:ph type="subTitle" sz="quarter" idx="1"/>
          </p:nvPr>
        </p:nvSpPr>
        <p:spPr>
          <a:xfrm>
            <a:off x="2609926" y="11480647"/>
            <a:ext cx="19621501" cy="3073401"/>
          </a:xfrm>
          <a:prstGeom prst="rect">
            <a:avLst/>
          </a:prstGeom>
        </p:spPr>
        <p:txBody>
          <a:bodyPr/>
          <a:lstStyle>
            <a:lvl1pPr>
              <a:defRPr sz="4500"/>
            </a:lvl1pPr>
          </a:lstStyle>
          <a:p>
            <a:r>
              <a:rPr dirty="0"/>
              <a:t>Explain the context for the colonization of North America from 1607 to 1754</a:t>
            </a:r>
          </a:p>
        </p:txBody>
      </p:sp>
      <p:pic>
        <p:nvPicPr>
          <p:cNvPr id="145" name="Image" descr="Image"/>
          <p:cNvPicPr>
            <a:picLocks noChangeAspect="1"/>
          </p:cNvPicPr>
          <p:nvPr/>
        </p:nvPicPr>
        <p:blipFill>
          <a:blip r:embed="rId2"/>
          <a:stretch>
            <a:fillRect/>
          </a:stretch>
        </p:blipFill>
        <p:spPr>
          <a:xfrm>
            <a:off x="7556582" y="3205271"/>
            <a:ext cx="9728189" cy="730545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ee You Back Here For Learning Objective B, Topic 2.2!"/>
          <p:cNvSpPr txBox="1">
            <a:spLocks noGrp="1"/>
          </p:cNvSpPr>
          <p:nvPr>
            <p:ph type="title"/>
          </p:nvPr>
        </p:nvSpPr>
        <p:spPr>
          <a:prstGeom prst="rect">
            <a:avLst/>
          </a:prstGeom>
        </p:spPr>
        <p:txBody>
          <a:bodyPr/>
          <a:lstStyle/>
          <a:p>
            <a:r>
              <a:t>See You Back Here For Learning Objective B, Topic 2.2!</a:t>
            </a:r>
          </a:p>
        </p:txBody>
      </p:sp>
      <p:pic>
        <p:nvPicPr>
          <p:cNvPr id="179" name="Image" descr="Image"/>
          <p:cNvPicPr>
            <a:picLocks noChangeAspect="1"/>
          </p:cNvPicPr>
          <p:nvPr/>
        </p:nvPicPr>
        <p:blipFill>
          <a:blip r:embed="rId2"/>
          <a:stretch>
            <a:fillRect/>
          </a:stretch>
        </p:blipFill>
        <p:spPr>
          <a:xfrm>
            <a:off x="7205512" y="4990673"/>
            <a:ext cx="10017072" cy="698585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APUSH Test Tip"/>
          <p:cNvSpPr txBox="1">
            <a:spLocks noGrp="1"/>
          </p:cNvSpPr>
          <p:nvPr>
            <p:ph type="title"/>
          </p:nvPr>
        </p:nvSpPr>
        <p:spPr>
          <a:prstGeom prst="rect">
            <a:avLst/>
          </a:prstGeom>
        </p:spPr>
        <p:txBody>
          <a:bodyPr/>
          <a:lstStyle/>
          <a:p>
            <a:r>
              <a:t>APUSH Test Tip</a:t>
            </a:r>
          </a:p>
        </p:txBody>
      </p:sp>
      <p:sp>
        <p:nvSpPr>
          <p:cNvPr id="148" name="This unit is a heavily tested segment of the APUSH curriculum. You will need to know the characteristics of European colonization as well as characteristics of English colonies. Being able to compare and contrast these characteristics will help you be su"/>
          <p:cNvSpPr txBox="1">
            <a:spLocks noGrp="1"/>
          </p:cNvSpPr>
          <p:nvPr>
            <p:ph type="body" sz="half" idx="1"/>
          </p:nvPr>
        </p:nvSpPr>
        <p:spPr>
          <a:xfrm>
            <a:off x="691155" y="3935163"/>
            <a:ext cx="12910316" cy="9262585"/>
          </a:xfrm>
          <a:prstGeom prst="rect">
            <a:avLst/>
          </a:prstGeom>
        </p:spPr>
        <p:txBody>
          <a:bodyPr/>
          <a:lstStyle>
            <a:lvl1pPr marL="634999" indent="-634999">
              <a:buBlip>
                <a:blip r:embed="rId2"/>
              </a:buBlip>
              <a:defRPr sz="5000"/>
            </a:lvl1pPr>
          </a:lstStyle>
          <a:p>
            <a:r>
              <a:rPr dirty="0"/>
              <a:t>This unit is a heavily tested segment of the APUSH curriculum. You will need to know the characteristics of European colonization as well as characteristics of English colonies. Being able to compare and contrast these characteristics will help you be successful in the course.  </a:t>
            </a:r>
          </a:p>
        </p:txBody>
      </p:sp>
      <p:pic>
        <p:nvPicPr>
          <p:cNvPr id="149" name="Image" descr="Image"/>
          <p:cNvPicPr>
            <a:picLocks noChangeAspect="1"/>
          </p:cNvPicPr>
          <p:nvPr/>
        </p:nvPicPr>
        <p:blipFill>
          <a:blip r:embed="rId3"/>
          <a:stretch>
            <a:fillRect/>
          </a:stretch>
        </p:blipFill>
        <p:spPr>
          <a:xfrm>
            <a:off x="14582974" y="5892026"/>
            <a:ext cx="6902051" cy="518314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Why Were These Dates (1607 - 1754) Chosen?"/>
          <p:cNvSpPr txBox="1">
            <a:spLocks noGrp="1"/>
          </p:cNvSpPr>
          <p:nvPr>
            <p:ph type="title"/>
          </p:nvPr>
        </p:nvSpPr>
        <p:spPr>
          <a:prstGeom prst="rect">
            <a:avLst/>
          </a:prstGeom>
        </p:spPr>
        <p:txBody>
          <a:bodyPr/>
          <a:lstStyle/>
          <a:p>
            <a:r>
              <a:rPr dirty="0"/>
              <a:t>Why Were These Dates (1607 - 1754) Chosen? </a:t>
            </a:r>
          </a:p>
        </p:txBody>
      </p:sp>
      <p:sp>
        <p:nvSpPr>
          <p:cNvPr id="152" name="In 1607, England founded Jamestown, VA…"/>
          <p:cNvSpPr txBox="1">
            <a:spLocks noGrp="1"/>
          </p:cNvSpPr>
          <p:nvPr>
            <p:ph type="body" sz="half" idx="1"/>
          </p:nvPr>
        </p:nvSpPr>
        <p:spPr>
          <a:xfrm>
            <a:off x="691155" y="3935163"/>
            <a:ext cx="12910316" cy="9262585"/>
          </a:xfrm>
          <a:prstGeom prst="rect">
            <a:avLst/>
          </a:prstGeom>
        </p:spPr>
        <p:txBody>
          <a:bodyPr/>
          <a:lstStyle/>
          <a:p>
            <a:pPr marL="634999" indent="-634999">
              <a:buBlip>
                <a:blip r:embed="rId2"/>
              </a:buBlip>
              <a:defRPr sz="4900"/>
            </a:pPr>
            <a:r>
              <a:rPr dirty="0"/>
              <a:t>In 1607, England founded Jamestown, VA</a:t>
            </a:r>
          </a:p>
          <a:p>
            <a:pPr marL="1269999" lvl="1" indent="-634999">
              <a:buBlip>
                <a:blip r:embed="rId2"/>
              </a:buBlip>
              <a:defRPr sz="4900"/>
            </a:pPr>
            <a:r>
              <a:rPr dirty="0"/>
              <a:t>First permanent English settlement</a:t>
            </a:r>
          </a:p>
          <a:p>
            <a:pPr marL="634999" indent="-634999">
              <a:buBlip>
                <a:blip r:embed="rId2"/>
              </a:buBlip>
              <a:defRPr sz="4900"/>
            </a:pPr>
            <a:r>
              <a:rPr dirty="0"/>
              <a:t>France founded Quebec in 1608</a:t>
            </a:r>
          </a:p>
          <a:p>
            <a:pPr marL="634999" indent="-634999">
              <a:buBlip>
                <a:blip r:embed="rId2"/>
              </a:buBlip>
              <a:defRPr sz="4900"/>
            </a:pPr>
            <a:r>
              <a:rPr dirty="0"/>
              <a:t>1754 marked the start of the 7 Years’ (French and Indian) War</a:t>
            </a:r>
          </a:p>
          <a:p>
            <a:pPr marL="634999" indent="-634999">
              <a:buBlip>
                <a:blip r:embed="rId2"/>
              </a:buBlip>
              <a:defRPr sz="4900"/>
            </a:pPr>
            <a:r>
              <a:rPr dirty="0"/>
              <a:t>The years in between 1607 and </a:t>
            </a:r>
            <a:r>
              <a:t>1754 focus </a:t>
            </a:r>
            <a:r>
              <a:rPr dirty="0"/>
              <a:t>on European countries inhabiting these new colonies</a:t>
            </a:r>
          </a:p>
        </p:txBody>
      </p:sp>
      <p:pic>
        <p:nvPicPr>
          <p:cNvPr id="153" name="Image" descr="Image"/>
          <p:cNvPicPr>
            <a:picLocks noChangeAspect="1"/>
          </p:cNvPicPr>
          <p:nvPr/>
        </p:nvPicPr>
        <p:blipFill>
          <a:blip r:embed="rId3"/>
          <a:stretch>
            <a:fillRect/>
          </a:stretch>
        </p:blipFill>
        <p:spPr>
          <a:xfrm>
            <a:off x="13969999" y="4931127"/>
            <a:ext cx="9088234" cy="700207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1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5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5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5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bldLvl="5" animBg="1" advAuto="0"/>
      <p:bldP spid="153"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Big Ideas For This Unit - European Colonizers"/>
          <p:cNvSpPr txBox="1">
            <a:spLocks noGrp="1"/>
          </p:cNvSpPr>
          <p:nvPr>
            <p:ph type="title"/>
          </p:nvPr>
        </p:nvSpPr>
        <p:spPr>
          <a:prstGeom prst="rect">
            <a:avLst/>
          </a:prstGeom>
        </p:spPr>
        <p:txBody>
          <a:bodyPr/>
          <a:lstStyle/>
          <a:p>
            <a:r>
              <a:rPr dirty="0"/>
              <a:t>Big Ideas For This Unit - European Colonizers</a:t>
            </a:r>
          </a:p>
        </p:txBody>
      </p:sp>
      <p:sp>
        <p:nvSpPr>
          <p:cNvPr id="156" name="4 major European countries colonized North and South America:…"/>
          <p:cNvSpPr txBox="1">
            <a:spLocks noGrp="1"/>
          </p:cNvSpPr>
          <p:nvPr>
            <p:ph type="body" sz="half" idx="1"/>
          </p:nvPr>
        </p:nvSpPr>
        <p:spPr>
          <a:xfrm>
            <a:off x="691155" y="3935163"/>
            <a:ext cx="12910316" cy="9262585"/>
          </a:xfrm>
          <a:prstGeom prst="rect">
            <a:avLst/>
          </a:prstGeom>
        </p:spPr>
        <p:txBody>
          <a:bodyPr/>
          <a:lstStyle/>
          <a:p>
            <a:pPr marL="571499" indent="-571499" defTabSz="742950">
              <a:spcBef>
                <a:spcPts val="3700"/>
              </a:spcBef>
              <a:buBlip>
                <a:blip r:embed="rId2"/>
              </a:buBlip>
              <a:defRPr sz="4500"/>
            </a:pPr>
            <a:r>
              <a:rPr dirty="0"/>
              <a:t>4 major European countries colonized North and South America:</a:t>
            </a:r>
          </a:p>
          <a:p>
            <a:pPr marL="1143000" lvl="1" indent="-571500" defTabSz="742950">
              <a:spcBef>
                <a:spcPts val="3700"/>
              </a:spcBef>
              <a:buBlip>
                <a:blip r:embed="rId2"/>
              </a:buBlip>
              <a:defRPr sz="4500"/>
            </a:pPr>
            <a:r>
              <a:rPr dirty="0"/>
              <a:t>England</a:t>
            </a:r>
          </a:p>
          <a:p>
            <a:pPr marL="1143000" lvl="1" indent="-571500" defTabSz="742950">
              <a:spcBef>
                <a:spcPts val="3700"/>
              </a:spcBef>
              <a:buBlip>
                <a:blip r:embed="rId2"/>
              </a:buBlip>
              <a:defRPr sz="4500"/>
            </a:pPr>
            <a:r>
              <a:rPr dirty="0"/>
              <a:t>France</a:t>
            </a:r>
          </a:p>
          <a:p>
            <a:pPr marL="1143000" lvl="1" indent="-571500" defTabSz="742950">
              <a:spcBef>
                <a:spcPts val="3700"/>
              </a:spcBef>
              <a:buBlip>
                <a:blip r:embed="rId2"/>
              </a:buBlip>
              <a:defRPr sz="4500"/>
            </a:pPr>
            <a:r>
              <a:rPr dirty="0"/>
              <a:t>Spain</a:t>
            </a:r>
          </a:p>
          <a:p>
            <a:pPr marL="1143000" lvl="1" indent="-571500" defTabSz="742950">
              <a:spcBef>
                <a:spcPts val="3700"/>
              </a:spcBef>
              <a:buBlip>
                <a:blip r:embed="rId2"/>
              </a:buBlip>
              <a:defRPr sz="4500"/>
            </a:pPr>
            <a:r>
              <a:rPr dirty="0"/>
              <a:t>Netherlands</a:t>
            </a:r>
          </a:p>
          <a:p>
            <a:pPr marL="571499" indent="-571499" defTabSz="742950">
              <a:spcBef>
                <a:spcPts val="3700"/>
              </a:spcBef>
              <a:buBlip>
                <a:blip r:embed="rId2"/>
              </a:buBlip>
              <a:defRPr sz="4500"/>
            </a:pPr>
            <a:r>
              <a:rPr dirty="0"/>
              <a:t>Be able to explain characteristics of each country (next PowerPoint - topic 2.2)</a:t>
            </a:r>
          </a:p>
          <a:p>
            <a:pPr marL="1143000" lvl="1" indent="-571500" defTabSz="742950">
              <a:spcBef>
                <a:spcPts val="3700"/>
              </a:spcBef>
              <a:buBlip>
                <a:blip r:embed="rId2"/>
              </a:buBlip>
              <a:defRPr sz="4500"/>
            </a:pPr>
            <a:r>
              <a:rPr dirty="0"/>
              <a:t>Great Short Answer Question/LEQ</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Big Ideas For This Unit - British 13 Colonies"/>
          <p:cNvSpPr txBox="1">
            <a:spLocks noGrp="1"/>
          </p:cNvSpPr>
          <p:nvPr>
            <p:ph type="title"/>
          </p:nvPr>
        </p:nvSpPr>
        <p:spPr>
          <a:prstGeom prst="rect">
            <a:avLst/>
          </a:prstGeom>
        </p:spPr>
        <p:txBody>
          <a:bodyPr/>
          <a:lstStyle/>
          <a:p>
            <a:r>
              <a:rPr dirty="0"/>
              <a:t>Big Ideas For This Unit - British 13 Colonies</a:t>
            </a:r>
          </a:p>
        </p:txBody>
      </p:sp>
      <p:sp>
        <p:nvSpPr>
          <p:cNvPr id="159" name="Britain established the 13 colonies, as well as colonies in the Caribbean…"/>
          <p:cNvSpPr txBox="1">
            <a:spLocks noGrp="1"/>
          </p:cNvSpPr>
          <p:nvPr>
            <p:ph type="body" sz="half" idx="1"/>
          </p:nvPr>
        </p:nvSpPr>
        <p:spPr>
          <a:xfrm>
            <a:off x="691155" y="3935163"/>
            <a:ext cx="12910316" cy="9262585"/>
          </a:xfrm>
          <a:prstGeom prst="rect">
            <a:avLst/>
          </a:prstGeom>
        </p:spPr>
        <p:txBody>
          <a:bodyPr/>
          <a:lstStyle/>
          <a:p>
            <a:pPr>
              <a:buBlip>
                <a:blip r:embed="rId2"/>
              </a:buBlip>
              <a:defRPr sz="5500"/>
            </a:pPr>
            <a:r>
              <a:rPr dirty="0"/>
              <a:t>Britain established the 13 colonies, as well as colonies in the Caribbean</a:t>
            </a:r>
          </a:p>
          <a:p>
            <a:pPr lvl="1">
              <a:buBlip>
                <a:blip r:embed="rId2"/>
              </a:buBlip>
              <a:defRPr sz="5500"/>
            </a:pPr>
            <a:r>
              <a:rPr dirty="0"/>
              <a:t>Be able to compare/contrast New England colonies with Middle and Southern colonies (2 PowerPoints from now - topic 2.3)</a:t>
            </a:r>
          </a:p>
          <a:p>
            <a:pPr lvl="1">
              <a:buBlip>
                <a:blip r:embed="rId2"/>
              </a:buBlip>
              <a:defRPr sz="5500"/>
            </a:pPr>
            <a:r>
              <a:rPr dirty="0"/>
              <a:t>Great Short Answer Question/LEQ</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Big Ideas For This Unit - Slavery"/>
          <p:cNvSpPr txBox="1">
            <a:spLocks noGrp="1"/>
          </p:cNvSpPr>
          <p:nvPr>
            <p:ph type="title"/>
          </p:nvPr>
        </p:nvSpPr>
        <p:spPr>
          <a:prstGeom prst="rect">
            <a:avLst/>
          </a:prstGeom>
        </p:spPr>
        <p:txBody>
          <a:bodyPr/>
          <a:lstStyle/>
          <a:p>
            <a:r>
              <a:rPr dirty="0"/>
              <a:t>Big Ideas For This Unit - Slavery</a:t>
            </a:r>
          </a:p>
        </p:txBody>
      </p:sp>
      <p:sp>
        <p:nvSpPr>
          <p:cNvPr id="162" name="Slavery existed in all 13 colonies…"/>
          <p:cNvSpPr txBox="1">
            <a:spLocks noGrp="1"/>
          </p:cNvSpPr>
          <p:nvPr>
            <p:ph type="body" sz="half" idx="1"/>
          </p:nvPr>
        </p:nvSpPr>
        <p:spPr>
          <a:xfrm>
            <a:off x="691155" y="3935163"/>
            <a:ext cx="12910316" cy="9262585"/>
          </a:xfrm>
          <a:prstGeom prst="rect">
            <a:avLst/>
          </a:prstGeom>
        </p:spPr>
        <p:txBody>
          <a:bodyPr/>
          <a:lstStyle/>
          <a:p>
            <a:pPr>
              <a:buBlip>
                <a:blip r:embed="rId2"/>
              </a:buBlip>
              <a:defRPr sz="4400"/>
            </a:pPr>
            <a:r>
              <a:rPr dirty="0"/>
              <a:t>Slavery existed in </a:t>
            </a:r>
            <a:r>
              <a:rPr u="sng" dirty="0"/>
              <a:t>all</a:t>
            </a:r>
            <a:r>
              <a:rPr dirty="0"/>
              <a:t> 13 colonies</a:t>
            </a:r>
          </a:p>
          <a:p>
            <a:pPr>
              <a:buBlip>
                <a:blip r:embed="rId2"/>
              </a:buBlip>
              <a:defRPr sz="4400"/>
            </a:pPr>
            <a:r>
              <a:rPr dirty="0"/>
              <a:t>Causes for the growth of slavery include:</a:t>
            </a:r>
          </a:p>
          <a:p>
            <a:pPr lvl="1">
              <a:buBlip>
                <a:blip r:embed="rId2"/>
              </a:buBlip>
              <a:defRPr sz="4400"/>
            </a:pPr>
            <a:r>
              <a:rPr dirty="0"/>
              <a:t>Abundance of land</a:t>
            </a:r>
          </a:p>
          <a:p>
            <a:pPr lvl="1">
              <a:buBlip>
                <a:blip r:embed="rId2"/>
              </a:buBlip>
              <a:defRPr sz="4400"/>
            </a:pPr>
            <a:r>
              <a:rPr dirty="0"/>
              <a:t>European demand for colonial goods</a:t>
            </a:r>
          </a:p>
          <a:p>
            <a:pPr lvl="1">
              <a:buBlip>
                <a:blip r:embed="rId2"/>
              </a:buBlip>
              <a:defRPr sz="4400"/>
            </a:pPr>
            <a:r>
              <a:rPr dirty="0"/>
              <a:t>Shortage of indentured servants </a:t>
            </a:r>
          </a:p>
          <a:p>
            <a:pPr>
              <a:buBlip>
                <a:blip r:embed="rId2"/>
              </a:buBlip>
              <a:defRPr sz="4400"/>
            </a:pPr>
            <a:r>
              <a:rPr dirty="0"/>
              <a:t>Responses to slavery by enslaved individuals:</a:t>
            </a:r>
          </a:p>
          <a:p>
            <a:pPr lvl="1">
              <a:buBlip>
                <a:blip r:embed="rId2"/>
              </a:buBlip>
              <a:defRPr sz="4400"/>
            </a:pPr>
            <a:r>
              <a:rPr dirty="0"/>
              <a:t>Overt and covert methods of resisting enslavement </a:t>
            </a:r>
          </a:p>
        </p:txBody>
      </p:sp>
      <p:pic>
        <p:nvPicPr>
          <p:cNvPr id="163" name="Image" descr="Image"/>
          <p:cNvPicPr>
            <a:picLocks noChangeAspect="1"/>
          </p:cNvPicPr>
          <p:nvPr/>
        </p:nvPicPr>
        <p:blipFill>
          <a:blip r:embed="rId3"/>
          <a:stretch>
            <a:fillRect/>
          </a:stretch>
        </p:blipFill>
        <p:spPr>
          <a:xfrm>
            <a:off x="14852649" y="4832349"/>
            <a:ext cx="6905754" cy="746821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16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6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6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16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1" nodeType="clickEffect">
                                  <p:stCondLst>
                                    <p:cond delay="0"/>
                                  </p:stCondLst>
                                  <p:iterate>
                                    <p:tmAbs val="0"/>
                                  </p:iterate>
                                  <p:childTnLst>
                                    <p:set>
                                      <p:cBhvr>
                                        <p:cTn id="31" fill="hold"/>
                                        <p:tgtEl>
                                          <p:spTgt spid="16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iterate>
                                    <p:tmAbs val="0"/>
                                  </p:iterate>
                                  <p:childTnLst>
                                    <p:set>
                                      <p:cBhvr>
                                        <p:cTn id="35" fill="hold"/>
                                        <p:tgtEl>
                                          <p:spTgt spid="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P spid="163"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Big Ideas For This Unit - Native American Conflicts"/>
          <p:cNvSpPr txBox="1">
            <a:spLocks noGrp="1"/>
          </p:cNvSpPr>
          <p:nvPr>
            <p:ph type="title"/>
          </p:nvPr>
        </p:nvSpPr>
        <p:spPr>
          <a:prstGeom prst="rect">
            <a:avLst/>
          </a:prstGeom>
        </p:spPr>
        <p:txBody>
          <a:bodyPr/>
          <a:lstStyle/>
          <a:p>
            <a:r>
              <a:rPr dirty="0"/>
              <a:t>Big Ideas For This Unit - Native American Conflicts</a:t>
            </a:r>
          </a:p>
        </p:txBody>
      </p:sp>
      <p:sp>
        <p:nvSpPr>
          <p:cNvPr id="166" name="Native American responses to interactions with Europeans…"/>
          <p:cNvSpPr txBox="1">
            <a:spLocks noGrp="1"/>
          </p:cNvSpPr>
          <p:nvPr>
            <p:ph type="body" sz="half" idx="1"/>
          </p:nvPr>
        </p:nvSpPr>
        <p:spPr>
          <a:xfrm>
            <a:off x="691155" y="3935163"/>
            <a:ext cx="12910316" cy="9262585"/>
          </a:xfrm>
          <a:prstGeom prst="rect">
            <a:avLst/>
          </a:prstGeom>
        </p:spPr>
        <p:txBody>
          <a:bodyPr/>
          <a:lstStyle/>
          <a:p>
            <a:pPr marL="634999" indent="-634999">
              <a:buBlip>
                <a:blip r:embed="rId2"/>
              </a:buBlip>
              <a:defRPr sz="5200"/>
            </a:pPr>
            <a:r>
              <a:rPr dirty="0"/>
              <a:t>Native American responses to interactions with Europeans </a:t>
            </a:r>
          </a:p>
          <a:p>
            <a:pPr lvl="1">
              <a:buBlip>
                <a:blip r:embed="rId2"/>
              </a:buBlip>
              <a:defRPr sz="5200"/>
            </a:pPr>
            <a:r>
              <a:rPr dirty="0"/>
              <a:t>Pueblo Revolt (Spain)</a:t>
            </a:r>
          </a:p>
          <a:p>
            <a:pPr lvl="1">
              <a:buBlip>
                <a:blip r:embed="rId2"/>
              </a:buBlip>
              <a:defRPr sz="5200"/>
            </a:pPr>
            <a:r>
              <a:rPr dirty="0"/>
              <a:t>Metacom’s (King Philip’s) War (England) </a:t>
            </a:r>
          </a:p>
          <a:p>
            <a:pPr lvl="1">
              <a:buBlip>
                <a:blip r:embed="rId2"/>
              </a:buBlip>
              <a:defRPr sz="5200"/>
            </a:pPr>
            <a:r>
              <a:rPr dirty="0"/>
              <a:t>Be able to compare/contrast these conflicts</a:t>
            </a:r>
          </a:p>
        </p:txBody>
      </p:sp>
      <p:pic>
        <p:nvPicPr>
          <p:cNvPr id="167" name="Image" descr="Image"/>
          <p:cNvPicPr>
            <a:picLocks noChangeAspect="1"/>
          </p:cNvPicPr>
          <p:nvPr/>
        </p:nvPicPr>
        <p:blipFill>
          <a:blip r:embed="rId3"/>
          <a:stretch>
            <a:fillRect/>
          </a:stretch>
        </p:blipFill>
        <p:spPr>
          <a:xfrm>
            <a:off x="14605000" y="5683249"/>
            <a:ext cx="6858001" cy="56007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6">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2" nodeType="afterEffect">
                                  <p:stCondLst>
                                    <p:cond delay="0"/>
                                  </p:stCondLst>
                                  <p:iterate>
                                    <p:tmAbs val="0"/>
                                  </p:iterate>
                                  <p:childTnLst>
                                    <p:set>
                                      <p:cBhvr>
                                        <p:cTn id="15" fill="hold"/>
                                        <p:tgtEl>
                                          <p:spTgt spid="16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build="p" bldLvl="5" animBg="1" advAuto="0"/>
      <p:bldP spid="167"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Big Ideas For This Unit - Mass Social Movements"/>
          <p:cNvSpPr txBox="1">
            <a:spLocks noGrp="1"/>
          </p:cNvSpPr>
          <p:nvPr>
            <p:ph type="title"/>
          </p:nvPr>
        </p:nvSpPr>
        <p:spPr>
          <a:prstGeom prst="rect">
            <a:avLst/>
          </a:prstGeom>
        </p:spPr>
        <p:txBody>
          <a:bodyPr/>
          <a:lstStyle/>
          <a:p>
            <a:r>
              <a:rPr dirty="0"/>
              <a:t>Big Ideas For This Unit - Mass Social Movements</a:t>
            </a:r>
          </a:p>
        </p:txBody>
      </p:sp>
      <p:sp>
        <p:nvSpPr>
          <p:cNvPr id="170" name="The 1st Great Awakening…"/>
          <p:cNvSpPr txBox="1">
            <a:spLocks noGrp="1"/>
          </p:cNvSpPr>
          <p:nvPr>
            <p:ph type="body" sz="half" idx="1"/>
          </p:nvPr>
        </p:nvSpPr>
        <p:spPr>
          <a:xfrm>
            <a:off x="691155" y="3935163"/>
            <a:ext cx="12910316" cy="9262585"/>
          </a:xfrm>
          <a:prstGeom prst="rect">
            <a:avLst/>
          </a:prstGeom>
        </p:spPr>
        <p:txBody>
          <a:bodyPr/>
          <a:lstStyle/>
          <a:p>
            <a:pPr marL="634999" indent="-634999">
              <a:buBlip>
                <a:blip r:embed="rId2"/>
              </a:buBlip>
              <a:defRPr sz="5200"/>
            </a:pPr>
            <a:r>
              <a:rPr dirty="0"/>
              <a:t>The 1st Great Awakening</a:t>
            </a:r>
          </a:p>
          <a:p>
            <a:pPr lvl="1">
              <a:buBlip>
                <a:blip r:embed="rId2"/>
              </a:buBlip>
              <a:defRPr sz="5200"/>
            </a:pPr>
            <a:r>
              <a:rPr dirty="0"/>
              <a:t>Mass religious movement in the colonies</a:t>
            </a:r>
          </a:p>
          <a:p>
            <a:pPr lvl="1">
              <a:buBlip>
                <a:blip r:embed="rId2"/>
              </a:buBlip>
              <a:defRPr sz="5200"/>
            </a:pPr>
            <a:r>
              <a:rPr dirty="0"/>
              <a:t>An example of resistance to established authority</a:t>
            </a:r>
          </a:p>
          <a:p>
            <a:pPr lvl="1">
              <a:buBlip>
                <a:blip r:embed="rId2"/>
              </a:buBlip>
              <a:defRPr sz="5200"/>
            </a:pPr>
            <a:r>
              <a:rPr dirty="0"/>
              <a:t>Be able to compare/contrast with the Enlightenment</a:t>
            </a:r>
          </a:p>
        </p:txBody>
      </p:sp>
      <p:pic>
        <p:nvPicPr>
          <p:cNvPr id="171" name="Image" descr="Image"/>
          <p:cNvPicPr>
            <a:picLocks noChangeAspect="1"/>
          </p:cNvPicPr>
          <p:nvPr/>
        </p:nvPicPr>
        <p:blipFill>
          <a:blip r:embed="rId3"/>
          <a:stretch>
            <a:fillRect/>
          </a:stretch>
        </p:blipFill>
        <p:spPr>
          <a:xfrm>
            <a:off x="15239999" y="5137150"/>
            <a:ext cx="5588001" cy="66929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0">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17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p:tmAbs val="0"/>
                                  </p:iterate>
                                  <p:childTnLst>
                                    <p:set>
                                      <p:cBhvr>
                                        <p:cTn id="15" fill="hold"/>
                                        <p:tgtEl>
                                          <p:spTgt spid="17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7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P spid="171"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John Winthrop - Massachusetts Bay Colony"/>
          <p:cNvSpPr txBox="1">
            <a:spLocks noGrp="1"/>
          </p:cNvSpPr>
          <p:nvPr>
            <p:ph type="title"/>
          </p:nvPr>
        </p:nvSpPr>
        <p:spPr>
          <a:prstGeom prst="rect">
            <a:avLst/>
          </a:prstGeom>
        </p:spPr>
        <p:txBody>
          <a:bodyPr/>
          <a:lstStyle/>
          <a:p>
            <a:r>
              <a:rPr lang="en-US" dirty="0"/>
              <a:t>Part II: </a:t>
            </a:r>
            <a:r>
              <a:rPr dirty="0"/>
              <a:t>John Winthrop - Massachusetts Bay Colony</a:t>
            </a:r>
          </a:p>
        </p:txBody>
      </p:sp>
      <p:sp>
        <p:nvSpPr>
          <p:cNvPr id="174" name="What is the message of the excerpt?…"/>
          <p:cNvSpPr txBox="1">
            <a:spLocks noGrp="1"/>
          </p:cNvSpPr>
          <p:nvPr>
            <p:ph type="body" sz="half" idx="1"/>
          </p:nvPr>
        </p:nvSpPr>
        <p:spPr>
          <a:prstGeom prst="rect">
            <a:avLst/>
          </a:prstGeom>
        </p:spPr>
        <p:txBody>
          <a:bodyPr/>
          <a:lstStyle/>
          <a:p>
            <a:pPr marL="634999" indent="-634999">
              <a:buBlip>
                <a:blip r:embed="rId2"/>
              </a:buBlip>
              <a:defRPr sz="6100"/>
            </a:pPr>
            <a:r>
              <a:rPr dirty="0"/>
              <a:t>What is the message of the excerpt?</a:t>
            </a:r>
          </a:p>
          <a:p>
            <a:pPr marL="634999" indent="-634999">
              <a:buBlip>
                <a:blip r:embed="rId2"/>
              </a:buBlip>
              <a:defRPr sz="6100"/>
            </a:pPr>
            <a:r>
              <a:rPr dirty="0"/>
              <a:t>How does Winthrop view his people?</a:t>
            </a:r>
          </a:p>
          <a:p>
            <a:pPr marL="634999" indent="-634999">
              <a:buBlip>
                <a:blip r:embed="rId2"/>
              </a:buBlip>
              <a:defRPr sz="6100"/>
            </a:pPr>
            <a:r>
              <a:rPr dirty="0"/>
              <a:t>What is the </a:t>
            </a:r>
            <a:r>
              <a:rPr u="sng" dirty="0"/>
              <a:t>Point of View</a:t>
            </a:r>
            <a:r>
              <a:rPr dirty="0"/>
              <a:t> of the excerpt?</a:t>
            </a:r>
          </a:p>
        </p:txBody>
      </p:sp>
      <p:pic>
        <p:nvPicPr>
          <p:cNvPr id="175" name="Image" descr="Image"/>
          <p:cNvPicPr>
            <a:picLocks noChangeAspect="1"/>
          </p:cNvPicPr>
          <p:nvPr/>
        </p:nvPicPr>
        <p:blipFill>
          <a:blip r:embed="rId3"/>
          <a:stretch>
            <a:fillRect/>
          </a:stretch>
        </p:blipFill>
        <p:spPr>
          <a:xfrm>
            <a:off x="1146156" y="6494034"/>
            <a:ext cx="4875568" cy="5872843"/>
          </a:xfrm>
          <a:prstGeom prst="rect">
            <a:avLst/>
          </a:prstGeom>
          <a:ln w="12700">
            <a:miter lim="400000"/>
          </a:ln>
        </p:spPr>
      </p:pic>
      <p:sp>
        <p:nvSpPr>
          <p:cNvPr id="176" name="“For we must consider that we shall be as a city upon a hill. The eyes of all people are upon us. So that if we shall deal falsely with our God in this work we have undertaken, and so cause Him to withdraw His present help from us, we shall be made a sto"/>
          <p:cNvSpPr/>
          <p:nvPr/>
        </p:nvSpPr>
        <p:spPr>
          <a:xfrm>
            <a:off x="3735872" y="4140200"/>
            <a:ext cx="9051132" cy="6240860"/>
          </a:xfrm>
          <a:custGeom>
            <a:avLst/>
            <a:gdLst/>
            <a:ahLst/>
            <a:cxnLst>
              <a:cxn ang="0">
                <a:pos x="wd2" y="hd2"/>
              </a:cxn>
              <a:cxn ang="5400000">
                <a:pos x="wd2" y="hd2"/>
              </a:cxn>
              <a:cxn ang="10800000">
                <a:pos x="wd2" y="hd2"/>
              </a:cxn>
              <a:cxn ang="16200000">
                <a:pos x="wd2" y="hd2"/>
              </a:cxn>
            </a:cxnLst>
            <a:rect l="0" t="0" r="r" b="b"/>
            <a:pathLst>
              <a:path w="21600" h="21600" extrusionOk="0">
                <a:moveTo>
                  <a:pt x="3723" y="0"/>
                </a:moveTo>
                <a:cubicBezTo>
                  <a:pt x="3312" y="0"/>
                  <a:pt x="2979" y="483"/>
                  <a:pt x="2979" y="1080"/>
                </a:cubicBezTo>
                <a:lnTo>
                  <a:pt x="2979" y="8640"/>
                </a:lnTo>
                <a:lnTo>
                  <a:pt x="0" y="10799"/>
                </a:lnTo>
                <a:lnTo>
                  <a:pt x="2979" y="12960"/>
                </a:lnTo>
                <a:lnTo>
                  <a:pt x="2979" y="20520"/>
                </a:lnTo>
                <a:cubicBezTo>
                  <a:pt x="2979" y="21117"/>
                  <a:pt x="3312" y="21600"/>
                  <a:pt x="3723" y="21600"/>
                </a:cubicBezTo>
                <a:lnTo>
                  <a:pt x="20856" y="21600"/>
                </a:lnTo>
                <a:cubicBezTo>
                  <a:pt x="21267" y="21600"/>
                  <a:pt x="21600" y="21117"/>
                  <a:pt x="21600" y="20520"/>
                </a:cubicBezTo>
                <a:lnTo>
                  <a:pt x="21600" y="1080"/>
                </a:lnTo>
                <a:cubicBezTo>
                  <a:pt x="21600" y="483"/>
                  <a:pt x="21267" y="0"/>
                  <a:pt x="20856" y="0"/>
                </a:cubicBezTo>
                <a:lnTo>
                  <a:pt x="3723" y="0"/>
                </a:lnTo>
                <a:close/>
              </a:path>
            </a:pathLst>
          </a:custGeom>
          <a:blipFill>
            <a:blip r:embed="rId4"/>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marR="457200" defTabSz="457200">
              <a:defRPr sz="4000">
                <a:solidFill>
                  <a:srgbClr val="FFFFFF"/>
                </a:solidFill>
                <a:latin typeface="Helvetica Neue"/>
                <a:ea typeface="Helvetica Neue"/>
                <a:cs typeface="Helvetica Neue"/>
                <a:sym typeface="Helvetica Neue"/>
              </a:defRPr>
            </a:lvl1pPr>
          </a:lstStyle>
          <a:p>
            <a:r>
              <a:t>“For we must consider that we shall be as a city upon a hill. The eyes of all people are upon us. So that if we shall deal falsely with our God in this work we have undertaken, and so cause Him to withdraw His present help from us, we shall be made a story and a by-word through the world.”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Regular"/>
        <a:ea typeface="Superclarendon Regular"/>
        <a:cs typeface="Superclarendon Regular"/>
      </a:majorFont>
      <a:minorFont>
        <a:latin typeface="Superclarendon Regular"/>
        <a:ea typeface="Superclarendon Regular"/>
        <a:cs typeface="Superclarendon Regular"/>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EEEEEE"/>
            </a:solidFill>
            <a:effectLst>
              <a:outerShdw blurRad="25400" dist="25400" dir="2388334" rotWithShape="0">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461</Words>
  <Application>Microsoft Macintosh PowerPoint</Application>
  <PresentationFormat>Custom</PresentationFormat>
  <Paragraphs>46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Helvetica Neue</vt:lpstr>
      <vt:lpstr>Helvetica Neue Bold Condensed</vt:lpstr>
      <vt:lpstr>Superclarendon Regular</vt:lpstr>
      <vt:lpstr>New_Template6</vt:lpstr>
      <vt:lpstr>APUSH Review: Unit 2, Learning Objective A (Topic 2.1)</vt:lpstr>
      <vt:lpstr>APUSH Test Tip</vt:lpstr>
      <vt:lpstr>Why Were These Dates (1607 - 1754) Chosen? </vt:lpstr>
      <vt:lpstr>Big Ideas For This Unit - European Colonizers</vt:lpstr>
      <vt:lpstr>Big Ideas For This Unit - British 13 Colonies</vt:lpstr>
      <vt:lpstr>Big Ideas For This Unit - Slavery</vt:lpstr>
      <vt:lpstr>Big Ideas For This Unit - Native American Conflicts</vt:lpstr>
      <vt:lpstr>Big Ideas For This Unit - Mass Social Movements</vt:lpstr>
      <vt:lpstr>Part II: John Winthrop - Massachusetts Bay Colony</vt:lpstr>
      <vt:lpstr>See You Back Here For Learning Objective B, Topic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Unit 2, Learning Objective A (Topic 2.1)</dc:title>
  <cp:lastModifiedBy>Adam Norris</cp:lastModifiedBy>
  <cp:revision>3</cp:revision>
  <dcterms:modified xsi:type="dcterms:W3CDTF">2023-08-15T13:19:11Z</dcterms:modified>
</cp:coreProperties>
</file>