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477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l" defTabSz="6477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l" defTabSz="6477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l" defTabSz="6477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l" defTabSz="6477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l" defTabSz="6477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l" defTabSz="6477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l" defTabSz="6477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l" defTabSz="6477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3657600"/>
            <a:ext cx="20828000" cy="35687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327900"/>
            <a:ext cx="20828000" cy="1892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ortrait photo of a butterfly on a green leaf"/>
          <p:cNvSpPr/>
          <p:nvPr>
            <p:ph type="pic" sz="quarter" idx="21"/>
          </p:nvPr>
        </p:nvSpPr>
        <p:spPr>
          <a:xfrm>
            <a:off x="15327675" y="6674745"/>
            <a:ext cx="8902514" cy="591243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Close-up of an orange butterfly perched on a person’s hand in the grass"/>
          <p:cNvSpPr/>
          <p:nvPr>
            <p:ph type="pic" sz="half" idx="22"/>
          </p:nvPr>
        </p:nvSpPr>
        <p:spPr>
          <a:xfrm rot="21600000">
            <a:off x="15779078" y="-2308725"/>
            <a:ext cx="7408334" cy="94234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Close-up of a monarch caterpillar on a partially-eaten leaf"/>
          <p:cNvSpPr/>
          <p:nvPr>
            <p:ph type="pic" idx="23"/>
          </p:nvPr>
        </p:nvSpPr>
        <p:spPr>
          <a:xfrm rot="21600000">
            <a:off x="-3606800" y="-1397000"/>
            <a:ext cx="22745700" cy="15786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“Type a quote here.”"/>
          <p:cNvSpPr txBox="1"/>
          <p:nvPr>
            <p:ph type="body" sz="quarter" idx="21"/>
          </p:nvPr>
        </p:nvSpPr>
        <p:spPr>
          <a:xfrm>
            <a:off x="2374900" y="6405178"/>
            <a:ext cx="19621500" cy="9437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sz="52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2" name="–Johnny Appleseed"/>
          <p:cNvSpPr txBox="1"/>
          <p:nvPr>
            <p:ph type="body" sz="quarter" idx="22"/>
          </p:nvPr>
        </p:nvSpPr>
        <p:spPr>
          <a:xfrm>
            <a:off x="2374900" y="8966200"/>
            <a:ext cx="19621500" cy="711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lose-up of a monarch caterpillar on a partially-eaten leaf"/>
          <p:cNvSpPr/>
          <p:nvPr>
            <p:ph type="pic" idx="21"/>
          </p:nvPr>
        </p:nvSpPr>
        <p:spPr>
          <a:xfrm>
            <a:off x="2247" y="-939800"/>
            <a:ext cx="24384005" cy="168275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se-up of a monarch caterpillar on a partially-eaten leaf"/>
          <p:cNvSpPr/>
          <p:nvPr>
            <p:ph type="pic" idx="21"/>
          </p:nvPr>
        </p:nvSpPr>
        <p:spPr>
          <a:xfrm>
            <a:off x="889000" y="-1625600"/>
            <a:ext cx="20332700" cy="14109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778000" y="9550400"/>
            <a:ext cx="20828000" cy="2120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778000" y="11785600"/>
            <a:ext cx="20828000" cy="134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5067300"/>
            <a:ext cx="20828000" cy="3568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se-up of a monarch caterpillar on a partially-eaten leaf"/>
          <p:cNvSpPr/>
          <p:nvPr>
            <p:ph type="pic" idx="21"/>
          </p:nvPr>
        </p:nvSpPr>
        <p:spPr>
          <a:xfrm>
            <a:off x="7785100" y="114300"/>
            <a:ext cx="17195800" cy="1186689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574800" y="1854200"/>
            <a:ext cx="10858500" cy="4826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574800" y="6692900"/>
            <a:ext cx="10858500" cy="5067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778000" y="3898900"/>
            <a:ext cx="208280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lose-up of a monarch caterpillar on a partially-eaten leaf"/>
          <p:cNvSpPr/>
          <p:nvPr>
            <p:ph type="pic" sz="half" idx="21"/>
          </p:nvPr>
        </p:nvSpPr>
        <p:spPr>
          <a:xfrm>
            <a:off x="10629900" y="3136398"/>
            <a:ext cx="13843000" cy="955311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1778000" y="952500"/>
            <a:ext cx="20828000" cy="2286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778000" y="3378200"/>
            <a:ext cx="10007600" cy="9118600"/>
          </a:xfrm>
          <a:prstGeom prst="rect">
            <a:avLst/>
          </a:prstGeom>
        </p:spPr>
        <p:txBody>
          <a:bodyPr/>
          <a:lstStyle>
            <a:lvl1pPr marL="660399" indent="-660399">
              <a:spcBef>
                <a:spcPts val="3200"/>
              </a:spcBef>
              <a:buBlip>
                <a:blip r:embed="rId2"/>
              </a:buBlip>
              <a:defRPr sz="4400"/>
            </a:lvl1pPr>
            <a:lvl2pPr marL="1320800" indent="-660400">
              <a:spcBef>
                <a:spcPts val="3200"/>
              </a:spcBef>
              <a:buBlip>
                <a:blip r:embed="rId2"/>
              </a:buBlip>
              <a:defRPr sz="4400"/>
            </a:lvl2pPr>
            <a:lvl3pPr marL="1981200" indent="-660400">
              <a:spcBef>
                <a:spcPts val="3200"/>
              </a:spcBef>
              <a:buBlip>
                <a:blip r:embed="rId2"/>
              </a:buBlip>
              <a:defRPr sz="4400"/>
            </a:lvl3pPr>
            <a:lvl4pPr marL="2641600" indent="-660400">
              <a:spcBef>
                <a:spcPts val="3200"/>
              </a:spcBef>
              <a:buBlip>
                <a:blip r:embed="rId2"/>
              </a:buBlip>
              <a:defRPr sz="4400"/>
            </a:lvl4pPr>
            <a:lvl5pPr marL="3302000" indent="-660400">
              <a:spcBef>
                <a:spcPts val="3200"/>
              </a:spcBef>
              <a:buBlip>
                <a:blip r:embed="rId2"/>
              </a:buBlip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11991452" y="13008841"/>
            <a:ext cx="508351" cy="567459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1778000" y="952500"/>
            <a:ext cx="20828000" cy="2286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1778000" y="3378200"/>
            <a:ext cx="10007600" cy="9118600"/>
          </a:xfrm>
          <a:prstGeom prst="rect">
            <a:avLst/>
          </a:prstGeom>
        </p:spPr>
        <p:txBody>
          <a:bodyPr/>
          <a:lstStyle>
            <a:lvl1pPr marL="660399" indent="-660399">
              <a:spcBef>
                <a:spcPts val="3200"/>
              </a:spcBef>
              <a:buBlip>
                <a:blip r:embed="rId2"/>
              </a:buBlip>
              <a:defRPr sz="4400"/>
            </a:lvl1pPr>
            <a:lvl2pPr marL="1320800" indent="-660400">
              <a:spcBef>
                <a:spcPts val="3200"/>
              </a:spcBef>
              <a:buBlip>
                <a:blip r:embed="rId2"/>
              </a:buBlip>
              <a:defRPr sz="4400"/>
            </a:lvl2pPr>
            <a:lvl3pPr marL="1981200" indent="-660400">
              <a:spcBef>
                <a:spcPts val="3200"/>
              </a:spcBef>
              <a:buBlip>
                <a:blip r:embed="rId2"/>
              </a:buBlip>
              <a:defRPr sz="4400"/>
            </a:lvl3pPr>
            <a:lvl4pPr marL="2641600" indent="-660400">
              <a:spcBef>
                <a:spcPts val="3200"/>
              </a:spcBef>
              <a:buBlip>
                <a:blip r:embed="rId2"/>
              </a:buBlip>
              <a:defRPr sz="4400"/>
            </a:lvl4pPr>
            <a:lvl5pPr marL="3302000" indent="-660400">
              <a:spcBef>
                <a:spcPts val="3200"/>
              </a:spcBef>
              <a:buBlip>
                <a:blip r:embed="rId2"/>
              </a:buBlip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xfrm>
            <a:off x="11991452" y="13008841"/>
            <a:ext cx="508351" cy="567459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xfrm>
            <a:off x="1778000" y="952500"/>
            <a:ext cx="20828000" cy="2286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1778000" y="3378200"/>
            <a:ext cx="10007600" cy="9118600"/>
          </a:xfrm>
          <a:prstGeom prst="rect">
            <a:avLst/>
          </a:prstGeom>
        </p:spPr>
        <p:txBody>
          <a:bodyPr/>
          <a:lstStyle>
            <a:lvl1pPr marL="660399" indent="-660399">
              <a:spcBef>
                <a:spcPts val="3200"/>
              </a:spcBef>
              <a:buBlip>
                <a:blip r:embed="rId2"/>
              </a:buBlip>
              <a:defRPr sz="4400"/>
            </a:lvl1pPr>
            <a:lvl2pPr marL="1320800" indent="-660400">
              <a:spcBef>
                <a:spcPts val="3200"/>
              </a:spcBef>
              <a:buBlip>
                <a:blip r:embed="rId2"/>
              </a:buBlip>
              <a:defRPr sz="4400"/>
            </a:lvl2pPr>
            <a:lvl3pPr marL="1981200" indent="-660400">
              <a:spcBef>
                <a:spcPts val="3200"/>
              </a:spcBef>
              <a:buBlip>
                <a:blip r:embed="rId2"/>
              </a:buBlip>
              <a:defRPr sz="4400"/>
            </a:lvl3pPr>
            <a:lvl4pPr marL="2641600" indent="-660400">
              <a:spcBef>
                <a:spcPts val="3200"/>
              </a:spcBef>
              <a:buBlip>
                <a:blip r:embed="rId2"/>
              </a:buBlip>
              <a:defRPr sz="4400"/>
            </a:lvl4pPr>
            <a:lvl5pPr marL="3302000" indent="-660400">
              <a:spcBef>
                <a:spcPts val="3200"/>
              </a:spcBef>
              <a:buBlip>
                <a:blip r:embed="rId2"/>
              </a:buBlip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11991452" y="13008841"/>
            <a:ext cx="508351" cy="567459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778000" y="1498600"/>
            <a:ext cx="20828000" cy="1071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778000" y="355600"/>
            <a:ext cx="20828000" cy="349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36944" y="13008841"/>
            <a:ext cx="508351" cy="5674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>
              <a:spcBef>
                <a:spcPts val="0"/>
              </a:spcBef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762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524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2286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3048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3810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4572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5334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6096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6858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USHReview.com" TargetMode="External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USHReview.com" TargetMode="External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APUSH Review: Everything You Need To Know About Dred Scott To Succeed In APUSH"/>
          <p:cNvSpPr txBox="1"/>
          <p:nvPr>
            <p:ph type="ctrTitle"/>
          </p:nvPr>
        </p:nvSpPr>
        <p:spPr>
          <a:xfrm>
            <a:off x="1778000" y="26452"/>
            <a:ext cx="20828000" cy="3568701"/>
          </a:xfrm>
          <a:prstGeom prst="rect">
            <a:avLst/>
          </a:prstGeom>
        </p:spPr>
        <p:txBody>
          <a:bodyPr/>
          <a:lstStyle>
            <a:lvl1pPr defTabSz="459866">
              <a:defRPr sz="7100"/>
            </a:lvl1pPr>
          </a:lstStyle>
          <a:p>
            <a:pPr/>
            <a:r>
              <a:t>APUSH Review: Everything You Need To Know About Dred Scott To Succeed In APUSH</a:t>
            </a:r>
          </a:p>
        </p:txBody>
      </p:sp>
      <p:sp>
        <p:nvSpPr>
          <p:cNvPr id="138" name="www.APUSHReview.com"/>
          <p:cNvSpPr txBox="1"/>
          <p:nvPr>
            <p:ph type="subTitle" sz="quarter" idx="1"/>
          </p:nvPr>
        </p:nvSpPr>
        <p:spPr>
          <a:xfrm>
            <a:off x="1778000" y="11728562"/>
            <a:ext cx="20828000" cy="1892301"/>
          </a:xfrm>
          <a:prstGeom prst="rect">
            <a:avLst/>
          </a:prstGeom>
        </p:spPr>
        <p:txBody>
          <a:bodyPr/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www.APUSHReview.com</a:t>
            </a:r>
          </a:p>
        </p:txBody>
      </p:sp>
      <p:pic>
        <p:nvPicPr>
          <p:cNvPr id="139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39300" y="4111299"/>
            <a:ext cx="9023200" cy="677676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Dred Scott v. Sanford (1857)"/>
          <p:cNvSpPr txBox="1"/>
          <p:nvPr>
            <p:ph type="title"/>
          </p:nvPr>
        </p:nvSpPr>
        <p:spPr>
          <a:xfrm>
            <a:off x="1778000" y="24500"/>
            <a:ext cx="20828000" cy="2286001"/>
          </a:xfrm>
          <a:prstGeom prst="rect">
            <a:avLst/>
          </a:prstGeom>
        </p:spPr>
        <p:txBody>
          <a:bodyPr/>
          <a:lstStyle/>
          <a:p>
            <a:pPr/>
            <a:r>
              <a:t>Dred Scott v. Sanford (1857)</a:t>
            </a:r>
          </a:p>
        </p:txBody>
      </p:sp>
      <p:sp>
        <p:nvSpPr>
          <p:cNvPr id="142" name="Background info:…"/>
          <p:cNvSpPr txBox="1"/>
          <p:nvPr>
            <p:ph type="body" idx="1"/>
          </p:nvPr>
        </p:nvSpPr>
        <p:spPr>
          <a:xfrm>
            <a:off x="18000" y="2298700"/>
            <a:ext cx="14621226" cy="11277600"/>
          </a:xfrm>
          <a:prstGeom prst="rect">
            <a:avLst/>
          </a:prstGeom>
        </p:spPr>
        <p:txBody>
          <a:bodyPr/>
          <a:lstStyle/>
          <a:p>
            <a:pPr marL="554735" indent="-554735" defTabSz="544068">
              <a:spcBef>
                <a:spcPts val="2600"/>
              </a:spcBef>
              <a:buBlip>
                <a:blip r:embed="rId2"/>
              </a:buBlip>
              <a:defRPr sz="3696"/>
            </a:pPr>
            <a:r>
              <a:t>Background info:</a:t>
            </a:r>
          </a:p>
          <a:p>
            <a:pPr lvl="1" marL="1109472" indent="-554736" defTabSz="544068">
              <a:spcBef>
                <a:spcPts val="2600"/>
              </a:spcBef>
              <a:buBlip>
                <a:blip r:embed="rId2"/>
              </a:buBlip>
              <a:defRPr sz="3696"/>
            </a:pPr>
            <a:r>
              <a:t>Dred Scott, an enslaved individual sued for his freedom </a:t>
            </a:r>
          </a:p>
          <a:p>
            <a:pPr marL="554735" indent="-554735" defTabSz="544068">
              <a:spcBef>
                <a:spcPts val="2600"/>
              </a:spcBef>
              <a:buBlip>
                <a:blip r:embed="rId2"/>
              </a:buBlip>
              <a:defRPr sz="3696"/>
            </a:pPr>
            <a:r>
              <a:t>Supreme Court ruling:</a:t>
            </a:r>
          </a:p>
          <a:p>
            <a:pPr lvl="1" marL="1109472" indent="-554736" defTabSz="544068">
              <a:spcBef>
                <a:spcPts val="2600"/>
              </a:spcBef>
              <a:buBlip>
                <a:blip r:embed="rId2"/>
              </a:buBlip>
              <a:defRPr sz="3696"/>
            </a:pPr>
            <a:r>
              <a:t>ALL African Americans are NOT citizens</a:t>
            </a:r>
          </a:p>
          <a:p>
            <a:pPr lvl="1" marL="1109472" indent="-554736" defTabSz="544068">
              <a:spcBef>
                <a:spcPts val="2600"/>
              </a:spcBef>
              <a:buBlip>
                <a:blip r:embed="rId2"/>
              </a:buBlip>
              <a:defRPr sz="3696"/>
            </a:pPr>
            <a:r>
              <a:t>Enslaved individuals were considered property</a:t>
            </a:r>
          </a:p>
          <a:p>
            <a:pPr lvl="1" marL="1109472" indent="-554736" defTabSz="544068">
              <a:spcBef>
                <a:spcPts val="2600"/>
              </a:spcBef>
              <a:buBlip>
                <a:blip r:embed="rId2"/>
              </a:buBlip>
              <a:defRPr sz="3696"/>
            </a:pPr>
            <a:r>
              <a:t>Congress could not regulate slavery in territories (Missouri Compromise of 1820 was unconstitutional)</a:t>
            </a:r>
          </a:p>
          <a:p>
            <a:pPr marL="554735" indent="-554735" defTabSz="544068">
              <a:spcBef>
                <a:spcPts val="2600"/>
              </a:spcBef>
              <a:buBlip>
                <a:blip r:embed="rId2"/>
              </a:buBlip>
              <a:defRPr sz="3696"/>
            </a:pPr>
            <a:r>
              <a:t>Effects:</a:t>
            </a:r>
          </a:p>
          <a:p>
            <a:pPr lvl="1" marL="1109472" indent="-554736" defTabSz="544068">
              <a:spcBef>
                <a:spcPts val="2600"/>
              </a:spcBef>
              <a:buBlip>
                <a:blip r:embed="rId2"/>
              </a:buBlip>
              <a:defRPr sz="3696"/>
            </a:pPr>
            <a:r>
              <a:t>Drastically increased tensions between the North and South </a:t>
            </a:r>
          </a:p>
        </p:txBody>
      </p:sp>
      <p:pic>
        <p:nvPicPr>
          <p:cNvPr id="14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8399" y="2949786"/>
            <a:ext cx="7744898" cy="9975428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hanks For Watching! See You Tomorrow For Another Video"/>
          <p:cNvSpPr txBox="1"/>
          <p:nvPr>
            <p:ph type="ctrTitle"/>
          </p:nvPr>
        </p:nvSpPr>
        <p:spPr>
          <a:xfrm>
            <a:off x="1778000" y="26452"/>
            <a:ext cx="20828000" cy="3568701"/>
          </a:xfrm>
          <a:prstGeom prst="rect">
            <a:avLst/>
          </a:prstGeom>
        </p:spPr>
        <p:txBody>
          <a:bodyPr/>
          <a:lstStyle>
            <a:lvl1pPr defTabSz="621791">
              <a:defRPr sz="9600"/>
            </a:lvl1pPr>
          </a:lstStyle>
          <a:p>
            <a:pPr/>
            <a:r>
              <a:t>Thanks For Watching! See You Tomorrow For Another Video</a:t>
            </a:r>
          </a:p>
        </p:txBody>
      </p:sp>
      <p:sp>
        <p:nvSpPr>
          <p:cNvPr id="146" name="www.APUSHReview.com"/>
          <p:cNvSpPr txBox="1"/>
          <p:nvPr>
            <p:ph type="subTitle" sz="quarter" idx="1"/>
          </p:nvPr>
        </p:nvSpPr>
        <p:spPr>
          <a:xfrm>
            <a:off x="1778000" y="12336562"/>
            <a:ext cx="20828000" cy="1892301"/>
          </a:xfrm>
          <a:prstGeom prst="rect">
            <a:avLst/>
          </a:prstGeom>
        </p:spPr>
        <p:txBody>
          <a:bodyPr/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www.APUSHReview.com</a:t>
            </a:r>
          </a:p>
        </p:txBody>
      </p:sp>
      <p:pic>
        <p:nvPicPr>
          <p:cNvPr id="147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06000" y="3901857"/>
            <a:ext cx="4572000" cy="81280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647700" rtl="0" fontAlgn="auto" latinLnBrk="0" hangingPunct="0">
          <a:lnSpc>
            <a:spcPct val="100000"/>
          </a:lnSpc>
          <a:spcBef>
            <a:spcPts val="51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647700" rtl="0" fontAlgn="auto" latinLnBrk="0" hangingPunct="0">
          <a:lnSpc>
            <a:spcPct val="100000"/>
          </a:lnSpc>
          <a:spcBef>
            <a:spcPts val="51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