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ortrait photo of a butterfly on a green leaf"/>
          <p:cNvSpPr/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n orange butterfly perched on a person’s hand in the grass"/>
          <p:cNvSpPr/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Close-up of a monarch caterpillar on a partially-eaten leaf"/>
          <p:cNvSpPr/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“Type a quote here.”"/>
          <p:cNvSpPr txBox="1"/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2" name="–Johnny Appleseed"/>
          <p:cNvSpPr txBox="1"/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lose-up of a monarch caterpillar on a partially-eaten leaf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se-up of a monarch caterpillar on a partially-eaten leaf"/>
          <p:cNvSpPr/>
          <p:nvPr>
            <p:ph type="pic" idx="21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 monarch caterpillar on a partially-eaten leaf"/>
          <p:cNvSpPr/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monarch caterpillar on a partially-eaten leaf"/>
          <p:cNvSpPr/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Everything You Need To Know About How The Other Half Lives To Succeed In APUSH"/>
          <p:cNvSpPr txBox="1"/>
          <p:nvPr>
            <p:ph type="ctrTitle"/>
          </p:nvPr>
        </p:nvSpPr>
        <p:spPr>
          <a:xfrm>
            <a:off x="1778000" y="489600"/>
            <a:ext cx="20828000" cy="3568701"/>
          </a:xfrm>
          <a:prstGeom prst="rect">
            <a:avLst/>
          </a:prstGeom>
        </p:spPr>
        <p:txBody>
          <a:bodyPr/>
          <a:lstStyle/>
          <a:p>
            <a:pPr defTabSz="459866">
              <a:defRPr sz="7100"/>
            </a:pPr>
            <a:r>
              <a:t>APUSH Review: Everything You Need To Know About </a:t>
            </a:r>
            <a:r>
              <a:rPr u="sng"/>
              <a:t>How The Other Half Lives</a:t>
            </a:r>
            <a:r>
              <a:t> To Succeed In APUSH</a:t>
            </a:r>
          </a:p>
        </p:txBody>
      </p:sp>
      <p:sp>
        <p:nvSpPr>
          <p:cNvPr id="138" name="www.APUSHReview.com"/>
          <p:cNvSpPr txBox="1"/>
          <p:nvPr>
            <p:ph type="subTitle" sz="quarter" idx="1"/>
          </p:nvPr>
        </p:nvSpPr>
        <p:spPr>
          <a:xfrm>
            <a:off x="1778000" y="11903899"/>
            <a:ext cx="20828000" cy="18923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3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300" y="4111299"/>
            <a:ext cx="9023200" cy="677676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How The Other Half Lives (1890)"/>
          <p:cNvSpPr txBox="1"/>
          <p:nvPr>
            <p:ph type="title"/>
          </p:nvPr>
        </p:nvSpPr>
        <p:spPr>
          <a:xfrm>
            <a:off x="1778000" y="-39500"/>
            <a:ext cx="20828000" cy="2286001"/>
          </a:xfrm>
          <a:prstGeom prst="rect">
            <a:avLst/>
          </a:prstGeom>
        </p:spPr>
        <p:txBody>
          <a:bodyPr/>
          <a:lstStyle/>
          <a:p>
            <a:pPr defTabSz="576452">
              <a:defRPr sz="8900" u="sng"/>
            </a:pPr>
            <a:r>
              <a:t>How The Other Half Lives</a:t>
            </a:r>
            <a:r>
              <a:rPr u="none"/>
              <a:t> (1890)</a:t>
            </a:r>
          </a:p>
        </p:txBody>
      </p:sp>
      <p:sp>
        <p:nvSpPr>
          <p:cNvPr id="142" name="Background info:…"/>
          <p:cNvSpPr txBox="1"/>
          <p:nvPr>
            <p:ph type="body" idx="1"/>
          </p:nvPr>
        </p:nvSpPr>
        <p:spPr>
          <a:xfrm>
            <a:off x="50000" y="1746200"/>
            <a:ext cx="15090225" cy="11697725"/>
          </a:xfrm>
          <a:prstGeom prst="rect">
            <a:avLst/>
          </a:prstGeom>
        </p:spPr>
        <p:txBody>
          <a:bodyPr/>
          <a:lstStyle/>
          <a:p>
            <a:pPr marL="361568" indent="-361568" defTabSz="472820">
              <a:spcBef>
                <a:spcPts val="2300"/>
              </a:spcBef>
              <a:buBlip>
                <a:blip r:embed="rId2"/>
              </a:buBlip>
              <a:defRPr sz="6716"/>
            </a:pPr>
            <a:r>
              <a:t>Background info:</a:t>
            </a:r>
          </a:p>
          <a:p>
            <a:pPr lvl="1" marL="843661" indent="-361569" defTabSz="472820">
              <a:spcBef>
                <a:spcPts val="2300"/>
              </a:spcBef>
              <a:buBlip>
                <a:blip r:embed="rId2"/>
              </a:buBlip>
              <a:defRPr sz="6716"/>
            </a:pPr>
            <a:r>
              <a:t>Gilded Age of the late-19th century</a:t>
            </a:r>
          </a:p>
          <a:p>
            <a:pPr lvl="1" marL="843661" indent="-361569" defTabSz="472820">
              <a:spcBef>
                <a:spcPts val="2300"/>
              </a:spcBef>
              <a:buBlip>
                <a:blip r:embed="rId2"/>
              </a:buBlip>
              <a:defRPr sz="6716"/>
            </a:pPr>
            <a:r>
              <a:t>Jacob Riis was a photographer in NYC and sought to bring attention to the plight of immigrants, factory workers, and living conditions of urban citizens 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36999" y="2565862"/>
            <a:ext cx="6350001" cy="100584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ow The Other Half Lives (1890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6452">
              <a:defRPr sz="8900" u="sng"/>
            </a:lvl1pPr>
          </a:lstStyle>
          <a:p>
            <a:pPr/>
            <a:r>
              <a:t>How The Other Half Lives (1890)</a:t>
            </a:r>
          </a:p>
        </p:txBody>
      </p:sp>
      <p:sp>
        <p:nvSpPr>
          <p:cNvPr id="146" name="Enter Jacob Riis…"/>
          <p:cNvSpPr txBox="1"/>
          <p:nvPr>
            <p:ph type="body" idx="1"/>
          </p:nvPr>
        </p:nvSpPr>
        <p:spPr>
          <a:xfrm>
            <a:off x="-14000" y="2706199"/>
            <a:ext cx="14423850" cy="10661101"/>
          </a:xfrm>
          <a:prstGeom prst="rect">
            <a:avLst/>
          </a:prstGeom>
        </p:spPr>
        <p:txBody>
          <a:bodyPr/>
          <a:lstStyle/>
          <a:p>
            <a:pPr marL="326897" indent="-326897" defTabSz="427481">
              <a:spcBef>
                <a:spcPts val="2100"/>
              </a:spcBef>
              <a:buBlip>
                <a:blip r:embed="rId2"/>
              </a:buBlip>
              <a:defRPr sz="5940"/>
            </a:pPr>
            <a:r>
              <a:t>Enter Jacob Riis</a:t>
            </a:r>
          </a:p>
          <a:p>
            <a:pPr lvl="1" marL="762762" indent="-326898" defTabSz="427481">
              <a:spcBef>
                <a:spcPts val="2100"/>
              </a:spcBef>
              <a:buBlip>
                <a:blip r:embed="rId2"/>
              </a:buBlip>
              <a:defRPr sz="5940"/>
            </a:pPr>
            <a:r>
              <a:t>Danish immigrant and journalist </a:t>
            </a:r>
          </a:p>
          <a:p>
            <a:pPr lvl="1" marL="762762" indent="-326898" defTabSz="427481">
              <a:spcBef>
                <a:spcPts val="2100"/>
              </a:spcBef>
              <a:buBlip>
                <a:blip r:embed="rId2"/>
              </a:buBlip>
              <a:defRPr sz="5940"/>
            </a:pPr>
            <a:r>
              <a:t>Good friends with Teddy Roosevelt (police commissioner of NYC in the 1890s)</a:t>
            </a:r>
          </a:p>
          <a:p>
            <a:pPr lvl="1" marL="762762" indent="-326898" defTabSz="427481">
              <a:spcBef>
                <a:spcPts val="2100"/>
              </a:spcBef>
              <a:buBlip>
                <a:blip r:embed="rId2"/>
              </a:buBlip>
              <a:defRPr sz="5940"/>
            </a:pPr>
            <a:r>
              <a:t>Used flash photography to take pictures of living and factory conditions 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52999" y="3579049"/>
            <a:ext cx="6350001" cy="89154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  <p:bldP build="whole" bldLvl="1" animBg="1" rev="0" advAuto="0" spid="14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How The Other Half Lives (1890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6452">
              <a:defRPr sz="8900" u="sng"/>
            </a:lvl1pPr>
          </a:lstStyle>
          <a:p>
            <a:pPr/>
            <a:r>
              <a:t>How The Other Half Lives (1890)</a:t>
            </a:r>
          </a:p>
        </p:txBody>
      </p:sp>
      <p:sp>
        <p:nvSpPr>
          <p:cNvPr id="150" name="Effects:…"/>
          <p:cNvSpPr txBox="1"/>
          <p:nvPr>
            <p:ph type="body" idx="1"/>
          </p:nvPr>
        </p:nvSpPr>
        <p:spPr>
          <a:xfrm>
            <a:off x="113999" y="2834200"/>
            <a:ext cx="12446726" cy="10788975"/>
          </a:xfrm>
          <a:prstGeom prst="rect">
            <a:avLst/>
          </a:prstGeom>
        </p:spPr>
        <p:txBody>
          <a:bodyPr/>
          <a:lstStyle/>
          <a:p>
            <a:pPr marL="302132" indent="-302132" defTabSz="395097">
              <a:spcBef>
                <a:spcPts val="1900"/>
              </a:spcBef>
              <a:buBlip>
                <a:blip r:embed="rId2"/>
              </a:buBlip>
              <a:defRPr sz="5490"/>
            </a:pPr>
            <a:r>
              <a:t>Effects:</a:t>
            </a:r>
          </a:p>
          <a:p>
            <a:pPr lvl="1" marL="704977" indent="-302133" defTabSz="395097">
              <a:spcBef>
                <a:spcPts val="1900"/>
              </a:spcBef>
              <a:buBlip>
                <a:blip r:embed="rId2"/>
              </a:buBlip>
              <a:defRPr sz="5490"/>
            </a:pPr>
            <a:r>
              <a:t>Helped spur Progressive Era reforms</a:t>
            </a:r>
          </a:p>
          <a:p>
            <a:pPr lvl="1" marL="704977" indent="-302133" defTabSz="395097">
              <a:spcBef>
                <a:spcPts val="1900"/>
              </a:spcBef>
              <a:buBlip>
                <a:blip r:embed="rId2"/>
              </a:buBlip>
              <a:defRPr sz="5490"/>
            </a:pPr>
            <a:r>
              <a:t>Many tenements in NYC were torn down as a result of this book</a:t>
            </a:r>
          </a:p>
          <a:p>
            <a:pPr lvl="1" marL="704977" indent="-302133" defTabSz="395097">
              <a:spcBef>
                <a:spcPts val="1900"/>
              </a:spcBef>
              <a:buBlip>
                <a:blip r:embed="rId2"/>
              </a:buBlip>
              <a:defRPr sz="5490"/>
            </a:pPr>
            <a:r>
              <a:t>Millions of copies were sold and people became more aware of living and working conditions in urban areas 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7061" y="4154732"/>
            <a:ext cx="9876678" cy="756553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anks For Watching! See You Tomorrow For Another Video"/>
          <p:cNvSpPr txBox="1"/>
          <p:nvPr>
            <p:ph type="ctrTitle"/>
          </p:nvPr>
        </p:nvSpPr>
        <p:spPr>
          <a:xfrm>
            <a:off x="1778000" y="9599"/>
            <a:ext cx="20828000" cy="3568701"/>
          </a:xfrm>
          <a:prstGeom prst="rect">
            <a:avLst/>
          </a:prstGeom>
        </p:spPr>
        <p:txBody>
          <a:bodyPr/>
          <a:lstStyle>
            <a:lvl1pPr defTabSz="621791">
              <a:defRPr sz="9600"/>
            </a:lvl1pPr>
          </a:lstStyle>
          <a:p>
            <a:pPr/>
            <a:r>
              <a:t>Thanks For Watching! See You Tomorrow For Another Video</a:t>
            </a:r>
          </a:p>
        </p:txBody>
      </p:sp>
      <p:sp>
        <p:nvSpPr>
          <p:cNvPr id="154" name="www.APUSHReview.com"/>
          <p:cNvSpPr txBox="1"/>
          <p:nvPr>
            <p:ph type="subTitle" sz="quarter" idx="1"/>
          </p:nvPr>
        </p:nvSpPr>
        <p:spPr>
          <a:xfrm>
            <a:off x="1778000" y="11887200"/>
            <a:ext cx="20828000" cy="1892300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5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0" y="3668750"/>
            <a:ext cx="4572000" cy="81280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