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00"/>
            <a:ext cx="406909" cy="38089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22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Image"/>
          <p:cNvSpPr/>
          <p:nvPr>
            <p:ph type="pic" idx="21"/>
          </p:nvPr>
        </p:nvSpPr>
        <p:spPr>
          <a:xfrm>
            <a:off x="393693" y="-532431"/>
            <a:ext cx="12217402" cy="81449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Image"/>
          <p:cNvSpPr/>
          <p:nvPr>
            <p:ph type="pic" idx="21"/>
          </p:nvPr>
        </p:nvSpPr>
        <p:spPr>
          <a:xfrm>
            <a:off x="6362700" y="381000"/>
            <a:ext cx="6197600" cy="90987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Image"/>
          <p:cNvSpPr/>
          <p:nvPr>
            <p:ph type="pic" sz="half" idx="21"/>
          </p:nvPr>
        </p:nvSpPr>
        <p:spPr>
          <a:xfrm>
            <a:off x="1181100" y="2044700"/>
            <a:ext cx="5499100" cy="80732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21"/>
          </p:nvPr>
        </p:nvSpPr>
        <p:spPr>
          <a:xfrm>
            <a:off x="6477000" y="5080000"/>
            <a:ext cx="5773137" cy="389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22"/>
          </p:nvPr>
        </p:nvSpPr>
        <p:spPr>
          <a:xfrm>
            <a:off x="6438900" y="749300"/>
            <a:ext cx="5848350" cy="389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23"/>
          </p:nvPr>
        </p:nvSpPr>
        <p:spPr>
          <a:xfrm>
            <a:off x="457200" y="266700"/>
            <a:ext cx="6350000" cy="9322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PUSH Review: PEEP Why 1763 Was So Important"/>
          <p:cNvSpPr txBox="1"/>
          <p:nvPr>
            <p:ph type="ctrTitle"/>
          </p:nvPr>
        </p:nvSpPr>
        <p:spPr>
          <a:xfrm>
            <a:off x="1270000" y="1003300"/>
            <a:ext cx="10464800" cy="2997200"/>
          </a:xfrm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APUSH Review: PEEP Why 1763 Was So Important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4502150"/>
            <a:ext cx="4953000" cy="323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www.APUSHReview.com"/>
          <p:cNvSpPr txBox="1"/>
          <p:nvPr/>
        </p:nvSpPr>
        <p:spPr>
          <a:xfrm>
            <a:off x="4086059" y="8299856"/>
            <a:ext cx="4832682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  <p:sp>
        <p:nvSpPr>
          <p:cNvPr id="146" name="Subscribe on YouTube at Adam Norris"/>
          <p:cNvSpPr/>
          <p:nvPr/>
        </p:nvSpPr>
        <p:spPr>
          <a:xfrm>
            <a:off x="6832600" y="4470400"/>
            <a:ext cx="4832681" cy="3359557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/>
            <a:r>
              <a:t>Subscribe on YouTube at Adam Norris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1763 = Watershed Ye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1763 = Watershed Year</a:t>
            </a:r>
          </a:p>
        </p:txBody>
      </p:sp>
      <p:sp>
        <p:nvSpPr>
          <p:cNvPr id="149" name="W"/>
          <p:cNvSpPr txBox="1"/>
          <p:nvPr/>
        </p:nvSpPr>
        <p:spPr>
          <a:xfrm rot="21600000">
            <a:off x="5746816" y="4224273"/>
            <a:ext cx="886461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W</a:t>
            </a:r>
          </a:p>
        </p:txBody>
      </p:sp>
      <p:sp>
        <p:nvSpPr>
          <p:cNvPr id="150" name="A"/>
          <p:cNvSpPr txBox="1"/>
          <p:nvPr/>
        </p:nvSpPr>
        <p:spPr>
          <a:xfrm rot="2400000">
            <a:off x="7256151" y="4602860"/>
            <a:ext cx="679197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A</a:t>
            </a:r>
          </a:p>
        </p:txBody>
      </p:sp>
      <p:sp>
        <p:nvSpPr>
          <p:cNvPr id="151" name="T"/>
          <p:cNvSpPr txBox="1"/>
          <p:nvPr/>
        </p:nvSpPr>
        <p:spPr>
          <a:xfrm rot="4800000">
            <a:off x="7955026" y="5673280"/>
            <a:ext cx="601981" cy="130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T</a:t>
            </a:r>
          </a:p>
        </p:txBody>
      </p:sp>
      <p:sp>
        <p:nvSpPr>
          <p:cNvPr id="152" name="E"/>
          <p:cNvSpPr txBox="1"/>
          <p:nvPr/>
        </p:nvSpPr>
        <p:spPr>
          <a:xfrm rot="7200000">
            <a:off x="7466330" y="6949061"/>
            <a:ext cx="602997" cy="130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E</a:t>
            </a:r>
          </a:p>
        </p:txBody>
      </p:sp>
      <p:sp>
        <p:nvSpPr>
          <p:cNvPr id="153" name="R"/>
          <p:cNvSpPr txBox="1"/>
          <p:nvPr/>
        </p:nvSpPr>
        <p:spPr>
          <a:xfrm rot="9600000">
            <a:off x="6645401" y="7907273"/>
            <a:ext cx="679197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R</a:t>
            </a:r>
          </a:p>
        </p:txBody>
      </p:sp>
      <p:sp>
        <p:nvSpPr>
          <p:cNvPr id="154" name="S"/>
          <p:cNvSpPr txBox="1"/>
          <p:nvPr/>
        </p:nvSpPr>
        <p:spPr>
          <a:xfrm rot="12000000">
            <a:off x="5351084" y="7907273"/>
            <a:ext cx="641605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S</a:t>
            </a:r>
          </a:p>
        </p:txBody>
      </p:sp>
      <p:sp>
        <p:nvSpPr>
          <p:cNvPr id="155" name="H"/>
          <p:cNvSpPr txBox="1"/>
          <p:nvPr/>
        </p:nvSpPr>
        <p:spPr>
          <a:xfrm rot="14400000">
            <a:off x="4435602" y="6949061"/>
            <a:ext cx="679197" cy="130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H</a:t>
            </a:r>
          </a:p>
        </p:txBody>
      </p:sp>
      <p:sp>
        <p:nvSpPr>
          <p:cNvPr id="156" name="E"/>
          <p:cNvSpPr txBox="1"/>
          <p:nvPr/>
        </p:nvSpPr>
        <p:spPr>
          <a:xfrm rot="16800000">
            <a:off x="4030351" y="5673280"/>
            <a:ext cx="602997" cy="130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E</a:t>
            </a:r>
          </a:p>
        </p:txBody>
      </p:sp>
      <p:sp>
        <p:nvSpPr>
          <p:cNvPr id="157" name="D"/>
          <p:cNvSpPr txBox="1"/>
          <p:nvPr/>
        </p:nvSpPr>
        <p:spPr>
          <a:xfrm rot="19200000">
            <a:off x="4426458" y="4602860"/>
            <a:ext cx="697485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D</a:t>
            </a:r>
          </a:p>
        </p:txBody>
      </p:sp>
      <p:sp>
        <p:nvSpPr>
          <p:cNvPr id="158" name="Watershed = turning point"/>
          <p:cNvSpPr txBox="1"/>
          <p:nvPr/>
        </p:nvSpPr>
        <p:spPr>
          <a:xfrm>
            <a:off x="747238" y="3263645"/>
            <a:ext cx="10066918" cy="114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281205" indent="-1281205" algn="l">
              <a:spcBef>
                <a:spcPts val="4200"/>
              </a:spcBef>
              <a:buSzPct val="65000"/>
              <a:buBlip>
                <a:blip r:embed="rId2"/>
              </a:buBlip>
              <a:defRPr sz="7000" u="sng"/>
            </a:lvl1pPr>
          </a:lstStyle>
          <a:p>
            <a:pPr>
              <a:defRPr sz="3400" u="none"/>
            </a:pPr>
            <a:r>
              <a:rPr sz="7000" u="sng"/>
              <a:t>Watershed = turning point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6"/>
      <p:bldP build="whole" bldLvl="1" animBg="1" rev="0" advAuto="0" spid="157" grpId="9"/>
      <p:bldP build="whole" bldLvl="1" animBg="1" rev="0" advAuto="0" spid="151" grpId="3"/>
      <p:bldP build="whole" bldLvl="1" animBg="1" rev="0" advAuto="0" spid="153" grpId="5"/>
      <p:bldP build="whole" bldLvl="1" animBg="1" rev="0" advAuto="0" spid="156" grpId="8"/>
      <p:bldP build="whole" bldLvl="1" animBg="1" rev="0" advAuto="0" spid="155" grpId="7"/>
      <p:bldP build="whole" bldLvl="1" animBg="1" rev="0" advAuto="0" spid="149" grpId="1"/>
      <p:bldP build="whole" bldLvl="1" animBg="1" rev="0" advAuto="0" spid="152" grpId="4"/>
      <p:bldP build="whole" bldLvl="1" animBg="1" rev="0" advAuto="0" spid="15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1763 = PEEP"/>
          <p:cNvSpPr txBox="1"/>
          <p:nvPr>
            <p:ph type="title"/>
          </p:nvPr>
        </p:nvSpPr>
        <p:spPr>
          <a:xfrm>
            <a:off x="1270000" y="-127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1763 = PEEP</a:t>
            </a:r>
          </a:p>
        </p:txBody>
      </p:sp>
      <p:sp>
        <p:nvSpPr>
          <p:cNvPr id="161" name="Pontiac’s Rebellion…"/>
          <p:cNvSpPr txBox="1"/>
          <p:nvPr>
            <p:ph type="body" idx="1"/>
          </p:nvPr>
        </p:nvSpPr>
        <p:spPr>
          <a:xfrm>
            <a:off x="406400" y="2705100"/>
            <a:ext cx="12182575" cy="6593781"/>
          </a:xfrm>
          <a:prstGeom prst="rect">
            <a:avLst/>
          </a:prstGeom>
        </p:spPr>
        <p:txBody>
          <a:bodyPr/>
          <a:lstStyle/>
          <a:p>
            <a:pPr marL="1281205" indent="-1281205">
              <a:buBlip>
                <a:blip r:embed="rId2"/>
              </a:buBlip>
            </a:pPr>
            <a:r>
              <a:rPr sz="7000" u="sng"/>
              <a:t>P</a:t>
            </a:r>
            <a:r>
              <a:t>ontiac’s Rebellion</a:t>
            </a:r>
          </a:p>
          <a:p>
            <a:pPr marL="1281205" indent="-1281205">
              <a:buBlip>
                <a:blip r:embed="rId2"/>
              </a:buBlip>
            </a:pPr>
            <a:r>
              <a:rPr sz="7000" u="sng"/>
              <a:t>E</a:t>
            </a:r>
            <a:r>
              <a:t>nd of 7 Years’ War</a:t>
            </a:r>
          </a:p>
          <a:p>
            <a:pPr marL="1281205" indent="-1281205">
              <a:buBlip>
                <a:blip r:embed="rId2"/>
              </a:buBlip>
            </a:pPr>
            <a:r>
              <a:rPr sz="7000" u="sng"/>
              <a:t>E</a:t>
            </a:r>
            <a:r>
              <a:t>nd of Salutary Neglect</a:t>
            </a:r>
          </a:p>
          <a:p>
            <a:pPr marL="1281205" indent="-1281205">
              <a:buBlip>
                <a:blip r:embed="rId2"/>
              </a:buBlip>
            </a:pPr>
            <a:r>
              <a:rPr sz="7000" u="sng"/>
              <a:t>P</a:t>
            </a:r>
            <a:r>
              <a:t>roclamation Line of 1763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47200" y="3155950"/>
            <a:ext cx="2794000" cy="34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00" y="1066800"/>
            <a:ext cx="6415995" cy="839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2"/>
      <p:bldP build="whole" bldLvl="1" animBg="1" rev="0" advAuto="0" spid="163" grpId="3"/>
      <p:bldP build="p" bldLvl="5" animBg="1" rev="0" advAuto="0" spid="16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