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Ducati motorcycle engine components"/>
          <p:cNvSpPr/>
          <p:nvPr>
            <p:ph type="pic" sz="half" idx="21"/>
          </p:nvPr>
        </p:nvSpPr>
        <p:spPr>
          <a:xfrm>
            <a:off x="12420509" y="5714207"/>
            <a:ext cx="11023601" cy="8255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Ducati motorcycle gas cap"/>
          <p:cNvSpPr/>
          <p:nvPr>
            <p:ph type="pic" sz="half" idx="22"/>
          </p:nvPr>
        </p:nvSpPr>
        <p:spPr>
          <a:xfrm>
            <a:off x="12420600" y="-673100"/>
            <a:ext cx="11023600" cy="825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Ducati motorcycle engine components"/>
          <p:cNvSpPr/>
          <p:nvPr>
            <p:ph type="pic" idx="23"/>
          </p:nvPr>
        </p:nvSpPr>
        <p:spPr>
          <a:xfrm>
            <a:off x="-825499" y="-2108200"/>
            <a:ext cx="13804901" cy="18443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58928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ont view of a red Ducati motorcycle against a black background"/>
          <p:cNvSpPr/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file view of a red Ducati motorcycle"/>
          <p:cNvSpPr/>
          <p:nvPr>
            <p:ph type="pic" idx="21"/>
          </p:nvPr>
        </p:nvSpPr>
        <p:spPr>
          <a:xfrm>
            <a:off x="4280774" y="-1688429"/>
            <a:ext cx="15829857" cy="11849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ont view of a red Ducati motorcycle"/>
          <p:cNvSpPr/>
          <p:nvPr>
            <p:ph type="pic" idx="21"/>
          </p:nvPr>
        </p:nvSpPr>
        <p:spPr>
          <a:xfrm>
            <a:off x="10590462" y="1511300"/>
            <a:ext cx="13644824" cy="121287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ont view of a red Ducati motorcycle"/>
          <p:cNvSpPr/>
          <p:nvPr>
            <p:ph type="pic" sz="half" idx="21"/>
          </p:nvPr>
        </p:nvSpPr>
        <p:spPr>
          <a:xfrm>
            <a:off x="11814854" y="3233783"/>
            <a:ext cx="11753235" cy="104473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100" y="13081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PUSH Review: Everything You Need To Know About A Gilded Age Political Cartoon To Succeed In APUSH"/>
          <p:cNvSpPr txBox="1"/>
          <p:nvPr>
            <p:ph type="ctrTitle"/>
          </p:nvPr>
        </p:nvSpPr>
        <p:spPr>
          <a:xfrm>
            <a:off x="673100" y="-137800"/>
            <a:ext cx="23050500" cy="4559301"/>
          </a:xfrm>
          <a:prstGeom prst="rect">
            <a:avLst/>
          </a:prstGeom>
        </p:spPr>
        <p:txBody>
          <a:bodyPr/>
          <a:lstStyle>
            <a:lvl1pPr defTabSz="775969">
              <a:defRPr sz="9400"/>
            </a:lvl1pPr>
          </a:lstStyle>
          <a:p>
            <a:pPr/>
            <a:r>
              <a:t>APUSH Review: Everything You Need To Know About A Gilded Age Political Cartoon To Succeed In APUSH</a:t>
            </a:r>
          </a:p>
        </p:txBody>
      </p:sp>
      <p:sp>
        <p:nvSpPr>
          <p:cNvPr id="138" name="www.APUSHReview.com"/>
          <p:cNvSpPr txBox="1"/>
          <p:nvPr>
            <p:ph type="subTitle" sz="quarter" idx="1"/>
          </p:nvPr>
        </p:nvSpPr>
        <p:spPr>
          <a:xfrm>
            <a:off x="666750" y="12280800"/>
            <a:ext cx="23050500" cy="1816101"/>
          </a:xfrm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39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0400" y="4962769"/>
            <a:ext cx="9023200" cy="67767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he Protector Of Our Indust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Protector Of Our Industries</a:t>
            </a:r>
          </a:p>
        </p:txBody>
      </p:sp>
      <p:pic>
        <p:nvPicPr>
          <p:cNvPr id="142" name="Picture1.png" descr="Pictur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2872" y="3056768"/>
            <a:ext cx="13982824" cy="104218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reaking Down The Image"/>
          <p:cNvSpPr txBox="1"/>
          <p:nvPr>
            <p:ph type="title"/>
          </p:nvPr>
        </p:nvSpPr>
        <p:spPr>
          <a:xfrm>
            <a:off x="666750" y="-491270"/>
            <a:ext cx="23050500" cy="3429001"/>
          </a:xfrm>
          <a:prstGeom prst="rect">
            <a:avLst/>
          </a:prstGeom>
        </p:spPr>
        <p:txBody>
          <a:bodyPr/>
          <a:lstStyle/>
          <a:p>
            <a:pPr/>
            <a:r>
              <a:t>Breaking Down The Image</a:t>
            </a:r>
          </a:p>
        </p:txBody>
      </p:sp>
      <p:sp>
        <p:nvSpPr>
          <p:cNvPr id="145" name="How does the image portray industrialists (business owners)?…"/>
          <p:cNvSpPr txBox="1"/>
          <p:nvPr>
            <p:ph type="body" idx="1"/>
          </p:nvPr>
        </p:nvSpPr>
        <p:spPr>
          <a:xfrm>
            <a:off x="30647" y="2813316"/>
            <a:ext cx="12827267" cy="10908768"/>
          </a:xfrm>
          <a:prstGeom prst="rect">
            <a:avLst/>
          </a:prstGeom>
        </p:spPr>
        <p:txBody>
          <a:bodyPr/>
          <a:lstStyle/>
          <a:p>
            <a:pPr marL="431800" indent="-431800">
              <a:defRPr sz="5800"/>
            </a:pPr>
            <a:r>
              <a:t>How does the image portray industrialists (business owners)?</a:t>
            </a:r>
          </a:p>
          <a:p>
            <a:pPr lvl="1" marL="1016000" indent="-431800">
              <a:defRPr sz="5800"/>
            </a:pPr>
            <a:r>
              <a:t>As wealthy due to exploitation of workers</a:t>
            </a:r>
          </a:p>
          <a:p>
            <a:pPr marL="431800" indent="-431800">
              <a:defRPr sz="5800"/>
            </a:pPr>
            <a:r>
              <a:t>How does the image portray workers?</a:t>
            </a:r>
          </a:p>
          <a:p>
            <a:pPr lvl="1" marL="1016000" indent="-431800">
              <a:defRPr sz="5800"/>
            </a:pPr>
            <a:r>
              <a:t>As holding up the business owners, as the backbone of the economy</a:t>
            </a:r>
          </a:p>
        </p:txBody>
      </p:sp>
      <p:pic>
        <p:nvPicPr>
          <p:cNvPr id="146" name="Picture1.png" descr="Pictur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51114" y="3633994"/>
            <a:ext cx="11175808" cy="8329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Breaking Down The Image"/>
          <p:cNvSpPr txBox="1"/>
          <p:nvPr>
            <p:ph type="title"/>
          </p:nvPr>
        </p:nvSpPr>
        <p:spPr>
          <a:xfrm>
            <a:off x="666750" y="-491270"/>
            <a:ext cx="23050500" cy="3429001"/>
          </a:xfrm>
          <a:prstGeom prst="rect">
            <a:avLst/>
          </a:prstGeom>
        </p:spPr>
        <p:txBody>
          <a:bodyPr/>
          <a:lstStyle/>
          <a:p>
            <a:pPr/>
            <a:r>
              <a:t>Breaking Down The Image</a:t>
            </a:r>
          </a:p>
        </p:txBody>
      </p:sp>
      <p:sp>
        <p:nvSpPr>
          <p:cNvPr id="149" name="What led to the sentiments/conditions portrayed in the image?…"/>
          <p:cNvSpPr txBox="1"/>
          <p:nvPr>
            <p:ph type="body" idx="1"/>
          </p:nvPr>
        </p:nvSpPr>
        <p:spPr>
          <a:xfrm>
            <a:off x="30647" y="2813316"/>
            <a:ext cx="12827267" cy="10908768"/>
          </a:xfrm>
          <a:prstGeom prst="rect">
            <a:avLst/>
          </a:prstGeom>
        </p:spPr>
        <p:txBody>
          <a:bodyPr/>
          <a:lstStyle/>
          <a:p>
            <a:pPr marL="431800" indent="-431800">
              <a:defRPr sz="5800"/>
            </a:pPr>
            <a:r>
              <a:t>What led to the sentiments/conditions portrayed in the image?</a:t>
            </a:r>
          </a:p>
          <a:p>
            <a:pPr lvl="1" marL="1016000" indent="-431800">
              <a:defRPr sz="5800"/>
            </a:pPr>
            <a:r>
              <a:t>Trusts/monopolies</a:t>
            </a:r>
          </a:p>
          <a:p>
            <a:pPr lvl="1" marL="1016000" indent="-431800">
              <a:defRPr sz="5800"/>
            </a:pPr>
            <a:r>
              <a:t>Social Darwinism </a:t>
            </a:r>
          </a:p>
          <a:p>
            <a:pPr marL="431800" indent="-431800">
              <a:defRPr sz="5800"/>
            </a:pPr>
            <a:r>
              <a:t>How did workers respond to the conditions depicted in the image?</a:t>
            </a:r>
          </a:p>
          <a:p>
            <a:pPr lvl="1" marL="1016000" indent="-431800">
              <a:defRPr sz="5800"/>
            </a:pPr>
            <a:r>
              <a:t>By forming unions</a:t>
            </a:r>
          </a:p>
        </p:txBody>
      </p:sp>
      <p:pic>
        <p:nvPicPr>
          <p:cNvPr id="150" name="Picture1.png" descr="Pictur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51114" y="3633994"/>
            <a:ext cx="11175808" cy="8329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hanks For Watching! See You Tomorrow For Another Video"/>
          <p:cNvSpPr txBox="1"/>
          <p:nvPr>
            <p:ph type="ctrTitle"/>
          </p:nvPr>
        </p:nvSpPr>
        <p:spPr>
          <a:xfrm>
            <a:off x="666750" y="-1097801"/>
            <a:ext cx="23050500" cy="4559301"/>
          </a:xfrm>
          <a:prstGeom prst="rect">
            <a:avLst/>
          </a:prstGeom>
        </p:spPr>
        <p:txBody>
          <a:bodyPr/>
          <a:lstStyle/>
          <a:p>
            <a:pPr/>
            <a:r>
              <a:t>Thanks For Watching! See You Tomorrow For Another Video</a:t>
            </a:r>
          </a:p>
        </p:txBody>
      </p:sp>
      <p:sp>
        <p:nvSpPr>
          <p:cNvPr id="153" name="www.APUSHReview.com"/>
          <p:cNvSpPr txBox="1"/>
          <p:nvPr>
            <p:ph type="subTitle" sz="quarter" idx="1"/>
          </p:nvPr>
        </p:nvSpPr>
        <p:spPr>
          <a:xfrm>
            <a:off x="865100" y="12504800"/>
            <a:ext cx="23050501" cy="1816101"/>
          </a:xfrm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54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06000" y="3810000"/>
            <a:ext cx="4572000" cy="812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