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47700" rtl="0" fontAlgn="auto" latinLnBrk="0" hangingPunct="0">
      <a:lnSpc>
        <a:spcPct val="100000"/>
      </a:lnSpc>
      <a:spcBef>
        <a:spcPts val="510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Chalkduster"/>
      </a:defRPr>
    </a:lvl1pPr>
    <a:lvl2pPr marL="0" marR="0" indent="0" algn="l" defTabSz="647700" rtl="0" fontAlgn="auto" latinLnBrk="0" hangingPunct="0">
      <a:lnSpc>
        <a:spcPct val="100000"/>
      </a:lnSpc>
      <a:spcBef>
        <a:spcPts val="510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Chalkduster"/>
      </a:defRPr>
    </a:lvl2pPr>
    <a:lvl3pPr marL="0" marR="0" indent="0" algn="l" defTabSz="647700" rtl="0" fontAlgn="auto" latinLnBrk="0" hangingPunct="0">
      <a:lnSpc>
        <a:spcPct val="100000"/>
      </a:lnSpc>
      <a:spcBef>
        <a:spcPts val="510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Chalkduster"/>
      </a:defRPr>
    </a:lvl3pPr>
    <a:lvl4pPr marL="0" marR="0" indent="0" algn="l" defTabSz="647700" rtl="0" fontAlgn="auto" latinLnBrk="0" hangingPunct="0">
      <a:lnSpc>
        <a:spcPct val="100000"/>
      </a:lnSpc>
      <a:spcBef>
        <a:spcPts val="510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Chalkduster"/>
      </a:defRPr>
    </a:lvl4pPr>
    <a:lvl5pPr marL="0" marR="0" indent="0" algn="l" defTabSz="647700" rtl="0" fontAlgn="auto" latinLnBrk="0" hangingPunct="0">
      <a:lnSpc>
        <a:spcPct val="100000"/>
      </a:lnSpc>
      <a:spcBef>
        <a:spcPts val="510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Chalkduster"/>
      </a:defRPr>
    </a:lvl5pPr>
    <a:lvl6pPr marL="0" marR="0" indent="0" algn="l" defTabSz="647700" rtl="0" fontAlgn="auto" latinLnBrk="0" hangingPunct="0">
      <a:lnSpc>
        <a:spcPct val="100000"/>
      </a:lnSpc>
      <a:spcBef>
        <a:spcPts val="510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Chalkduster"/>
      </a:defRPr>
    </a:lvl6pPr>
    <a:lvl7pPr marL="0" marR="0" indent="0" algn="l" defTabSz="647700" rtl="0" fontAlgn="auto" latinLnBrk="0" hangingPunct="0">
      <a:lnSpc>
        <a:spcPct val="100000"/>
      </a:lnSpc>
      <a:spcBef>
        <a:spcPts val="510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Chalkduster"/>
      </a:defRPr>
    </a:lvl7pPr>
    <a:lvl8pPr marL="0" marR="0" indent="0" algn="l" defTabSz="647700" rtl="0" fontAlgn="auto" latinLnBrk="0" hangingPunct="0">
      <a:lnSpc>
        <a:spcPct val="100000"/>
      </a:lnSpc>
      <a:spcBef>
        <a:spcPts val="510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Chalkduster"/>
      </a:defRPr>
    </a:lvl8pPr>
    <a:lvl9pPr marL="0" marR="0" indent="0" algn="l" defTabSz="647700" rtl="0" fontAlgn="auto" latinLnBrk="0" hangingPunct="0">
      <a:lnSpc>
        <a:spcPct val="100000"/>
      </a:lnSpc>
      <a:spcBef>
        <a:spcPts val="510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Chalkduste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9"/>
  </p:normalViewPr>
  <p:slideViewPr>
    <p:cSldViewPr snapToGrid="0">
      <p:cViewPr varScale="1">
        <p:scale>
          <a:sx n="57" d="100"/>
          <a:sy n="57" d="100"/>
        </p:scale>
        <p:origin x="6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3657600"/>
            <a:ext cx="20828000" cy="35687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327900"/>
            <a:ext cx="20828000" cy="1892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3"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1" name="Portrait photo of a butterfly on a green leaf"/>
          <p:cNvSpPr>
            <a:spLocks noGrp="1"/>
          </p:cNvSpPr>
          <p:nvPr>
            <p:ph type="pic" sz="quarter" idx="21"/>
          </p:nvPr>
        </p:nvSpPr>
        <p:spPr>
          <a:xfrm>
            <a:off x="15327675" y="6674745"/>
            <a:ext cx="8902514" cy="5912435"/>
          </a:xfrm>
          <a:prstGeom prst="rect">
            <a:avLst/>
          </a:prstGeom>
          <a:ln w="9525">
            <a:round/>
          </a:ln>
        </p:spPr>
        <p:txBody>
          <a:bodyPr lIns="91439" tIns="45719" rIns="91439" bIns="45719" anchor="t">
            <a:noAutofit/>
          </a:bodyPr>
          <a:lstStyle/>
          <a:p>
            <a:endParaRPr/>
          </a:p>
        </p:txBody>
      </p:sp>
      <p:sp>
        <p:nvSpPr>
          <p:cNvPr id="102" name="Close-up of an orange butterfly perched on a person’s hand in the grass"/>
          <p:cNvSpPr>
            <a:spLocks noGrp="1"/>
          </p:cNvSpPr>
          <p:nvPr>
            <p:ph type="pic" sz="half" idx="22"/>
          </p:nvPr>
        </p:nvSpPr>
        <p:spPr>
          <a:xfrm rot="21600000">
            <a:off x="15779078" y="-2308725"/>
            <a:ext cx="7408334" cy="9423401"/>
          </a:xfrm>
          <a:prstGeom prst="rect">
            <a:avLst/>
          </a:prstGeom>
          <a:ln w="9525">
            <a:round/>
          </a:ln>
        </p:spPr>
        <p:txBody>
          <a:bodyPr lIns="91439" tIns="45719" rIns="91439" bIns="45719" anchor="t">
            <a:noAutofit/>
          </a:bodyPr>
          <a:lstStyle/>
          <a:p>
            <a:endParaRPr/>
          </a:p>
        </p:txBody>
      </p:sp>
      <p:sp>
        <p:nvSpPr>
          <p:cNvPr id="103" name="Close-up of a monarch caterpillar on a partially-eaten leaf"/>
          <p:cNvSpPr>
            <a:spLocks noGrp="1"/>
          </p:cNvSpPr>
          <p:nvPr>
            <p:ph type="pic" idx="23"/>
          </p:nvPr>
        </p:nvSpPr>
        <p:spPr>
          <a:xfrm rot="21600000">
            <a:off x="-3606800" y="-1397000"/>
            <a:ext cx="22745700" cy="15786101"/>
          </a:xfrm>
          <a:prstGeom prst="rect">
            <a:avLst/>
          </a:prstGeom>
          <a:ln w="9525">
            <a:round/>
          </a:ln>
        </p:spPr>
        <p:txBody>
          <a:bodyPr lIns="91439" tIns="45719" rIns="91439" bIns="45719" anchor="t">
            <a:noAutofit/>
          </a:bodyPr>
          <a:lstStyle/>
          <a:p>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1" name="“Type a quote here.”"/>
          <p:cNvSpPr txBox="1">
            <a:spLocks noGrp="1"/>
          </p:cNvSpPr>
          <p:nvPr>
            <p:ph type="body" sz="quarter" idx="21"/>
          </p:nvPr>
        </p:nvSpPr>
        <p:spPr>
          <a:xfrm>
            <a:off x="2374900" y="6405178"/>
            <a:ext cx="19621500" cy="943744"/>
          </a:xfrm>
          <a:prstGeom prst="rect">
            <a:avLst/>
          </a:prstGeom>
        </p:spPr>
        <p:txBody>
          <a:bodyPr>
            <a:spAutoFit/>
          </a:bodyPr>
          <a:lstStyle>
            <a:lvl1pPr marL="0" indent="0" algn="ctr">
              <a:spcBef>
                <a:spcPts val="3400"/>
              </a:spcBef>
              <a:buSzTx/>
              <a:buNone/>
              <a:defRPr sz="5200"/>
            </a:lvl1pPr>
          </a:lstStyle>
          <a:p>
            <a:r>
              <a:t>“Type a quote here.”</a:t>
            </a:r>
          </a:p>
        </p:txBody>
      </p:sp>
      <p:sp>
        <p:nvSpPr>
          <p:cNvPr id="112" name="–Johnny Appleseed"/>
          <p:cNvSpPr txBox="1">
            <a:spLocks noGrp="1"/>
          </p:cNvSpPr>
          <p:nvPr>
            <p:ph type="body" sz="quarter" idx="22"/>
          </p:nvPr>
        </p:nvSpPr>
        <p:spPr>
          <a:xfrm>
            <a:off x="2374900" y="8966200"/>
            <a:ext cx="19621500" cy="711200"/>
          </a:xfrm>
          <a:prstGeom prst="rect">
            <a:avLst/>
          </a:prstGeom>
        </p:spPr>
        <p:txBody>
          <a:bodyPr anchor="t">
            <a:spAutoFit/>
          </a:bodyPr>
          <a:lstStyle>
            <a:lvl1pPr marL="0" indent="0" algn="ctr">
              <a:spcBef>
                <a:spcPts val="0"/>
              </a:spcBef>
              <a:buSzTx/>
              <a:buNone/>
              <a:defRPr sz="3200"/>
            </a:lvl1pPr>
          </a:lstStyle>
          <a:p>
            <a:r>
              <a:t>–Johnny Appleseed</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0" name="Close-up of a monarch caterpillar on a partially-eaten leaf"/>
          <p:cNvSpPr>
            <a:spLocks noGrp="1"/>
          </p:cNvSpPr>
          <p:nvPr>
            <p:ph type="pic" idx="21"/>
          </p:nvPr>
        </p:nvSpPr>
        <p:spPr>
          <a:xfrm>
            <a:off x="2247" y="-939800"/>
            <a:ext cx="24384005" cy="16827500"/>
          </a:xfrm>
          <a:prstGeom prst="rect">
            <a:avLst/>
          </a:prstGeom>
          <a:ln w="88900"/>
        </p:spPr>
        <p:txBody>
          <a:bodyPr lIns="91439" tIns="45719" rIns="91439" bIns="45719" anchor="t">
            <a:noAutofit/>
          </a:bodyPr>
          <a:lstStyle/>
          <a:p>
            <a:endParaRP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Close-up of a monarch caterpillar on a partially-eaten leaf"/>
          <p:cNvSpPr>
            <a:spLocks noGrp="1"/>
          </p:cNvSpPr>
          <p:nvPr>
            <p:ph type="pic" idx="21"/>
          </p:nvPr>
        </p:nvSpPr>
        <p:spPr>
          <a:xfrm>
            <a:off x="889000" y="-1625600"/>
            <a:ext cx="20332700" cy="14109700"/>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778000" y="9550400"/>
            <a:ext cx="20828000" cy="2120900"/>
          </a:xfrm>
          <a:prstGeom prst="rect">
            <a:avLst/>
          </a:prstGeom>
        </p:spPr>
        <p:txBody>
          <a:bodyPr/>
          <a:lstStyle/>
          <a:p>
            <a:r>
              <a:t>Title Text</a:t>
            </a:r>
          </a:p>
        </p:txBody>
      </p:sp>
      <p:sp>
        <p:nvSpPr>
          <p:cNvPr id="22" name="Body Level One…"/>
          <p:cNvSpPr txBox="1">
            <a:spLocks noGrp="1"/>
          </p:cNvSpPr>
          <p:nvPr>
            <p:ph type="body" sz="quarter" idx="1"/>
          </p:nvPr>
        </p:nvSpPr>
        <p:spPr>
          <a:xfrm>
            <a:off x="1778000" y="11785600"/>
            <a:ext cx="20828000" cy="13462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5067300"/>
            <a:ext cx="20828000" cy="35687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 monarch caterpillar on a partially-eaten leaf"/>
          <p:cNvSpPr>
            <a:spLocks noGrp="1"/>
          </p:cNvSpPr>
          <p:nvPr>
            <p:ph type="pic" idx="21"/>
          </p:nvPr>
        </p:nvSpPr>
        <p:spPr>
          <a:xfrm>
            <a:off x="7785100" y="114300"/>
            <a:ext cx="17195800" cy="11866894"/>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574800" y="1854200"/>
            <a:ext cx="10858500" cy="4826000"/>
          </a:xfrm>
          <a:prstGeom prst="rect">
            <a:avLst/>
          </a:prstGeom>
        </p:spPr>
        <p:txBody>
          <a:bodyPr anchor="b"/>
          <a:lstStyle/>
          <a:p>
            <a:r>
              <a:t>Title Text</a:t>
            </a:r>
          </a:p>
        </p:txBody>
      </p:sp>
      <p:sp>
        <p:nvSpPr>
          <p:cNvPr id="40" name="Body Level One…"/>
          <p:cNvSpPr txBox="1">
            <a:spLocks noGrp="1"/>
          </p:cNvSpPr>
          <p:nvPr>
            <p:ph type="body" sz="quarter" idx="1"/>
          </p:nvPr>
        </p:nvSpPr>
        <p:spPr>
          <a:xfrm>
            <a:off x="1574800" y="6692900"/>
            <a:ext cx="10858500" cy="5067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778000" y="3898900"/>
            <a:ext cx="208280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monarch caterpillar on a partially-eaten leaf"/>
          <p:cNvSpPr>
            <a:spLocks noGrp="1"/>
          </p:cNvSpPr>
          <p:nvPr>
            <p:ph type="pic" sz="half" idx="21"/>
          </p:nvPr>
        </p:nvSpPr>
        <p:spPr>
          <a:xfrm>
            <a:off x="10629900" y="3136398"/>
            <a:ext cx="13843000" cy="9553114"/>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1778000" y="952500"/>
            <a:ext cx="20828000" cy="2286000"/>
          </a:xfrm>
          <a:prstGeom prst="rect">
            <a:avLst/>
          </a:prstGeom>
        </p:spPr>
        <p:txBody>
          <a:bodyPr/>
          <a:lstStyle/>
          <a:p>
            <a:r>
              <a:t>Title Text</a:t>
            </a:r>
          </a:p>
        </p:txBody>
      </p:sp>
      <p:sp>
        <p:nvSpPr>
          <p:cNvPr id="67" name="Body Level One…"/>
          <p:cNvSpPr txBox="1">
            <a:spLocks noGrp="1"/>
          </p:cNvSpPr>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marL="1981200"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91452" y="13008841"/>
            <a:ext cx="508351" cy="567459"/>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5" name="Title Text"/>
          <p:cNvSpPr txBox="1">
            <a:spLocks noGrp="1"/>
          </p:cNvSpPr>
          <p:nvPr>
            <p:ph type="title"/>
          </p:nvPr>
        </p:nvSpPr>
        <p:spPr>
          <a:xfrm>
            <a:off x="1778000" y="952500"/>
            <a:ext cx="20828000" cy="2286000"/>
          </a:xfrm>
          <a:prstGeom prst="rect">
            <a:avLst/>
          </a:prstGeom>
        </p:spPr>
        <p:txBody>
          <a:bodyPr/>
          <a:lstStyle/>
          <a:p>
            <a:r>
              <a:t>Title Text</a:t>
            </a:r>
          </a:p>
        </p:txBody>
      </p:sp>
      <p:sp>
        <p:nvSpPr>
          <p:cNvPr id="76" name="Body Level One…"/>
          <p:cNvSpPr txBox="1">
            <a:spLocks noGrp="1"/>
          </p:cNvSpPr>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marL="1981200"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xfrm>
            <a:off x="11991452" y="13008841"/>
            <a:ext cx="508351" cy="567459"/>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4" name="Title Text"/>
          <p:cNvSpPr txBox="1">
            <a:spLocks noGrp="1"/>
          </p:cNvSpPr>
          <p:nvPr>
            <p:ph type="title"/>
          </p:nvPr>
        </p:nvSpPr>
        <p:spPr>
          <a:xfrm>
            <a:off x="1778000" y="952500"/>
            <a:ext cx="20828000" cy="2286000"/>
          </a:xfrm>
          <a:prstGeom prst="rect">
            <a:avLst/>
          </a:prstGeom>
        </p:spPr>
        <p:txBody>
          <a:bodyPr/>
          <a:lstStyle/>
          <a:p>
            <a:r>
              <a:t>Title Text</a:t>
            </a:r>
          </a:p>
        </p:txBody>
      </p:sp>
      <p:sp>
        <p:nvSpPr>
          <p:cNvPr id="85" name="Body Level One…"/>
          <p:cNvSpPr txBox="1">
            <a:spLocks noGrp="1"/>
          </p:cNvSpPr>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marL="1981200"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xfrm>
            <a:off x="11991452" y="13008841"/>
            <a:ext cx="508351" cy="567459"/>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778000" y="1498600"/>
            <a:ext cx="20828000" cy="1071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778000" y="355600"/>
            <a:ext cx="20828000" cy="349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36944" y="13008841"/>
            <a:ext cx="508351" cy="567459"/>
          </a:xfrm>
          <a:prstGeom prst="rect">
            <a:avLst/>
          </a:prstGeom>
          <a:ln w="12700">
            <a:miter lim="400000"/>
          </a:ln>
        </p:spPr>
        <p:txBody>
          <a:bodyPr wrap="none" lIns="50800" tIns="50800" rIns="50800" bIns="50800" anchor="b">
            <a:spAutoFit/>
          </a:bodyPr>
          <a:lstStyle>
            <a:lvl1pPr algn="ctr">
              <a:spcBef>
                <a:spcPts val="0"/>
              </a:spcBef>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9pPr>
    </p:titleStyle>
    <p:bodyStyle>
      <a:lvl1pPr marL="762000" marR="0" indent="-762000" algn="l" defTabSz="647700" rtl="0" latinLnBrk="0">
        <a:lnSpc>
          <a:spcPct val="100000"/>
        </a:lnSpc>
        <a:spcBef>
          <a:spcPts val="5100"/>
        </a:spcBef>
        <a:spcAft>
          <a:spcPts val="0"/>
        </a:spcAft>
        <a:buClrTx/>
        <a:buSzPct val="43000"/>
        <a:buFontTx/>
        <a:buBlip>
          <a:blip r:embed="rId17"/>
        </a:buBlip>
        <a:tabLst/>
        <a:defRPr sz="50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17"/>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17"/>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17"/>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17"/>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17"/>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17"/>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17"/>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17"/>
        </a:buBlip>
        <a:tabLst/>
        <a:defRPr sz="5000" b="0" i="0" u="none" strike="noStrike" cap="none" spc="0" baseline="0">
          <a:solidFill>
            <a:srgbClr val="FFFFFF"/>
          </a:solidFill>
          <a:uFillTx/>
          <a:latin typeface="+mn-lt"/>
          <a:ea typeface="+mn-ea"/>
          <a:cs typeface="+mn-cs"/>
          <a:sym typeface="Chalkduster"/>
        </a:defRPr>
      </a:lvl9pPr>
    </p:bodyStyle>
    <p:otherStyle>
      <a:lvl1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PUSHReview.com"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APUSH Review: Multiple Choice ?s (Part I of Series on Tips for Taking the Test)"/>
          <p:cNvSpPr txBox="1">
            <a:spLocks noGrp="1"/>
          </p:cNvSpPr>
          <p:nvPr>
            <p:ph type="ctrTitle"/>
          </p:nvPr>
        </p:nvSpPr>
        <p:spPr>
          <a:xfrm>
            <a:off x="1778000" y="2404"/>
            <a:ext cx="20828000" cy="3568701"/>
          </a:xfrm>
          <a:prstGeom prst="rect">
            <a:avLst/>
          </a:prstGeom>
        </p:spPr>
        <p:txBody>
          <a:bodyPr/>
          <a:lstStyle>
            <a:lvl1pPr defTabSz="466344">
              <a:defRPr sz="7200"/>
            </a:lvl1pPr>
          </a:lstStyle>
          <a:p>
            <a:r>
              <a:t>APUSH Review: Multiple Choice ?s (Part I of Series on Tips for Taking the Test)</a:t>
            </a:r>
          </a:p>
        </p:txBody>
      </p:sp>
      <p:sp>
        <p:nvSpPr>
          <p:cNvPr id="138" name="Everything You Need To Know About Multiple-Choice ?s to succeed in APUSH"/>
          <p:cNvSpPr txBox="1">
            <a:spLocks noGrp="1"/>
          </p:cNvSpPr>
          <p:nvPr>
            <p:ph type="subTitle" sz="quarter" idx="1"/>
          </p:nvPr>
        </p:nvSpPr>
        <p:spPr>
          <a:xfrm>
            <a:off x="1778000" y="3913178"/>
            <a:ext cx="20828000" cy="1892301"/>
          </a:xfrm>
          <a:prstGeom prst="rect">
            <a:avLst/>
          </a:prstGeom>
        </p:spPr>
        <p:txBody>
          <a:bodyPr/>
          <a:lstStyle/>
          <a:p>
            <a:r>
              <a:t>Everything You Need To Know About Multiple-Choice ?s to succeed in APUSH</a:t>
            </a:r>
          </a:p>
        </p:txBody>
      </p:sp>
      <p:sp>
        <p:nvSpPr>
          <p:cNvPr id="139" name="Download this PowerPoint and a Fill-In-The-Blanks Guide at www.APUSHReview.com"/>
          <p:cNvSpPr txBox="1"/>
          <p:nvPr/>
        </p:nvSpPr>
        <p:spPr>
          <a:xfrm>
            <a:off x="1778000" y="11182237"/>
            <a:ext cx="20828000" cy="189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ctr">
              <a:spcBef>
                <a:spcPts val="0"/>
              </a:spcBef>
              <a:defRPr sz="4800"/>
            </a:pPr>
            <a:r>
              <a:t>Download this PowerPoint and a Fill-In-The-Blanks Guide at </a:t>
            </a:r>
            <a:r>
              <a:rPr u="sng">
                <a:hlinkClick r:id="rId2"/>
              </a:rPr>
              <a:t>www.APUSHReview.com</a:t>
            </a:r>
          </a:p>
        </p:txBody>
      </p:sp>
      <p:pic>
        <p:nvPicPr>
          <p:cNvPr id="2" name="APUSH logo.png" descr="APUSH logo.png">
            <a:extLst>
              <a:ext uri="{FF2B5EF4-FFF2-40B4-BE49-F238E27FC236}">
                <a16:creationId xmlns:a16="http://schemas.microsoft.com/office/drawing/2014/main" id="{EB17ECE2-FA3D-DB40-EAC5-4DA30C751163}"/>
              </a:ext>
            </a:extLst>
          </p:cNvPr>
          <p:cNvPicPr>
            <a:picLocks noChangeAspect="1"/>
          </p:cNvPicPr>
          <p:nvPr/>
        </p:nvPicPr>
        <p:blipFill>
          <a:blip r:embed="rId3"/>
          <a:stretch>
            <a:fillRect/>
          </a:stretch>
        </p:blipFill>
        <p:spPr>
          <a:xfrm>
            <a:off x="5571354" y="5448300"/>
            <a:ext cx="8128001" cy="6096000"/>
          </a:xfrm>
          <a:prstGeom prst="rect">
            <a:avLst/>
          </a:prstGeom>
          <a:ln w="12700">
            <a:miter lim="400000"/>
          </a:ln>
        </p:spPr>
      </p:pic>
      <p:pic>
        <p:nvPicPr>
          <p:cNvPr id="3" name="Image" descr="Image">
            <a:extLst>
              <a:ext uri="{FF2B5EF4-FFF2-40B4-BE49-F238E27FC236}">
                <a16:creationId xmlns:a16="http://schemas.microsoft.com/office/drawing/2014/main" id="{62B98A75-B9CD-5C5D-8804-C66B06EC49B2}"/>
              </a:ext>
            </a:extLst>
          </p:cNvPr>
          <p:cNvPicPr>
            <a:picLocks noChangeAspect="1"/>
          </p:cNvPicPr>
          <p:nvPr/>
        </p:nvPicPr>
        <p:blipFill>
          <a:blip r:embed="rId4"/>
          <a:stretch>
            <a:fillRect/>
          </a:stretch>
        </p:blipFill>
        <p:spPr>
          <a:xfrm>
            <a:off x="14469245" y="6877050"/>
            <a:ext cx="4953001" cy="32385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What Happened BEFORE the Excerpt (Contextualization/Historical Context)"/>
          <p:cNvSpPr txBox="1">
            <a:spLocks noGrp="1"/>
          </p:cNvSpPr>
          <p:nvPr>
            <p:ph type="title"/>
          </p:nvPr>
        </p:nvSpPr>
        <p:spPr>
          <a:prstGeom prst="rect">
            <a:avLst/>
          </a:prstGeom>
        </p:spPr>
        <p:txBody>
          <a:bodyPr/>
          <a:lstStyle/>
          <a:p>
            <a:pPr defTabSz="433959">
              <a:defRPr sz="6700"/>
            </a:pPr>
            <a:r>
              <a:t>What Happened </a:t>
            </a:r>
            <a:r>
              <a:rPr u="sng"/>
              <a:t>BEFORE</a:t>
            </a:r>
            <a:r>
              <a:t> the Excerpt (Contextualization/Historical Context)</a:t>
            </a:r>
          </a:p>
        </p:txBody>
      </p:sp>
      <p:sp>
        <p:nvSpPr>
          <p:cNvPr id="166" name="This assesses your knowledge of what was going on BEFORE an event…"/>
          <p:cNvSpPr txBox="1">
            <a:spLocks noGrp="1"/>
          </p:cNvSpPr>
          <p:nvPr>
            <p:ph type="body" idx="1"/>
          </p:nvPr>
        </p:nvSpPr>
        <p:spPr>
          <a:xfrm>
            <a:off x="1778000" y="3378200"/>
            <a:ext cx="20828000" cy="9118600"/>
          </a:xfrm>
          <a:prstGeom prst="rect">
            <a:avLst/>
          </a:prstGeom>
        </p:spPr>
        <p:txBody>
          <a:bodyPr/>
          <a:lstStyle/>
          <a:p>
            <a:pPr marL="554735" indent="-554735" defTabSz="544068">
              <a:spcBef>
                <a:spcPts val="2600"/>
              </a:spcBef>
              <a:buBlip>
                <a:blip r:embed="rId2"/>
              </a:buBlip>
              <a:defRPr sz="3696"/>
            </a:pPr>
            <a:r>
              <a:t>This assesses your knowledge of what was going on </a:t>
            </a:r>
            <a:r>
              <a:rPr u="sng"/>
              <a:t>BEFORE</a:t>
            </a:r>
            <a:r>
              <a:t> an event</a:t>
            </a:r>
          </a:p>
          <a:p>
            <a:pPr marL="554735" indent="-554735" defTabSz="544068">
              <a:spcBef>
                <a:spcPts val="2600"/>
              </a:spcBef>
              <a:buBlip>
                <a:blip r:embed="rId2"/>
              </a:buBlip>
              <a:defRPr sz="3696"/>
            </a:pPr>
            <a:r>
              <a:t>Key ?s you could encounter:</a:t>
            </a:r>
          </a:p>
          <a:p>
            <a:pPr marL="1109472" lvl="1" indent="-554736" defTabSz="544068">
              <a:spcBef>
                <a:spcPts val="2600"/>
              </a:spcBef>
              <a:buBlip>
                <a:blip r:embed="rId2"/>
              </a:buBlip>
              <a:defRPr sz="3696"/>
            </a:pPr>
            <a:r>
              <a:t>The Declaration of Sentiments was most likely inspired by which of the following?</a:t>
            </a:r>
          </a:p>
          <a:p>
            <a:pPr marL="1664207" lvl="2" indent="-554736" defTabSz="544068">
              <a:spcBef>
                <a:spcPts val="2600"/>
              </a:spcBef>
              <a:buBlip>
                <a:blip r:embed="rId2"/>
              </a:buBlip>
              <a:defRPr sz="3696"/>
            </a:pPr>
            <a:r>
              <a:t>Answer: Declaration of Independence</a:t>
            </a:r>
          </a:p>
          <a:p>
            <a:pPr marL="1109472" lvl="1" indent="-554736" defTabSz="544068">
              <a:spcBef>
                <a:spcPts val="2600"/>
              </a:spcBef>
              <a:buBlip>
                <a:blip r:embed="rId2"/>
              </a:buBlip>
              <a:defRPr sz="3696"/>
            </a:pPr>
            <a:r>
              <a:t>What was a primary factor in writing the Declaration of Independence?</a:t>
            </a:r>
          </a:p>
          <a:p>
            <a:pPr marL="1664207" lvl="2" indent="-554736" defTabSz="544068">
              <a:spcBef>
                <a:spcPts val="2600"/>
              </a:spcBef>
              <a:buBlip>
                <a:blip r:embed="rId2"/>
              </a:buBlip>
              <a:defRPr sz="3696"/>
            </a:pPr>
            <a:r>
              <a:t>Answer: Thomas Paine’s </a:t>
            </a:r>
            <a:r>
              <a:rPr u="sng"/>
              <a:t>Common Sense</a:t>
            </a:r>
          </a:p>
          <a:p>
            <a:pPr marL="1109472" lvl="1" indent="-554736" defTabSz="544068">
              <a:spcBef>
                <a:spcPts val="2600"/>
              </a:spcBef>
              <a:buBlip>
                <a:blip r:embed="rId2"/>
              </a:buBlip>
              <a:defRPr sz="3696"/>
            </a:pPr>
            <a:r>
              <a:t>Which of the following immediately preceded the Civil War?</a:t>
            </a:r>
          </a:p>
          <a:p>
            <a:pPr marL="1664207" lvl="2" indent="-554736" defTabSz="544068">
              <a:spcBef>
                <a:spcPts val="2600"/>
              </a:spcBef>
              <a:buBlip>
                <a:blip r:embed="rId2"/>
              </a:buBlip>
              <a:defRPr sz="3696"/>
            </a:pPr>
            <a:r>
              <a:t>Answer: The Election of Abraham Lincoln in 1860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6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6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ontinuity of the Idea of the Excerpt (What happened in the Future that is Similar to the Ideas of the Excerpt?)"/>
          <p:cNvSpPr txBox="1">
            <a:spLocks noGrp="1"/>
          </p:cNvSpPr>
          <p:nvPr>
            <p:ph type="title"/>
          </p:nvPr>
        </p:nvSpPr>
        <p:spPr>
          <a:prstGeom prst="rect">
            <a:avLst/>
          </a:prstGeom>
        </p:spPr>
        <p:txBody>
          <a:bodyPr/>
          <a:lstStyle>
            <a:lvl1pPr defTabSz="317372">
              <a:defRPr sz="4900"/>
            </a:lvl1pPr>
          </a:lstStyle>
          <a:p>
            <a:r>
              <a:t>Continuity of the Idea of the Excerpt (What happened in the Future that is Similar to the Ideas of the Excerpt?)</a:t>
            </a:r>
          </a:p>
        </p:txBody>
      </p:sp>
      <p:sp>
        <p:nvSpPr>
          <p:cNvPr id="169" name="Here you have to take the ideas of the excerpt and connect the same idea to a future event…"/>
          <p:cNvSpPr txBox="1">
            <a:spLocks noGrp="1"/>
          </p:cNvSpPr>
          <p:nvPr>
            <p:ph type="body" idx="1"/>
          </p:nvPr>
        </p:nvSpPr>
        <p:spPr>
          <a:xfrm>
            <a:off x="1778000" y="3378200"/>
            <a:ext cx="20828000" cy="9118600"/>
          </a:xfrm>
          <a:prstGeom prst="rect">
            <a:avLst/>
          </a:prstGeom>
        </p:spPr>
        <p:txBody>
          <a:bodyPr/>
          <a:lstStyle/>
          <a:p>
            <a:pPr>
              <a:buBlip>
                <a:blip r:embed="rId2"/>
              </a:buBlip>
            </a:pPr>
            <a:r>
              <a:t>Here you have to take the ideas of the excerpt and connect the same idea to a future event</a:t>
            </a:r>
          </a:p>
          <a:p>
            <a:pPr>
              <a:buBlip>
                <a:blip r:embed="rId2"/>
              </a:buBlip>
            </a:pPr>
            <a:r>
              <a:t>Key ?s you could encounter:</a:t>
            </a:r>
          </a:p>
          <a:p>
            <a:pPr lvl="1">
              <a:buBlip>
                <a:blip r:embed="rId2"/>
              </a:buBlip>
            </a:pPr>
            <a:r>
              <a:t>The goals of the Declaration of Sentiments were finally achieved by what event?</a:t>
            </a:r>
          </a:p>
          <a:p>
            <a:pPr lvl="2">
              <a:buBlip>
                <a:blip r:embed="rId2"/>
              </a:buBlip>
            </a:pPr>
            <a:r>
              <a:t>Answer: The passage of the 19th amendment</a:t>
            </a:r>
          </a:p>
          <a:p>
            <a:pPr lvl="1">
              <a:buBlip>
                <a:blip r:embed="rId2"/>
              </a:buBlip>
            </a:pPr>
            <a:r>
              <a:t>The immigration quota acts of the 1920s were ultimately overturned by which of the following?</a:t>
            </a:r>
          </a:p>
          <a:p>
            <a:pPr lvl="2">
              <a:buBlip>
                <a:blip r:embed="rId2"/>
              </a:buBlip>
            </a:pPr>
            <a:r>
              <a:t>Answer: The Immigration Act of 1965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ractice ?s"/>
          <p:cNvSpPr txBox="1">
            <a:spLocks noGrp="1"/>
          </p:cNvSpPr>
          <p:nvPr>
            <p:ph type="title"/>
          </p:nvPr>
        </p:nvSpPr>
        <p:spPr>
          <a:prstGeom prst="rect">
            <a:avLst/>
          </a:prstGeom>
        </p:spPr>
        <p:txBody>
          <a:bodyPr/>
          <a:lstStyle/>
          <a:p>
            <a:r>
              <a:t>Practice ?s</a:t>
            </a:r>
          </a:p>
        </p:txBody>
      </p:sp>
      <p:sp>
        <p:nvSpPr>
          <p:cNvPr id="172" name="“Provided, That, as an express and fundamental condition to the acquisition of any territory from the Republic of Mexico by the United States, by virtue of any treaty which may be negotiated between them, and to the use by the Executive of the moneys her"/>
          <p:cNvSpPr txBox="1">
            <a:spLocks noGrp="1"/>
          </p:cNvSpPr>
          <p:nvPr>
            <p:ph type="body" idx="1"/>
          </p:nvPr>
        </p:nvSpPr>
        <p:spPr>
          <a:xfrm>
            <a:off x="1778000" y="3378200"/>
            <a:ext cx="20828000" cy="9118600"/>
          </a:xfrm>
          <a:prstGeom prst="rect">
            <a:avLst/>
          </a:prstGeom>
          <a:solidFill>
            <a:srgbClr val="B7BAC0">
              <a:alpha val="54000"/>
            </a:srgbClr>
          </a:solidFill>
        </p:spPr>
        <p:txBody>
          <a:bodyPr/>
          <a:lstStyle/>
          <a:p>
            <a:pPr marL="0" indent="0" defTabSz="457200">
              <a:spcBef>
                <a:spcPts val="0"/>
              </a:spcBef>
              <a:buSzTx/>
              <a:buNone/>
              <a:defRPr sz="4200"/>
            </a:pPr>
            <a:r>
              <a:t>“Provided, That, as an express and fundamental condition to the acquisition of any territory from the Republic of Mexico by the United States, by virtue of any treaty which may be negotiated between them, and to the use by the Executive of the moneys herein appropriated, neither slavery nor involuntary servitude shall ever exist in any part of said territory, except for crime, whereof the party shall first be duly convicted.”</a:t>
            </a:r>
          </a:p>
          <a:p>
            <a:pPr marL="0" indent="0" defTabSz="457200">
              <a:spcBef>
                <a:spcPts val="0"/>
              </a:spcBef>
              <a:buSzTx/>
              <a:buNone/>
              <a:defRPr sz="4200"/>
            </a:pPr>
            <a:r>
              <a:t>- Wilmot Proviso, 1848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Question #1"/>
          <p:cNvSpPr txBox="1">
            <a:spLocks noGrp="1"/>
          </p:cNvSpPr>
          <p:nvPr>
            <p:ph type="title"/>
          </p:nvPr>
        </p:nvSpPr>
        <p:spPr>
          <a:prstGeom prst="rect">
            <a:avLst/>
          </a:prstGeom>
        </p:spPr>
        <p:txBody>
          <a:bodyPr/>
          <a:lstStyle/>
          <a:p>
            <a:r>
              <a:t>Question #1</a:t>
            </a:r>
          </a:p>
        </p:txBody>
      </p:sp>
      <p:sp>
        <p:nvSpPr>
          <p:cNvPr id="175" name="The excerpt most directly reflects which of the following debates in the United States during the mid-19th century?…"/>
          <p:cNvSpPr txBox="1">
            <a:spLocks noGrp="1"/>
          </p:cNvSpPr>
          <p:nvPr>
            <p:ph type="body" idx="1"/>
          </p:nvPr>
        </p:nvSpPr>
        <p:spPr>
          <a:xfrm>
            <a:off x="1778000" y="3378200"/>
            <a:ext cx="20828000" cy="9118600"/>
          </a:xfrm>
          <a:prstGeom prst="rect">
            <a:avLst/>
          </a:prstGeom>
        </p:spPr>
        <p:txBody>
          <a:bodyPr/>
          <a:lstStyle/>
          <a:p>
            <a:pPr marL="0" indent="0" defTabSz="457200">
              <a:spcBef>
                <a:spcPts val="1600"/>
              </a:spcBef>
              <a:buSzTx/>
              <a:buNone/>
              <a:defRPr sz="4200"/>
            </a:pPr>
            <a:r>
              <a:t>The excerpt most directly reflects which of the following debates in the United States during the mid-19th century?</a:t>
            </a:r>
          </a:p>
          <a:p>
            <a:pPr marL="0" indent="0" defTabSz="457200">
              <a:spcBef>
                <a:spcPts val="0"/>
              </a:spcBef>
              <a:buSzTx/>
              <a:buNone/>
              <a:defRPr sz="4200"/>
            </a:pPr>
            <a:r>
              <a:t>A) The expansion of voting rights for white males</a:t>
            </a:r>
          </a:p>
          <a:p>
            <a:pPr marL="0" indent="0" defTabSz="457200">
              <a:spcBef>
                <a:spcPts val="0"/>
              </a:spcBef>
              <a:buSzTx/>
              <a:buNone/>
              <a:defRPr sz="4200"/>
            </a:pPr>
            <a:r>
              <a:t>B) The constitutionality of the Bank of the United States</a:t>
            </a:r>
          </a:p>
          <a:p>
            <a:pPr marL="0" indent="0" defTabSz="457200">
              <a:spcBef>
                <a:spcPts val="0"/>
              </a:spcBef>
              <a:buSzTx/>
              <a:buNone/>
              <a:defRPr sz="4200"/>
            </a:pPr>
            <a:r>
              <a:t>C) The extension of slavery into newly acquired territories</a:t>
            </a:r>
          </a:p>
          <a:p>
            <a:pPr marL="0" indent="0" defTabSz="457200">
              <a:spcBef>
                <a:spcPts val="0"/>
              </a:spcBef>
              <a:buSzTx/>
              <a:buNone/>
              <a:defRPr sz="4200"/>
            </a:pPr>
            <a:r>
              <a:t>D) The regulation of interstate commerce by the federal government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Question #2"/>
          <p:cNvSpPr txBox="1">
            <a:spLocks noGrp="1"/>
          </p:cNvSpPr>
          <p:nvPr>
            <p:ph type="title"/>
          </p:nvPr>
        </p:nvSpPr>
        <p:spPr>
          <a:prstGeom prst="rect">
            <a:avLst/>
          </a:prstGeom>
        </p:spPr>
        <p:txBody>
          <a:bodyPr/>
          <a:lstStyle/>
          <a:p>
            <a:r>
              <a:t>Question #2</a:t>
            </a:r>
          </a:p>
        </p:txBody>
      </p:sp>
      <p:sp>
        <p:nvSpPr>
          <p:cNvPr id="178" name="The proposal in the excerpt was most strongly supported by which of the following groups?…"/>
          <p:cNvSpPr txBox="1">
            <a:spLocks noGrp="1"/>
          </p:cNvSpPr>
          <p:nvPr>
            <p:ph type="body" idx="1"/>
          </p:nvPr>
        </p:nvSpPr>
        <p:spPr>
          <a:xfrm>
            <a:off x="1778000" y="3378200"/>
            <a:ext cx="20828000" cy="9118600"/>
          </a:xfrm>
          <a:prstGeom prst="rect">
            <a:avLst/>
          </a:prstGeom>
        </p:spPr>
        <p:txBody>
          <a:bodyPr/>
          <a:lstStyle/>
          <a:p>
            <a:pPr marL="0" indent="0" defTabSz="457200">
              <a:spcBef>
                <a:spcPts val="1600"/>
              </a:spcBef>
              <a:buSzTx/>
              <a:buNone/>
              <a:defRPr sz="4200"/>
            </a:pPr>
            <a:r>
              <a:t>The proposal in the excerpt was most strongly supported by which of the following groups?</a:t>
            </a:r>
          </a:p>
          <a:p>
            <a:pPr marL="0" indent="0" defTabSz="457200">
              <a:spcBef>
                <a:spcPts val="0"/>
              </a:spcBef>
              <a:buSzTx/>
              <a:buNone/>
              <a:defRPr sz="4200"/>
            </a:pPr>
            <a:r>
              <a:t>A) Southern plantation owners</a:t>
            </a:r>
          </a:p>
          <a:p>
            <a:pPr marL="0" indent="0" defTabSz="457200">
              <a:spcBef>
                <a:spcPts val="0"/>
              </a:spcBef>
              <a:buSzTx/>
              <a:buNone/>
              <a:defRPr sz="4200"/>
            </a:pPr>
            <a:r>
              <a:t>B) Northern abolitionists and Free-Soilers</a:t>
            </a:r>
          </a:p>
          <a:p>
            <a:pPr marL="0" indent="0" defTabSz="457200">
              <a:spcBef>
                <a:spcPts val="0"/>
              </a:spcBef>
              <a:buSzTx/>
              <a:buNone/>
              <a:defRPr sz="4200"/>
            </a:pPr>
            <a:r>
              <a:t>C) Western settlers seeking new farmland</a:t>
            </a:r>
          </a:p>
          <a:p>
            <a:pPr marL="0" indent="0" defTabSz="457200">
              <a:spcBef>
                <a:spcPts val="0"/>
              </a:spcBef>
              <a:buSzTx/>
              <a:buNone/>
              <a:defRPr sz="4200"/>
            </a:pPr>
            <a:r>
              <a:t>D) Supporters of Manifest Destiny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Question #3"/>
          <p:cNvSpPr txBox="1">
            <a:spLocks noGrp="1"/>
          </p:cNvSpPr>
          <p:nvPr>
            <p:ph type="title"/>
          </p:nvPr>
        </p:nvSpPr>
        <p:spPr>
          <a:prstGeom prst="rect">
            <a:avLst/>
          </a:prstGeom>
        </p:spPr>
        <p:txBody>
          <a:bodyPr/>
          <a:lstStyle/>
          <a:p>
            <a:r>
              <a:t>Question #3</a:t>
            </a:r>
          </a:p>
        </p:txBody>
      </p:sp>
      <p:sp>
        <p:nvSpPr>
          <p:cNvPr id="181" name="Which of the following events was a direct consequence of the debate surrounding the idea expressed in the excerpt?…"/>
          <p:cNvSpPr txBox="1">
            <a:spLocks noGrp="1"/>
          </p:cNvSpPr>
          <p:nvPr>
            <p:ph type="body" idx="1"/>
          </p:nvPr>
        </p:nvSpPr>
        <p:spPr>
          <a:xfrm>
            <a:off x="1778000" y="3378200"/>
            <a:ext cx="20828000" cy="9118600"/>
          </a:xfrm>
          <a:prstGeom prst="rect">
            <a:avLst/>
          </a:prstGeom>
        </p:spPr>
        <p:txBody>
          <a:bodyPr/>
          <a:lstStyle/>
          <a:p>
            <a:pPr marL="0" indent="0" defTabSz="457200">
              <a:spcBef>
                <a:spcPts val="1600"/>
              </a:spcBef>
              <a:buSzTx/>
              <a:buNone/>
              <a:defRPr sz="4200"/>
            </a:pPr>
            <a:r>
              <a:t>Which of the following events was a direct consequence of the debate surrounding the idea expressed in the excerpt?</a:t>
            </a:r>
          </a:p>
          <a:p>
            <a:pPr marL="0" indent="0" defTabSz="457200">
              <a:spcBef>
                <a:spcPts val="0"/>
              </a:spcBef>
              <a:buSzTx/>
              <a:buNone/>
              <a:defRPr sz="4200"/>
            </a:pPr>
            <a:r>
              <a:t>A) The Nullification Crisis</a:t>
            </a:r>
          </a:p>
          <a:p>
            <a:pPr marL="0" indent="0" defTabSz="457200">
              <a:spcBef>
                <a:spcPts val="0"/>
              </a:spcBef>
              <a:buSzTx/>
              <a:buNone/>
              <a:defRPr sz="4200"/>
            </a:pPr>
            <a:r>
              <a:t>B) The Missouri Compromise</a:t>
            </a:r>
          </a:p>
          <a:p>
            <a:pPr marL="0" indent="0" defTabSz="457200">
              <a:spcBef>
                <a:spcPts val="0"/>
              </a:spcBef>
              <a:buSzTx/>
              <a:buNone/>
              <a:defRPr sz="4200"/>
            </a:pPr>
            <a:r>
              <a:t>C) The Compromise of 1850</a:t>
            </a:r>
          </a:p>
          <a:p>
            <a:pPr marL="0" indent="0" defTabSz="457200">
              <a:spcBef>
                <a:spcPts val="0"/>
              </a:spcBef>
              <a:buSzTx/>
              <a:buNone/>
              <a:defRPr sz="4200"/>
            </a:pPr>
            <a:r>
              <a:t>D) The Hartford Convention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Question #4"/>
          <p:cNvSpPr txBox="1">
            <a:spLocks noGrp="1"/>
          </p:cNvSpPr>
          <p:nvPr>
            <p:ph type="title"/>
          </p:nvPr>
        </p:nvSpPr>
        <p:spPr>
          <a:prstGeom prst="rect">
            <a:avLst/>
          </a:prstGeom>
        </p:spPr>
        <p:txBody>
          <a:bodyPr/>
          <a:lstStyle/>
          <a:p>
            <a:r>
              <a:t>Question #4</a:t>
            </a:r>
          </a:p>
        </p:txBody>
      </p:sp>
      <p:sp>
        <p:nvSpPr>
          <p:cNvPr id="184" name="The sentiments described in the excerpt have most in common with what in the late 19th century?…"/>
          <p:cNvSpPr txBox="1">
            <a:spLocks noGrp="1"/>
          </p:cNvSpPr>
          <p:nvPr>
            <p:ph type="body" idx="1"/>
          </p:nvPr>
        </p:nvSpPr>
        <p:spPr>
          <a:xfrm>
            <a:off x="1778000" y="3378200"/>
            <a:ext cx="20828000" cy="9118600"/>
          </a:xfrm>
          <a:prstGeom prst="rect">
            <a:avLst/>
          </a:prstGeom>
        </p:spPr>
        <p:txBody>
          <a:bodyPr/>
          <a:lstStyle/>
          <a:p>
            <a:pPr marL="0" indent="0" defTabSz="457200">
              <a:spcBef>
                <a:spcPts val="1600"/>
              </a:spcBef>
              <a:buSzTx/>
              <a:buNone/>
              <a:defRPr sz="4200"/>
            </a:pPr>
            <a:r>
              <a:t>The sentiments described in the excerpt have most in common with what in the late 19th century?</a:t>
            </a:r>
          </a:p>
          <a:p>
            <a:pPr marL="0" indent="0" defTabSz="457200">
              <a:spcBef>
                <a:spcPts val="0"/>
              </a:spcBef>
              <a:buSzTx/>
              <a:buNone/>
              <a:defRPr sz="4200"/>
            </a:pPr>
            <a:r>
              <a:t>A) Southern State restrictions to voting rights to African Americans</a:t>
            </a:r>
          </a:p>
          <a:p>
            <a:pPr marL="0" indent="0" defTabSz="457200">
              <a:spcBef>
                <a:spcPts val="0"/>
              </a:spcBef>
              <a:buSzTx/>
              <a:buNone/>
              <a:defRPr sz="4200"/>
            </a:pPr>
            <a:r>
              <a:t>B) The industrialization of the United States</a:t>
            </a:r>
          </a:p>
          <a:p>
            <a:pPr marL="0" indent="0" defTabSz="457200">
              <a:spcBef>
                <a:spcPts val="0"/>
              </a:spcBef>
              <a:buSzTx/>
              <a:buNone/>
              <a:defRPr sz="4200"/>
            </a:pPr>
            <a:r>
              <a:t>C) The Supreme Court ruling in Plessy v. Ferguson</a:t>
            </a:r>
          </a:p>
          <a:p>
            <a:pPr marL="0" indent="0" defTabSz="457200">
              <a:spcBef>
                <a:spcPts val="0"/>
              </a:spcBef>
              <a:buSzTx/>
              <a:buNone/>
              <a:defRPr sz="4200"/>
            </a:pPr>
            <a:r>
              <a:t>D) Debates over acquisition of territories following the Spanish-American War</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ee You Back Here For Part II (SAQs)"/>
          <p:cNvSpPr txBox="1">
            <a:spLocks noGrp="1"/>
          </p:cNvSpPr>
          <p:nvPr>
            <p:ph type="title"/>
          </p:nvPr>
        </p:nvSpPr>
        <p:spPr>
          <a:prstGeom prst="rect">
            <a:avLst/>
          </a:prstGeom>
        </p:spPr>
        <p:txBody>
          <a:bodyPr>
            <a:normAutofit fontScale="90000"/>
          </a:bodyPr>
          <a:lstStyle>
            <a:lvl1pPr defTabSz="498729">
              <a:defRPr sz="7700"/>
            </a:lvl1pPr>
          </a:lstStyle>
          <a:p>
            <a:r>
              <a:t>See You Back Here For Part II (SAQs)</a:t>
            </a:r>
          </a:p>
        </p:txBody>
      </p:sp>
      <p:sp>
        <p:nvSpPr>
          <p:cNvPr id="187" name="Thanks for watching…"/>
          <p:cNvSpPr txBox="1">
            <a:spLocks noGrp="1"/>
          </p:cNvSpPr>
          <p:nvPr>
            <p:ph type="body" idx="1"/>
          </p:nvPr>
        </p:nvSpPr>
        <p:spPr>
          <a:xfrm>
            <a:off x="1778000" y="3378200"/>
            <a:ext cx="20828000" cy="9118600"/>
          </a:xfrm>
          <a:prstGeom prst="rect">
            <a:avLst/>
          </a:prstGeom>
        </p:spPr>
        <p:txBody>
          <a:bodyPr/>
          <a:lstStyle/>
          <a:p>
            <a:pPr marL="228600" indent="-228600" defTabSz="457200">
              <a:spcBef>
                <a:spcPts val="1600"/>
              </a:spcBef>
              <a:buSzPct val="100000"/>
              <a:buChar char="•"/>
              <a:defRPr sz="4200"/>
            </a:pPr>
            <a:r>
              <a:t>Thanks for watching</a:t>
            </a:r>
          </a:p>
          <a:p>
            <a:pPr marL="228600" indent="-228600" defTabSz="457200">
              <a:spcBef>
                <a:spcPts val="1600"/>
              </a:spcBef>
              <a:buSzPct val="100000"/>
              <a:buChar char="•"/>
              <a:defRPr sz="4200"/>
            </a:pPr>
            <a:r>
              <a:t>Best of luck on your test!</a:t>
            </a:r>
          </a:p>
          <a:p>
            <a:pPr marL="228600" indent="-228600" defTabSz="457200">
              <a:spcBef>
                <a:spcPts val="1600"/>
              </a:spcBef>
              <a:buSzPct val="100000"/>
              <a:buChar char="•"/>
              <a:defRPr sz="4200"/>
            </a:pPr>
            <a:r>
              <a:t>Subscribe and follow on TikTok</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ntro To M.C. ?s"/>
          <p:cNvSpPr txBox="1">
            <a:spLocks noGrp="1"/>
          </p:cNvSpPr>
          <p:nvPr>
            <p:ph type="title"/>
          </p:nvPr>
        </p:nvSpPr>
        <p:spPr>
          <a:prstGeom prst="rect">
            <a:avLst/>
          </a:prstGeom>
        </p:spPr>
        <p:txBody>
          <a:bodyPr/>
          <a:lstStyle/>
          <a:p>
            <a:r>
              <a:t>Intro To M.C. ?s</a:t>
            </a:r>
          </a:p>
        </p:txBody>
      </p:sp>
      <p:sp>
        <p:nvSpPr>
          <p:cNvPr id="142" name="55 M.C. ?s…"/>
          <p:cNvSpPr txBox="1">
            <a:spLocks noGrp="1"/>
          </p:cNvSpPr>
          <p:nvPr>
            <p:ph type="body" idx="1"/>
          </p:nvPr>
        </p:nvSpPr>
        <p:spPr>
          <a:xfrm>
            <a:off x="1778000" y="3378200"/>
            <a:ext cx="20828000" cy="9118600"/>
          </a:xfrm>
          <a:prstGeom prst="rect">
            <a:avLst/>
          </a:prstGeom>
        </p:spPr>
        <p:txBody>
          <a:bodyPr/>
          <a:lstStyle/>
          <a:p>
            <a:pPr>
              <a:buBlip>
                <a:blip r:embed="rId2"/>
              </a:buBlip>
            </a:pPr>
            <a:r>
              <a:t>55 M.C. ?s</a:t>
            </a:r>
          </a:p>
          <a:p>
            <a:pPr>
              <a:buBlip>
                <a:blip r:embed="rId2"/>
              </a:buBlip>
            </a:pPr>
            <a:r>
              <a:t>55 Minutes to complete</a:t>
            </a:r>
          </a:p>
          <a:p>
            <a:pPr>
              <a:buBlip>
                <a:blip r:embed="rId2"/>
              </a:buBlip>
            </a:pPr>
            <a:r>
              <a:t>Excerpt based:</a:t>
            </a:r>
          </a:p>
          <a:p>
            <a:pPr lvl="1">
              <a:buBlip>
                <a:blip r:embed="rId2"/>
              </a:buBlip>
            </a:pPr>
            <a:r>
              <a:t>2-4 ?s per excerpt</a:t>
            </a:r>
          </a:p>
          <a:p>
            <a:pPr lvl="1">
              <a:buBlip>
                <a:blip r:embed="rId2"/>
              </a:buBlip>
            </a:pPr>
            <a:r>
              <a:t>Most questions are based on the excerpt, some are connecting to another time period </a:t>
            </a:r>
          </a:p>
          <a:p>
            <a:pPr>
              <a:buBlip>
                <a:blip r:embed="rId2"/>
              </a:buBlip>
            </a:pPr>
            <a:r>
              <a:t>15-20 excerpts on average per test</a:t>
            </a:r>
          </a:p>
          <a:p>
            <a:pPr>
              <a:buBlip>
                <a:blip r:embed="rId2"/>
              </a:buBlip>
            </a:pPr>
            <a:r>
              <a:t>40% of test score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4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4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4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ypes of Questions Frequently Asked"/>
          <p:cNvSpPr txBox="1">
            <a:spLocks noGrp="1"/>
          </p:cNvSpPr>
          <p:nvPr>
            <p:ph type="title"/>
          </p:nvPr>
        </p:nvSpPr>
        <p:spPr>
          <a:prstGeom prst="rect">
            <a:avLst/>
          </a:prstGeom>
        </p:spPr>
        <p:txBody>
          <a:bodyPr>
            <a:normAutofit fontScale="90000"/>
          </a:bodyPr>
          <a:lstStyle>
            <a:lvl1pPr defTabSz="498729">
              <a:defRPr sz="7700"/>
            </a:lvl1pPr>
          </a:lstStyle>
          <a:p>
            <a:r>
              <a:t>Types of Questions Frequently Asked</a:t>
            </a:r>
          </a:p>
        </p:txBody>
      </p:sp>
      <p:sp>
        <p:nvSpPr>
          <p:cNvPr id="145" name="Purpose of the excerpt (motivated by, reason for excerpt being created)…"/>
          <p:cNvSpPr txBox="1">
            <a:spLocks noGrp="1"/>
          </p:cNvSpPr>
          <p:nvPr>
            <p:ph type="body" idx="1"/>
          </p:nvPr>
        </p:nvSpPr>
        <p:spPr>
          <a:xfrm>
            <a:off x="1778000" y="3378200"/>
            <a:ext cx="20828000" cy="9118600"/>
          </a:xfrm>
          <a:prstGeom prst="rect">
            <a:avLst/>
          </a:prstGeom>
        </p:spPr>
        <p:txBody>
          <a:bodyPr/>
          <a:lstStyle/>
          <a:p>
            <a:pPr marL="521715" indent="-521715" defTabSz="511683">
              <a:spcBef>
                <a:spcPts val="2500"/>
              </a:spcBef>
              <a:buBlip>
                <a:blip r:embed="rId2"/>
              </a:buBlip>
              <a:defRPr sz="3476"/>
            </a:pPr>
            <a:r>
              <a:t>Purpose of the excerpt (motivated by, reason for excerpt being created)</a:t>
            </a:r>
          </a:p>
          <a:p>
            <a:pPr marL="521715" indent="-521715" defTabSz="511683">
              <a:spcBef>
                <a:spcPts val="2500"/>
              </a:spcBef>
              <a:buBlip>
                <a:blip r:embed="rId2"/>
              </a:buBlip>
              <a:defRPr sz="3476"/>
            </a:pPr>
            <a:r>
              <a:t>Sentiments described in the excerpt (asking what is the message of the excerpt) </a:t>
            </a:r>
          </a:p>
          <a:p>
            <a:pPr marL="521715" indent="-521715" defTabSz="511683">
              <a:spcBef>
                <a:spcPts val="2500"/>
              </a:spcBef>
              <a:buBlip>
                <a:blip r:embed="rId2"/>
              </a:buBlip>
              <a:defRPr sz="3476"/>
            </a:pPr>
            <a:r>
              <a:t>Comparing/Similarity of the ideas to another person/event </a:t>
            </a:r>
          </a:p>
          <a:p>
            <a:pPr marL="521715" indent="-521715" defTabSz="511683">
              <a:spcBef>
                <a:spcPts val="2500"/>
              </a:spcBef>
              <a:buBlip>
                <a:blip r:embed="rId2"/>
              </a:buBlip>
              <a:defRPr sz="3476"/>
            </a:pPr>
            <a:r>
              <a:t>Causation (contributed to, immediate cause of, etc.)</a:t>
            </a:r>
          </a:p>
          <a:p>
            <a:pPr marL="521715" indent="-521715" defTabSz="511683">
              <a:spcBef>
                <a:spcPts val="2500"/>
              </a:spcBef>
              <a:buBlip>
                <a:blip r:embed="rId2"/>
              </a:buBlip>
              <a:defRPr sz="3476"/>
            </a:pPr>
            <a:r>
              <a:t>Effect (outcome, result, etc.)</a:t>
            </a:r>
          </a:p>
          <a:p>
            <a:pPr marL="521715" indent="-521715" defTabSz="511683">
              <a:spcBef>
                <a:spcPts val="2500"/>
              </a:spcBef>
              <a:buBlip>
                <a:blip r:embed="rId2"/>
              </a:buBlip>
              <a:defRPr sz="3476"/>
            </a:pPr>
            <a:r>
              <a:t>Excerpt suggests which of the following?</a:t>
            </a:r>
          </a:p>
          <a:p>
            <a:pPr marL="521715" indent="-521715" defTabSz="511683">
              <a:spcBef>
                <a:spcPts val="2500"/>
              </a:spcBef>
              <a:buBlip>
                <a:blip r:embed="rId2"/>
              </a:buBlip>
              <a:defRPr sz="3476"/>
            </a:pPr>
            <a:r>
              <a:t>What happened BEFORE the excerpt (contextualization/historical context)</a:t>
            </a:r>
          </a:p>
          <a:p>
            <a:pPr marL="521715" indent="-521715" defTabSz="511683">
              <a:spcBef>
                <a:spcPts val="2500"/>
              </a:spcBef>
              <a:buBlip>
                <a:blip r:embed="rId2"/>
              </a:buBlip>
              <a:defRPr sz="3476"/>
            </a:pPr>
            <a:r>
              <a:t>Continuity of the idea of excerpt (What happened in the future that is similar to the Ideas of the excerpt?)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4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4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4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4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urpose of the Excerpt"/>
          <p:cNvSpPr txBox="1">
            <a:spLocks noGrp="1"/>
          </p:cNvSpPr>
          <p:nvPr>
            <p:ph type="title"/>
          </p:nvPr>
        </p:nvSpPr>
        <p:spPr>
          <a:prstGeom prst="rect">
            <a:avLst/>
          </a:prstGeom>
        </p:spPr>
        <p:txBody>
          <a:bodyPr/>
          <a:lstStyle/>
          <a:p>
            <a:r>
              <a:t>Purpose of the Excerpt</a:t>
            </a:r>
          </a:p>
        </p:txBody>
      </p:sp>
      <p:sp>
        <p:nvSpPr>
          <p:cNvPr id="148" name="This assesses your ability to determine why the excerpt was created…"/>
          <p:cNvSpPr txBox="1">
            <a:spLocks noGrp="1"/>
          </p:cNvSpPr>
          <p:nvPr>
            <p:ph type="body" idx="1"/>
          </p:nvPr>
        </p:nvSpPr>
        <p:spPr>
          <a:xfrm>
            <a:off x="1778000" y="3378200"/>
            <a:ext cx="20828000" cy="9118600"/>
          </a:xfrm>
          <a:prstGeom prst="rect">
            <a:avLst/>
          </a:prstGeom>
        </p:spPr>
        <p:txBody>
          <a:bodyPr/>
          <a:lstStyle/>
          <a:p>
            <a:pPr>
              <a:buBlip>
                <a:blip r:embed="rId2"/>
              </a:buBlip>
            </a:pPr>
            <a:r>
              <a:t>This assesses your ability to determine </a:t>
            </a:r>
            <a:r>
              <a:rPr u="sng"/>
              <a:t>why</a:t>
            </a:r>
            <a:r>
              <a:t> the excerpt was created </a:t>
            </a:r>
          </a:p>
          <a:p>
            <a:pPr>
              <a:buBlip>
                <a:blip r:embed="rId2"/>
              </a:buBlip>
            </a:pPr>
            <a:r>
              <a:t>Key ?s you could encounter:</a:t>
            </a:r>
          </a:p>
          <a:p>
            <a:pPr lvl="1">
              <a:buBlip>
                <a:blip r:embed="rId2"/>
              </a:buBlip>
            </a:pPr>
            <a:r>
              <a:t>What was the author/artists purpose for creating this excerpt/image?</a:t>
            </a:r>
          </a:p>
          <a:p>
            <a:pPr lvl="1">
              <a:buBlip>
                <a:blip r:embed="rId2"/>
              </a:buBlip>
            </a:pPr>
            <a:r>
              <a:t>What was the motivating factor that led to the creation of the excerpt/image?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entiments Described in the Excerpt/Image"/>
          <p:cNvSpPr txBox="1">
            <a:spLocks noGrp="1"/>
          </p:cNvSpPr>
          <p:nvPr>
            <p:ph type="title"/>
          </p:nvPr>
        </p:nvSpPr>
        <p:spPr>
          <a:prstGeom prst="rect">
            <a:avLst/>
          </a:prstGeom>
        </p:spPr>
        <p:txBody>
          <a:bodyPr/>
          <a:lstStyle>
            <a:lvl1pPr defTabSz="433959">
              <a:defRPr sz="6700"/>
            </a:lvl1pPr>
          </a:lstStyle>
          <a:p>
            <a:r>
              <a:t>Sentiments Described in the Excerpt/Image</a:t>
            </a:r>
          </a:p>
        </p:txBody>
      </p:sp>
      <p:sp>
        <p:nvSpPr>
          <p:cNvPr id="151" name="Sentiments means ideas/message of the document…"/>
          <p:cNvSpPr txBox="1">
            <a:spLocks noGrp="1"/>
          </p:cNvSpPr>
          <p:nvPr>
            <p:ph type="body" idx="1"/>
          </p:nvPr>
        </p:nvSpPr>
        <p:spPr>
          <a:xfrm>
            <a:off x="1778000" y="3378200"/>
            <a:ext cx="20828000" cy="9118600"/>
          </a:xfrm>
          <a:prstGeom prst="rect">
            <a:avLst/>
          </a:prstGeom>
        </p:spPr>
        <p:txBody>
          <a:bodyPr/>
          <a:lstStyle/>
          <a:p>
            <a:pPr>
              <a:buBlip>
                <a:blip r:embed="rId2"/>
              </a:buBlip>
            </a:pPr>
            <a:r>
              <a:t>Sentiments means ideas/message of the document</a:t>
            </a:r>
          </a:p>
          <a:p>
            <a:pPr>
              <a:buBlip>
                <a:blip r:embed="rId2"/>
              </a:buBlip>
            </a:pPr>
            <a:r>
              <a:t>Key questions you could encounter:</a:t>
            </a:r>
          </a:p>
          <a:p>
            <a:pPr lvl="1">
              <a:buBlip>
                <a:blip r:embed="rId2"/>
              </a:buBlip>
            </a:pPr>
            <a:r>
              <a:t>Which of the following most directly contributed to the sentiments described in the excerpt?</a:t>
            </a:r>
          </a:p>
          <a:p>
            <a:pPr lvl="1">
              <a:buBlip>
                <a:blip r:embed="rId2"/>
              </a:buBlip>
            </a:pPr>
            <a:r>
              <a:t>The sentiments described in the excerpt/image best represent which of the following?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omparing the Ideas to Another Person Event"/>
          <p:cNvSpPr txBox="1">
            <a:spLocks noGrp="1"/>
          </p:cNvSpPr>
          <p:nvPr>
            <p:ph type="title"/>
          </p:nvPr>
        </p:nvSpPr>
        <p:spPr>
          <a:prstGeom prst="rect">
            <a:avLst/>
          </a:prstGeom>
        </p:spPr>
        <p:txBody>
          <a:bodyPr/>
          <a:lstStyle>
            <a:lvl1pPr defTabSz="433959">
              <a:defRPr sz="6700"/>
            </a:lvl1pPr>
          </a:lstStyle>
          <a:p>
            <a:r>
              <a:t>Comparing the Ideas to Another Person Event</a:t>
            </a:r>
          </a:p>
        </p:txBody>
      </p:sp>
      <p:sp>
        <p:nvSpPr>
          <p:cNvPr id="154" name="Big idea: what does this excerpt have in common with another time period/person/event?…"/>
          <p:cNvSpPr txBox="1">
            <a:spLocks noGrp="1"/>
          </p:cNvSpPr>
          <p:nvPr>
            <p:ph type="body" idx="1"/>
          </p:nvPr>
        </p:nvSpPr>
        <p:spPr>
          <a:xfrm>
            <a:off x="1778000" y="3378200"/>
            <a:ext cx="20828000" cy="9118600"/>
          </a:xfrm>
          <a:prstGeom prst="rect">
            <a:avLst/>
          </a:prstGeom>
        </p:spPr>
        <p:txBody>
          <a:bodyPr/>
          <a:lstStyle/>
          <a:p>
            <a:pPr marL="647191" indent="-647191" defTabSz="634745">
              <a:spcBef>
                <a:spcPts val="3100"/>
              </a:spcBef>
              <a:buBlip>
                <a:blip r:embed="rId2"/>
              </a:buBlip>
              <a:defRPr sz="4312"/>
            </a:pPr>
            <a:r>
              <a:t>Big idea: what does this excerpt have in common with another time period/person/event?</a:t>
            </a:r>
          </a:p>
          <a:p>
            <a:pPr marL="647191" indent="-647191" defTabSz="634745">
              <a:spcBef>
                <a:spcPts val="3100"/>
              </a:spcBef>
              <a:buBlip>
                <a:blip r:embed="rId2"/>
              </a:buBlip>
              <a:defRPr sz="4312"/>
            </a:pPr>
            <a:r>
              <a:t>Key ?s you could encounter:</a:t>
            </a:r>
          </a:p>
          <a:p>
            <a:pPr marL="1294383" lvl="1" indent="-647191" defTabSz="634745">
              <a:spcBef>
                <a:spcPts val="3100"/>
              </a:spcBef>
              <a:buBlip>
                <a:blip r:embed="rId2"/>
              </a:buBlip>
              <a:defRPr sz="4312"/>
            </a:pPr>
            <a:r>
              <a:t>The ideas/sentiments in the excerpt/image are most similar to what?</a:t>
            </a:r>
          </a:p>
          <a:p>
            <a:pPr marL="1941576" lvl="2" indent="-647191" defTabSz="634745">
              <a:spcBef>
                <a:spcPts val="3100"/>
              </a:spcBef>
              <a:buBlip>
                <a:blip r:embed="rId2"/>
              </a:buBlip>
              <a:defRPr sz="4312"/>
            </a:pPr>
            <a:r>
              <a:t>Ex. A map about Manifest Destiny</a:t>
            </a:r>
          </a:p>
          <a:p>
            <a:pPr marL="2588767" lvl="3" indent="-647191" defTabSz="634745">
              <a:spcBef>
                <a:spcPts val="3100"/>
              </a:spcBef>
              <a:buBlip>
                <a:blip r:embed="rId2"/>
              </a:buBlip>
              <a:defRPr sz="4312"/>
            </a:pPr>
            <a:r>
              <a:t>The sentiments described in the image are most similar to what other idea?</a:t>
            </a:r>
          </a:p>
          <a:p>
            <a:pPr marL="3235960" lvl="4" indent="-647191" defTabSz="634745">
              <a:spcBef>
                <a:spcPts val="3100"/>
              </a:spcBef>
              <a:buBlip>
                <a:blip r:embed="rId2"/>
              </a:buBlip>
              <a:defRPr sz="4312"/>
            </a:pPr>
            <a:r>
              <a:t>Answer would be debates about imperialism after the Spanish-American War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ausation"/>
          <p:cNvSpPr txBox="1">
            <a:spLocks noGrp="1"/>
          </p:cNvSpPr>
          <p:nvPr>
            <p:ph type="title"/>
          </p:nvPr>
        </p:nvSpPr>
        <p:spPr>
          <a:prstGeom prst="rect">
            <a:avLst/>
          </a:prstGeom>
        </p:spPr>
        <p:txBody>
          <a:bodyPr/>
          <a:lstStyle/>
          <a:p>
            <a:r>
              <a:t>Causation</a:t>
            </a:r>
          </a:p>
        </p:txBody>
      </p:sp>
      <p:sp>
        <p:nvSpPr>
          <p:cNvPr id="157" name="This is asking what caused the excerpt/image to be created…"/>
          <p:cNvSpPr txBox="1">
            <a:spLocks noGrp="1"/>
          </p:cNvSpPr>
          <p:nvPr>
            <p:ph type="body" idx="1"/>
          </p:nvPr>
        </p:nvSpPr>
        <p:spPr>
          <a:xfrm>
            <a:off x="1778000" y="3378200"/>
            <a:ext cx="20828000" cy="9118600"/>
          </a:xfrm>
          <a:prstGeom prst="rect">
            <a:avLst/>
          </a:prstGeom>
        </p:spPr>
        <p:txBody>
          <a:bodyPr/>
          <a:lstStyle/>
          <a:p>
            <a:pPr>
              <a:buBlip>
                <a:blip r:embed="rId2"/>
              </a:buBlip>
            </a:pPr>
            <a:r>
              <a:t>This is asking what </a:t>
            </a:r>
            <a:r>
              <a:rPr u="sng"/>
              <a:t>caused</a:t>
            </a:r>
            <a:r>
              <a:t> the excerpt/image to be created</a:t>
            </a:r>
          </a:p>
          <a:p>
            <a:pPr>
              <a:buBlip>
                <a:blip r:embed="rId2"/>
              </a:buBlip>
            </a:pPr>
            <a:r>
              <a:t>Key ?s you could encounter:</a:t>
            </a:r>
          </a:p>
          <a:p>
            <a:pPr lvl="1">
              <a:buBlip>
                <a:blip r:embed="rId2"/>
              </a:buBlip>
            </a:pPr>
            <a:r>
              <a:t>What contributed to the ideas expressed in the excerpt/image?</a:t>
            </a:r>
          </a:p>
          <a:p>
            <a:pPr lvl="1">
              <a:buBlip>
                <a:blip r:embed="rId2"/>
              </a:buBlip>
            </a:pPr>
            <a:r>
              <a:t>What was an immediate cause of an event? (ex. Civil War)</a:t>
            </a:r>
          </a:p>
          <a:p>
            <a:pPr lvl="1">
              <a:buBlip>
                <a:blip r:embed="rId2"/>
              </a:buBlip>
            </a:pPr>
            <a:r>
              <a:t>Which of the following led to the rise of the event in the excerpt?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Effect"/>
          <p:cNvSpPr txBox="1">
            <a:spLocks noGrp="1"/>
          </p:cNvSpPr>
          <p:nvPr>
            <p:ph type="title"/>
          </p:nvPr>
        </p:nvSpPr>
        <p:spPr>
          <a:prstGeom prst="rect">
            <a:avLst/>
          </a:prstGeom>
        </p:spPr>
        <p:txBody>
          <a:bodyPr/>
          <a:lstStyle/>
          <a:p>
            <a:r>
              <a:t>Effect</a:t>
            </a:r>
          </a:p>
        </p:txBody>
      </p:sp>
      <p:sp>
        <p:nvSpPr>
          <p:cNvPr id="160" name="What happened AFTER ideas of the excerpt/image was created?…"/>
          <p:cNvSpPr txBox="1">
            <a:spLocks noGrp="1"/>
          </p:cNvSpPr>
          <p:nvPr>
            <p:ph type="body" idx="1"/>
          </p:nvPr>
        </p:nvSpPr>
        <p:spPr>
          <a:xfrm>
            <a:off x="1778000" y="3378200"/>
            <a:ext cx="20828000" cy="9118600"/>
          </a:xfrm>
          <a:prstGeom prst="rect">
            <a:avLst/>
          </a:prstGeom>
        </p:spPr>
        <p:txBody>
          <a:bodyPr/>
          <a:lstStyle/>
          <a:p>
            <a:pPr>
              <a:buBlip>
                <a:blip r:embed="rId2"/>
              </a:buBlip>
            </a:pPr>
            <a:r>
              <a:t>What happened </a:t>
            </a:r>
            <a:r>
              <a:rPr u="sng"/>
              <a:t>AFTER</a:t>
            </a:r>
            <a:r>
              <a:t> ideas of the excerpt/image was created?</a:t>
            </a:r>
          </a:p>
          <a:p>
            <a:pPr>
              <a:buBlip>
                <a:blip r:embed="rId2"/>
              </a:buBlip>
            </a:pPr>
            <a:r>
              <a:t>Key ?s you could encounter:</a:t>
            </a:r>
          </a:p>
          <a:p>
            <a:pPr lvl="1">
              <a:buBlip>
                <a:blip r:embed="rId2"/>
              </a:buBlip>
            </a:pPr>
            <a:r>
              <a:t>What was one effect of the Gettysburg Address?</a:t>
            </a:r>
          </a:p>
          <a:p>
            <a:pPr lvl="1">
              <a:buBlip>
                <a:blip r:embed="rId2"/>
              </a:buBlip>
            </a:pPr>
            <a:r>
              <a:t>What was a result of (insert event here)?</a:t>
            </a:r>
          </a:p>
          <a:p>
            <a:pPr lvl="1">
              <a:buBlip>
                <a:blip r:embed="rId2"/>
              </a:buBlip>
            </a:pPr>
            <a:r>
              <a:t>What was a long term result of the (insert event here)?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Excerpt Suggests Which of the Following?"/>
          <p:cNvSpPr txBox="1">
            <a:spLocks noGrp="1"/>
          </p:cNvSpPr>
          <p:nvPr>
            <p:ph type="title"/>
          </p:nvPr>
        </p:nvSpPr>
        <p:spPr>
          <a:prstGeom prst="rect">
            <a:avLst/>
          </a:prstGeom>
        </p:spPr>
        <p:txBody>
          <a:bodyPr/>
          <a:lstStyle>
            <a:lvl1pPr defTabSz="446912">
              <a:defRPr sz="6900"/>
            </a:lvl1pPr>
          </a:lstStyle>
          <a:p>
            <a:r>
              <a:t>Excerpt Suggests Which of the Following?</a:t>
            </a:r>
          </a:p>
        </p:txBody>
      </p:sp>
      <p:sp>
        <p:nvSpPr>
          <p:cNvPr id="163" name="This tests your understanding of the excerpt/image/document…"/>
          <p:cNvSpPr txBox="1">
            <a:spLocks noGrp="1"/>
          </p:cNvSpPr>
          <p:nvPr>
            <p:ph type="body" idx="1"/>
          </p:nvPr>
        </p:nvSpPr>
        <p:spPr>
          <a:xfrm>
            <a:off x="1778000" y="3378200"/>
            <a:ext cx="20828000" cy="9118600"/>
          </a:xfrm>
          <a:prstGeom prst="rect">
            <a:avLst/>
          </a:prstGeom>
        </p:spPr>
        <p:txBody>
          <a:bodyPr/>
          <a:lstStyle/>
          <a:p>
            <a:pPr>
              <a:buBlip>
                <a:blip r:embed="rId2"/>
              </a:buBlip>
            </a:pPr>
            <a:r>
              <a:t>This tests your understanding of the excerpt/image/document</a:t>
            </a:r>
          </a:p>
          <a:p>
            <a:pPr>
              <a:buBlip>
                <a:blip r:embed="rId2"/>
              </a:buBlip>
            </a:pPr>
            <a:r>
              <a:t>Key ?s you could encounter:</a:t>
            </a:r>
          </a:p>
          <a:p>
            <a:pPr lvl="1">
              <a:buBlip>
                <a:blip r:embed="rId2"/>
              </a:buBlip>
            </a:pPr>
            <a:r>
              <a:t>The ideas expressed by (the author) indicates which of the following?</a:t>
            </a:r>
          </a:p>
          <a:p>
            <a:pPr lvl="1">
              <a:buBlip>
                <a:blip r:embed="rId2"/>
              </a:buBlip>
            </a:pPr>
            <a:r>
              <a:t>The excerpt by (the author) suggests the author/artist would support which of the following?</a:t>
            </a:r>
          </a:p>
          <a:p>
            <a:pPr lvl="1">
              <a:buBlip>
                <a:blip r:embed="rId2"/>
              </a:buBlip>
            </a:pPr>
            <a:r>
              <a:t>The excerpt by (the author) suggests the author/artist would most likely oppose which of the following?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1"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647700" rtl="0" fontAlgn="auto" latinLnBrk="0" hangingPunct="0">
          <a:lnSpc>
            <a:spcPct val="100000"/>
          </a:lnSpc>
          <a:spcBef>
            <a:spcPts val="510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647700" rtl="0" fontAlgn="auto" latinLnBrk="0" hangingPunct="0">
          <a:lnSpc>
            <a:spcPct val="100000"/>
          </a:lnSpc>
          <a:spcBef>
            <a:spcPts val="510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1083</Words>
  <Application>Microsoft Macintosh PowerPoint</Application>
  <PresentationFormat>Custom</PresentationFormat>
  <Paragraphs>102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Chalkduster</vt:lpstr>
      <vt:lpstr>Helvetica Neue</vt:lpstr>
      <vt:lpstr>Chalkboard</vt:lpstr>
      <vt:lpstr>APUSH Review: Multiple Choice ?s (Part I of Series on Tips for Taking the Test)</vt:lpstr>
      <vt:lpstr>Intro To M.C. ?s</vt:lpstr>
      <vt:lpstr>Types of Questions Frequently Asked</vt:lpstr>
      <vt:lpstr>Purpose of the Excerpt</vt:lpstr>
      <vt:lpstr>Sentiments Described in the Excerpt/Image</vt:lpstr>
      <vt:lpstr>Comparing the Ideas to Another Person Event</vt:lpstr>
      <vt:lpstr>Causation</vt:lpstr>
      <vt:lpstr>Effect</vt:lpstr>
      <vt:lpstr>Excerpt Suggests Which of the Following?</vt:lpstr>
      <vt:lpstr>What Happened BEFORE the Excerpt (Contextualization/Historical Context)</vt:lpstr>
      <vt:lpstr>Continuity of the Idea of the Excerpt (What happened in the Future that is Similar to the Ideas of the Excerpt?)</vt:lpstr>
      <vt:lpstr>Practice ?s</vt:lpstr>
      <vt:lpstr>Question #1</vt:lpstr>
      <vt:lpstr>Question #2</vt:lpstr>
      <vt:lpstr>Question #3</vt:lpstr>
      <vt:lpstr>Question #4</vt:lpstr>
      <vt:lpstr>See You Back Here For Part II (SAQs)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Adam Norris</cp:lastModifiedBy>
  <cp:revision>1</cp:revision>
  <dcterms:modified xsi:type="dcterms:W3CDTF">2026-04-30T17:47:44Z</dcterms:modified>
</cp:coreProperties>
</file>