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0" r:id="rId3"/>
    <p:sldId id="261" r:id="rId4"/>
    <p:sldId id="263" r:id="rId5"/>
    <p:sldId id="264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272C43FC-00EA-4E61-B74D-DB554FAD3062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Everything You Need To </a:t>
            </a:r>
            <a:r>
              <a:rPr lang="en-US" sz="2800" dirty="0"/>
              <a:t>K</a:t>
            </a:r>
            <a:r>
              <a:rPr lang="en-US" sz="2800" dirty="0" smtClean="0"/>
              <a:t>now </a:t>
            </a:r>
            <a:r>
              <a:rPr lang="en-US" sz="2800" dirty="0"/>
              <a:t>A</a:t>
            </a:r>
            <a:r>
              <a:rPr lang="en-US" sz="2800" dirty="0" smtClean="0"/>
              <a:t>bout </a:t>
            </a:r>
            <a:r>
              <a:rPr lang="en-US" sz="2800" i="1" dirty="0" err="1" smtClean="0"/>
              <a:t>Schenck</a:t>
            </a:r>
            <a:r>
              <a:rPr lang="en-US" sz="2800" i="1" dirty="0" smtClean="0"/>
              <a:t> v. United States</a:t>
            </a:r>
            <a:r>
              <a:rPr lang="en-US" sz="2800" dirty="0" smtClean="0"/>
              <a:t> To Succeed In APUSH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</a:t>
            </a:r>
            <a:r>
              <a:rPr lang="en-US" sz="5400" i="1" dirty="0" err="1" smtClean="0"/>
              <a:t>Schenck</a:t>
            </a:r>
            <a:r>
              <a:rPr lang="en-US" sz="5400" i="1" dirty="0" smtClean="0"/>
              <a:t> v. United States (1919)</a:t>
            </a:r>
            <a:endParaRPr lang="en-US" sz="5400" i="1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16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054250"/>
          </a:xfrm>
        </p:spPr>
        <p:txBody>
          <a:bodyPr/>
          <a:lstStyle/>
          <a:p>
            <a:pPr algn="ctr"/>
            <a:r>
              <a:rPr lang="en-US" dirty="0" smtClean="0"/>
              <a:t>Key Ideas Before The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US entered World War I in 1917</a:t>
            </a:r>
          </a:p>
          <a:p>
            <a:r>
              <a:rPr lang="en-US" sz="2400" dirty="0"/>
              <a:t>Espionage Act of 1917:</a:t>
            </a:r>
          </a:p>
          <a:p>
            <a:pPr lvl="1"/>
            <a:r>
              <a:rPr lang="en-US" sz="2400" dirty="0" smtClean="0"/>
              <a:t>Made it illegal to interfere with military operations, including the draft</a:t>
            </a:r>
          </a:p>
          <a:p>
            <a:pPr lvl="1"/>
            <a:r>
              <a:rPr lang="en-US" sz="2400" dirty="0" smtClean="0"/>
              <a:t>Illegal “to cause </a:t>
            </a:r>
            <a:r>
              <a:rPr lang="en-US" sz="2400" dirty="0"/>
              <a:t>… or incite … insubordination, disloyalty, mutiny, or refusal of duty, in the military or naval forces of the United </a:t>
            </a:r>
            <a:r>
              <a:rPr lang="en-US" sz="2400" dirty="0" smtClean="0"/>
              <a:t>States”</a:t>
            </a:r>
            <a:endParaRPr lang="en-US" sz="2400" dirty="0"/>
          </a:p>
          <a:p>
            <a:r>
              <a:rPr lang="en-US" sz="2400" dirty="0"/>
              <a:t>Sedition Act of 1918:</a:t>
            </a:r>
          </a:p>
          <a:p>
            <a:pPr lvl="1"/>
            <a:r>
              <a:rPr lang="en-US" sz="2400" dirty="0"/>
              <a:t>Made it illegal to criticize the government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65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927"/>
            <a:ext cx="7924800" cy="907473"/>
          </a:xfrm>
        </p:spPr>
        <p:txBody>
          <a:bodyPr/>
          <a:lstStyle/>
          <a:p>
            <a:pPr algn="ctr"/>
            <a:r>
              <a:rPr lang="en-US" dirty="0" smtClean="0"/>
              <a:t>Who was </a:t>
            </a:r>
            <a:r>
              <a:rPr lang="en-US" dirty="0" err="1" smtClean="0"/>
              <a:t>Schenck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990600"/>
            <a:ext cx="7924800" cy="4114800"/>
          </a:xfrm>
        </p:spPr>
        <p:txBody>
          <a:bodyPr/>
          <a:lstStyle/>
          <a:p>
            <a:r>
              <a:rPr lang="en-US" sz="2800" dirty="0" smtClean="0"/>
              <a:t>Socialist that opposed the war</a:t>
            </a:r>
          </a:p>
          <a:p>
            <a:r>
              <a:rPr lang="en-US" sz="2800" dirty="0" err="1" smtClean="0"/>
              <a:t>Schenck</a:t>
            </a:r>
            <a:r>
              <a:rPr lang="en-US" sz="2800" dirty="0" smtClean="0"/>
              <a:t> passed out flyers urging individuals to resist the draft</a:t>
            </a:r>
          </a:p>
          <a:p>
            <a:pPr lvl="1"/>
            <a:r>
              <a:rPr lang="en-US" sz="2800" dirty="0" smtClean="0"/>
              <a:t>Violation of the Espionage Act</a:t>
            </a:r>
          </a:p>
          <a:p>
            <a:pPr lvl="1"/>
            <a:r>
              <a:rPr lang="en-US" sz="2800" dirty="0" err="1" smtClean="0"/>
              <a:t>Schenck</a:t>
            </a:r>
            <a:r>
              <a:rPr lang="en-US" sz="2800" dirty="0" smtClean="0"/>
              <a:t> argued the Act violated the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amendment</a:t>
            </a:r>
          </a:p>
          <a:p>
            <a:r>
              <a:rPr lang="en-US" sz="2800" dirty="0" err="1" smtClean="0"/>
              <a:t>Schenck</a:t>
            </a:r>
            <a:r>
              <a:rPr lang="en-US" sz="2800" dirty="0" smtClean="0"/>
              <a:t> appealed to the Supreme Court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://s3.amazonaws.com/rapgenius/1362222063_charles-schenck-236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661475"/>
            <a:ext cx="2514600" cy="319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88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Supreme Court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 smtClean="0"/>
              <a:t>The Supreme Court unanimously agreed that </a:t>
            </a:r>
            <a:r>
              <a:rPr lang="en-US" sz="2800" dirty="0" err="1" smtClean="0"/>
              <a:t>Shenck</a:t>
            </a:r>
            <a:r>
              <a:rPr lang="en-US" sz="2800" dirty="0" smtClean="0"/>
              <a:t> broke the law</a:t>
            </a:r>
          </a:p>
          <a:p>
            <a:r>
              <a:rPr lang="en-US" sz="2800" dirty="0" smtClean="0"/>
              <a:t>Justice Oliver Holmes, Jr.</a:t>
            </a:r>
          </a:p>
          <a:p>
            <a:endParaRPr lang="en-US" sz="2800" dirty="0" smtClean="0"/>
          </a:p>
          <a:p>
            <a:r>
              <a:rPr lang="en-US" sz="2800" dirty="0" smtClean="0"/>
              <a:t>Free speech does not allow you to yell fire in a theater</a:t>
            </a:r>
          </a:p>
          <a:p>
            <a:r>
              <a:rPr lang="en-US" sz="2800" dirty="0" smtClean="0"/>
              <a:t>Does free speech allow you to yell theater in a fire hall?????</a:t>
            </a:r>
            <a:endParaRPr lang="en-US" sz="2800" dirty="0"/>
          </a:p>
          <a:p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 descr="File:Oliver Wendell Holmes Jr circa 1930-edi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845" y="1097684"/>
            <a:ext cx="3907155" cy="57118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ular Callout 3"/>
          <p:cNvSpPr/>
          <p:nvPr/>
        </p:nvSpPr>
        <p:spPr>
          <a:xfrm>
            <a:off x="914400" y="450273"/>
            <a:ext cx="5181600" cy="2971800"/>
          </a:xfrm>
          <a:prstGeom prst="wedgeRectCallout">
            <a:avLst>
              <a:gd name="adj1" fmla="val 71948"/>
              <a:gd name="adj2" fmla="val 247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"The question in every case is whether the words used are used in such circumstances and are of such a nature as to create a </a:t>
            </a:r>
            <a:r>
              <a:rPr lang="en-US" b="1" dirty="0"/>
              <a:t>clear and present danger</a:t>
            </a:r>
            <a:r>
              <a:rPr lang="en-US" dirty="0"/>
              <a:t> that they will bring about the substantive evils that the </a:t>
            </a:r>
            <a:r>
              <a:rPr lang="en-US" dirty="0" smtClean="0"/>
              <a:t>United States Congress has </a:t>
            </a:r>
            <a:r>
              <a:rPr lang="en-US" dirty="0"/>
              <a:t>a right to prevent. It is a question of proximity and degree. When a nation is at war, many things that might be said in time of peace are such a hindrance to its effort that their utterance will not be endured so long as men fight, and that no Court could regard them as protected by any constitutional right."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900546" y="450273"/>
            <a:ext cx="5181600" cy="2957945"/>
          </a:xfrm>
          <a:prstGeom prst="wedgeRectCallout">
            <a:avLst>
              <a:gd name="adj1" fmla="val 73552"/>
              <a:gd name="adj2" fmla="val 25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i="1" dirty="0"/>
              <a:t>The most stringent protection of free speech would not protect a man in falsely shouting fire in a theatre and causing a panic. [...] The question in every case is whether the words used are used in such circumstances and are of such a nature as to create a clear and present danger that they will bring about the substantive evils that Congress has a right to prevent.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3990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Effects of the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/>
              <a:t>Redefined the 1</a:t>
            </a:r>
            <a:r>
              <a:rPr lang="en-US" sz="2800" baseline="30000" dirty="0"/>
              <a:t>st</a:t>
            </a:r>
            <a:r>
              <a:rPr lang="en-US" sz="2800" dirty="0"/>
              <a:t> amendment</a:t>
            </a:r>
          </a:p>
          <a:p>
            <a:r>
              <a:rPr lang="en-US" sz="2800" dirty="0" smtClean="0"/>
              <a:t>In times of war and crisis, personal liberties decrease</a:t>
            </a:r>
          </a:p>
          <a:p>
            <a:pPr lvl="1"/>
            <a:r>
              <a:rPr lang="en-US" sz="2800" dirty="0" smtClean="0"/>
              <a:t>Seen in: </a:t>
            </a:r>
          </a:p>
          <a:p>
            <a:pPr lvl="2"/>
            <a:r>
              <a:rPr lang="en-US" sz="2800" dirty="0" smtClean="0"/>
              <a:t>The Civil War – suspension of habeas corpus</a:t>
            </a:r>
          </a:p>
          <a:p>
            <a:pPr lvl="2"/>
            <a:r>
              <a:rPr lang="en-US" sz="2800" dirty="0" smtClean="0"/>
              <a:t>World War II – Internment Camps</a:t>
            </a:r>
          </a:p>
          <a:p>
            <a:pPr lvl="2"/>
            <a:r>
              <a:rPr lang="en-US" sz="2800" dirty="0" smtClean="0"/>
              <a:t>Cold War –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“Red Scare”</a:t>
            </a:r>
          </a:p>
          <a:p>
            <a:pPr lvl="1"/>
            <a:endParaRPr lang="en-US" sz="2800" dirty="0"/>
          </a:p>
          <a:p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 descr="File:Abraham Lincoln November 186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934845" cy="2627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File:Map of World War II Japanese American internment camps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80707"/>
            <a:ext cx="6858000" cy="5696585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pic>
        <p:nvPicPr>
          <p:cNvPr id="9" name="Picture 8" descr="File:Joseph McCarthy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744" y="0"/>
            <a:ext cx="2844165" cy="3916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214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81000" y="1097684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pic>
        <p:nvPicPr>
          <p:cNvPr id="5" name="Picture 2" descr="http://s3.amazonaws.com/rapgenius/1362222063_charles-schenck-236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661475"/>
            <a:ext cx="2514600" cy="319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File:Oliver Wendell Holmes Jr circa 1930-edi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661475"/>
            <a:ext cx="2667000" cy="32103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ounded Rectangle 6"/>
          <p:cNvSpPr/>
          <p:nvPr/>
        </p:nvSpPr>
        <p:spPr>
          <a:xfrm>
            <a:off x="3886200" y="2971800"/>
            <a:ext cx="5257800" cy="689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Who has the better mustache? 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 rot="663007">
            <a:off x="182813" y="3707920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8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1384</TotalTime>
  <Words>436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Horizon</vt:lpstr>
      <vt:lpstr>APUSH Review: Schenck v. United States (1919)</vt:lpstr>
      <vt:lpstr>Key Ideas Before The Case</vt:lpstr>
      <vt:lpstr>Who was Schenck?</vt:lpstr>
      <vt:lpstr>The Supreme Court decision</vt:lpstr>
      <vt:lpstr>Effects of the Case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Schenck v. United States (1919)</dc:title>
  <dc:creator>adam</dc:creator>
  <cp:lastModifiedBy>adam</cp:lastModifiedBy>
  <cp:revision>8</cp:revision>
  <dcterms:created xsi:type="dcterms:W3CDTF">2013-12-25T04:14:26Z</dcterms:created>
  <dcterms:modified xsi:type="dcterms:W3CDTF">2013-12-27T19:10:42Z</dcterms:modified>
</cp:coreProperties>
</file>