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1" r:id="rId4"/>
    <p:sldId id="262" r:id="rId5"/>
    <p:sldId id="263" r:id="rId6"/>
    <p:sldId id="264" r:id="rId7"/>
    <p:sldId id="260"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26752D6-C54A-4F65-8FE0-501462EA4E43}" type="datetimeFigureOut">
              <a:rPr lang="en-US" smtClean="0"/>
              <a:t>11/16/2013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72D1AAA-ABD9-4F70-99F9-2375581DF80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6752D6-C54A-4F65-8FE0-501462EA4E43}"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6752D6-C54A-4F65-8FE0-501462EA4E43}"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6752D6-C54A-4F65-8FE0-501462EA4E43}"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6752D6-C54A-4F65-8FE0-501462EA4E43}"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72D1AAA-ABD9-4F70-99F9-2375581DF80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6752D6-C54A-4F65-8FE0-501462EA4E43}"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6752D6-C54A-4F65-8FE0-501462EA4E43}" type="datetimeFigureOut">
              <a:rPr lang="en-US" smtClean="0"/>
              <a:t>11/16/2013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6752D6-C54A-4F65-8FE0-501462EA4E43}" type="datetimeFigureOut">
              <a:rPr lang="en-US" smtClean="0"/>
              <a:t>11/16/2013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6752D6-C54A-4F65-8FE0-501462EA4E43}" type="datetimeFigureOut">
              <a:rPr lang="en-US" smtClean="0"/>
              <a:t>11/16/2013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6752D6-C54A-4F65-8FE0-501462EA4E43}"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6752D6-C54A-4F65-8FE0-501462EA4E43}"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D1AAA-ABD9-4F70-99F9-2375581DF8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26752D6-C54A-4F65-8FE0-501462EA4E43}" type="datetimeFigureOut">
              <a:rPr lang="en-US" smtClean="0"/>
              <a:t>11/16/2013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72D1AAA-ABD9-4F70-99F9-2375581DF80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564" y="1905000"/>
            <a:ext cx="8229600" cy="1828800"/>
          </a:xfrm>
        </p:spPr>
        <p:txBody>
          <a:bodyPr>
            <a:normAutofit fontScale="90000"/>
          </a:bodyPr>
          <a:lstStyle/>
          <a:p>
            <a:r>
              <a:rPr lang="en-US" dirty="0" smtClean="0"/>
              <a:t>APUSH Review: Wilson’s 14 Points And The Treaty of Versailles</a:t>
            </a:r>
            <a:endParaRPr lang="en-US" dirty="0"/>
          </a:p>
        </p:txBody>
      </p:sp>
      <p:sp>
        <p:nvSpPr>
          <p:cNvPr id="3" name="Subtitle 2"/>
          <p:cNvSpPr>
            <a:spLocks noGrp="1"/>
          </p:cNvSpPr>
          <p:nvPr>
            <p:ph type="subTitle" idx="1"/>
          </p:nvPr>
        </p:nvSpPr>
        <p:spPr>
          <a:xfrm>
            <a:off x="1447800" y="4572000"/>
            <a:ext cx="6553200" cy="838200"/>
          </a:xfrm>
        </p:spPr>
        <p:txBody>
          <a:bodyPr>
            <a:noAutofit/>
          </a:bodyPr>
          <a:lstStyle/>
          <a:p>
            <a:r>
              <a:rPr lang="en-US" dirty="0" smtClean="0"/>
              <a:t>Everything You Need To </a:t>
            </a:r>
            <a:r>
              <a:rPr lang="en-US" dirty="0"/>
              <a:t>K</a:t>
            </a:r>
            <a:r>
              <a:rPr lang="en-US" dirty="0" smtClean="0"/>
              <a:t>now </a:t>
            </a:r>
            <a:r>
              <a:rPr lang="en-US" dirty="0"/>
              <a:t>A</a:t>
            </a:r>
            <a:r>
              <a:rPr lang="en-US" dirty="0" smtClean="0"/>
              <a:t>bout Wilson’s 14 Points And The Treaty Of Versailles To Succeed In APUSH</a:t>
            </a:r>
            <a:endParaRPr lang="en-US" dirty="0"/>
          </a:p>
        </p:txBody>
      </p:sp>
      <p:sp>
        <p:nvSpPr>
          <p:cNvPr id="4" name="Title 3"/>
          <p:cNvSpPr txBox="1">
            <a:spLocks/>
          </p:cNvSpPr>
          <p:nvPr/>
        </p:nvSpPr>
        <p:spPr>
          <a:xfrm>
            <a:off x="457200" y="152400"/>
            <a:ext cx="8229600" cy="114300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5400" dirty="0" smtClean="0"/>
              <a:t>www.Apushreview.com</a:t>
            </a:r>
            <a:endParaRPr lang="en-US" sz="5400" dirty="0"/>
          </a:p>
        </p:txBody>
      </p:sp>
    </p:spTree>
    <p:extLst>
      <p:ext uri="{BB962C8B-B14F-4D97-AF65-F5344CB8AC3E}">
        <p14:creationId xmlns:p14="http://schemas.microsoft.com/office/powerpoint/2010/main" val="2847267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1" nodeType="clickEffect">
                                  <p:stCondLst>
                                    <p:cond delay="0"/>
                                  </p:stCondLst>
                                  <p:iterate type="lt">
                                    <p:tmPct val="10000"/>
                                  </p:iterate>
                                  <p:childTnLst>
                                    <p:animMotion origin="layout" path="M -0.00833 -0.04444 L -0.00833 -0.11667 " pathEditMode="relative" rAng="0" ptsTypes="AA">
                                      <p:cBhvr>
                                        <p:cTn id="14" dur="250" accel="50000" decel="50000" autoRev="1" fill="hold">
                                          <p:stCondLst>
                                            <p:cond delay="0"/>
                                          </p:stCondLst>
                                        </p:cTn>
                                        <p:tgtEl>
                                          <p:spTgt spid="4"/>
                                        </p:tgtEl>
                                        <p:attrNameLst>
                                          <p:attrName>ppt_x</p:attrName>
                                          <p:attrName>ppt_y</p:attrName>
                                        </p:attrNameLst>
                                      </p:cBhvr>
                                      <p:rCtr x="0" y="-3611"/>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 Vs. The World</a:t>
            </a:r>
            <a:endParaRPr lang="en-US" dirty="0"/>
          </a:p>
        </p:txBody>
      </p:sp>
      <p:sp>
        <p:nvSpPr>
          <p:cNvPr id="3" name="Content Placeholder 2"/>
          <p:cNvSpPr>
            <a:spLocks noGrp="1"/>
          </p:cNvSpPr>
          <p:nvPr>
            <p:ph idx="1"/>
          </p:nvPr>
        </p:nvSpPr>
        <p:spPr/>
        <p:txBody>
          <a:bodyPr/>
          <a:lstStyle/>
          <a:p>
            <a:r>
              <a:rPr lang="en-US" dirty="0" smtClean="0"/>
              <a:t>Wilson’s two goals:</a:t>
            </a:r>
          </a:p>
          <a:p>
            <a:pPr lvl="1"/>
            <a:r>
              <a:rPr lang="en-US" dirty="0" smtClean="0"/>
              <a:t>“A war to end wars”</a:t>
            </a:r>
          </a:p>
          <a:p>
            <a:pPr lvl="1"/>
            <a:r>
              <a:rPr lang="en-US" dirty="0" smtClean="0"/>
              <a:t>“To make the world safe for democracy”</a:t>
            </a:r>
            <a:endParaRPr lang="en-US" dirty="0"/>
          </a:p>
          <a:p>
            <a:r>
              <a:rPr lang="en-US" dirty="0" smtClean="0"/>
              <a:t>US and Europe had different views for post-WWI Europe</a:t>
            </a:r>
          </a:p>
          <a:p>
            <a:pPr lvl="1"/>
            <a:endParaRPr lang="en-US" dirty="0"/>
          </a:p>
          <a:p>
            <a:endParaRPr lang="en-US" dirty="0" smtClean="0"/>
          </a:p>
          <a:p>
            <a:endParaRPr lang="en-US" dirty="0"/>
          </a:p>
          <a:p>
            <a:endParaRPr lang="en-US" dirty="0" smtClean="0"/>
          </a:p>
          <a:p>
            <a:endParaRPr lang="en-US" dirty="0"/>
          </a:p>
        </p:txBody>
      </p:sp>
      <p:pic>
        <p:nvPicPr>
          <p:cNvPr id="3074" name="Picture 2" descr="http://graphics8.nytimes.com/images/2012/04/01/learning/Apr02LN/Apr02LN-blog4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449782"/>
            <a:ext cx="4267200" cy="3324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5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14 Points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Delivered to Congress in 1918</a:t>
            </a:r>
          </a:p>
          <a:p>
            <a:pPr marL="0" indent="0">
              <a:buNone/>
            </a:pPr>
            <a:r>
              <a:rPr lang="en-US" dirty="0" smtClean="0"/>
              <a:t>1. Open covenants of peace, openly arrived at, after which there shall be no private international understandings of any kind but diplomacy shall proceed always frankly and in the public view.</a:t>
            </a:r>
          </a:p>
          <a:p>
            <a:pPr lvl="1"/>
            <a:r>
              <a:rPr lang="en-US" dirty="0" smtClean="0"/>
              <a:t>No secret alliances</a:t>
            </a:r>
            <a:endParaRPr lang="en-US" dirty="0"/>
          </a:p>
          <a:p>
            <a:pPr marL="0" indent="0">
              <a:buNone/>
            </a:pPr>
            <a:r>
              <a:rPr lang="en-US" dirty="0" smtClean="0"/>
              <a:t>2. Absolute freedom of navigation of the seas, outside territorial waters, alike in peace and in war, except as the seas may be closed in whole or in part by international action for the enforcement of international covenants.</a:t>
            </a:r>
          </a:p>
          <a:p>
            <a:pPr lvl="1"/>
            <a:r>
              <a:rPr lang="en-US" dirty="0" smtClean="0"/>
              <a:t>No unrestricted submarine warfare</a:t>
            </a:r>
          </a:p>
          <a:p>
            <a:endParaRPr lang="en-US" dirty="0"/>
          </a:p>
          <a:p>
            <a:endParaRPr lang="en-US" dirty="0"/>
          </a:p>
        </p:txBody>
      </p:sp>
      <p:cxnSp>
        <p:nvCxnSpPr>
          <p:cNvPr id="5" name="Straight Connector 4"/>
          <p:cNvCxnSpPr/>
          <p:nvPr/>
        </p:nvCxnSpPr>
        <p:spPr>
          <a:xfrm>
            <a:off x="914400" y="2438400"/>
            <a:ext cx="2286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638800" y="3505200"/>
            <a:ext cx="1752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257800" y="3200400"/>
            <a:ext cx="1752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362200" y="4267200"/>
            <a:ext cx="4800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2050" name="Picture 2" descr="File:Handelskrie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09600"/>
            <a:ext cx="7620000" cy="493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0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14 Points Continued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 The removal, of all economic barriers and the establishment of equality of trade conditions among all the nations consenting to the peace and associating themselves for its maintenance.</a:t>
            </a:r>
          </a:p>
          <a:p>
            <a:pPr lvl="1"/>
            <a:r>
              <a:rPr lang="en-US" dirty="0" smtClean="0"/>
              <a:t>Free trade (no tariffs)</a:t>
            </a:r>
          </a:p>
          <a:p>
            <a:pPr marL="0" indent="0">
              <a:buNone/>
            </a:pPr>
            <a:r>
              <a:rPr lang="en-US" dirty="0" smtClean="0"/>
              <a:t>4. Adequate guarantees given and taken that national armaments will be reduced to the lowest point consistent with domestic safety.</a:t>
            </a:r>
            <a:endParaRPr lang="en-US" dirty="0"/>
          </a:p>
          <a:p>
            <a:pPr lvl="1"/>
            <a:r>
              <a:rPr lang="en-US" dirty="0" smtClean="0"/>
              <a:t>No Militarism</a:t>
            </a:r>
            <a:endParaRPr lang="en-US" dirty="0"/>
          </a:p>
          <a:p>
            <a:pPr marL="0" indent="0">
              <a:buNone/>
            </a:pPr>
            <a:endParaRPr lang="en-US" dirty="0" smtClean="0"/>
          </a:p>
          <a:p>
            <a:pPr marL="0" indent="0">
              <a:buNone/>
            </a:pPr>
            <a:endParaRPr lang="en-US" dirty="0"/>
          </a:p>
          <a:p>
            <a:endParaRPr lang="en-US" dirty="0"/>
          </a:p>
        </p:txBody>
      </p:sp>
      <p:sp>
        <p:nvSpPr>
          <p:cNvPr id="4" name="Rectangle 3"/>
          <p:cNvSpPr/>
          <p:nvPr/>
        </p:nvSpPr>
        <p:spPr>
          <a:xfrm>
            <a:off x="2819400" y="3810000"/>
            <a:ext cx="4572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Democrats want to Decrease tariffs</a:t>
            </a:r>
            <a:endParaRPr lang="en-US" sz="3600" dirty="0"/>
          </a:p>
        </p:txBody>
      </p:sp>
      <p:cxnSp>
        <p:nvCxnSpPr>
          <p:cNvPr id="6" name="Straight Connector 5"/>
          <p:cNvCxnSpPr/>
          <p:nvPr/>
        </p:nvCxnSpPr>
        <p:spPr>
          <a:xfrm>
            <a:off x="3200400" y="4800600"/>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622964" y="5410200"/>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752600" y="2057400"/>
            <a:ext cx="4876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4793673"/>
            <a:ext cx="5410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09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nodeType="clickEffect">
                                  <p:stCondLst>
                                    <p:cond delay="0"/>
                                  </p:stCondLst>
                                  <p:childTnLst>
                                    <p:anim calcmode="lin" valueType="num">
                                      <p:cBhvr additive="base">
                                        <p:cTn id="26" dur="500"/>
                                        <p:tgtEl>
                                          <p:spTgt spid="7"/>
                                        </p:tgtEl>
                                        <p:attrNameLst>
                                          <p:attrName>ppt_x</p:attrName>
                                        </p:attrNameLst>
                                      </p:cBhvr>
                                      <p:tavLst>
                                        <p:tav tm="0">
                                          <p:val>
                                            <p:strVal val="ppt_x"/>
                                          </p:val>
                                        </p:tav>
                                        <p:tav tm="100000">
                                          <p:val>
                                            <p:strVal val="ppt_x"/>
                                          </p:val>
                                        </p:tav>
                                      </p:tavLst>
                                    </p:anim>
                                    <p:anim calcmode="lin" valueType="num">
                                      <p:cBhvr additive="base">
                                        <p:cTn id="27" dur="500"/>
                                        <p:tgtEl>
                                          <p:spTgt spid="7"/>
                                        </p:tgtEl>
                                        <p:attrNameLst>
                                          <p:attrName>ppt_y</p:attrName>
                                        </p:attrNameLst>
                                      </p:cBhvr>
                                      <p:tavLst>
                                        <p:tav tm="0">
                                          <p:val>
                                            <p:strVal val="ppt_y"/>
                                          </p:val>
                                        </p:tav>
                                        <p:tav tm="100000">
                                          <p:val>
                                            <p:strVal val="1+ppt_h/2"/>
                                          </p:val>
                                        </p:tav>
                                      </p:tavLst>
                                    </p:anim>
                                    <p:set>
                                      <p:cBhvr>
                                        <p:cTn id="28" dur="1" fill="hold">
                                          <p:stCondLst>
                                            <p:cond delay="499"/>
                                          </p:stCondLst>
                                        </p:cTn>
                                        <p:tgtEl>
                                          <p:spTgt spid="7"/>
                                        </p:tgtEl>
                                        <p:attrNameLst>
                                          <p:attrName>style.visibility</p:attrName>
                                        </p:attrNameLst>
                                      </p:cBhvr>
                                      <p:to>
                                        <p:strVal val="hidden"/>
                                      </p:to>
                                    </p:set>
                                  </p:childTnLst>
                                </p:cTn>
                              </p:par>
                              <p:par>
                                <p:cTn id="29" presetID="2" presetClass="exit" presetSubtype="4" fill="hold" nodeType="withEffect">
                                  <p:stCondLst>
                                    <p:cond delay="0"/>
                                  </p:stCondLst>
                                  <p:childTnLst>
                                    <p:anim calcmode="lin" valueType="num">
                                      <p:cBhvr additive="base">
                                        <p:cTn id="30" dur="500"/>
                                        <p:tgtEl>
                                          <p:spTgt spid="6"/>
                                        </p:tgtEl>
                                        <p:attrNameLst>
                                          <p:attrName>ppt_x</p:attrName>
                                        </p:attrNameLst>
                                      </p:cBhvr>
                                      <p:tavLst>
                                        <p:tav tm="0">
                                          <p:val>
                                            <p:strVal val="ppt_x"/>
                                          </p:val>
                                        </p:tav>
                                        <p:tav tm="100000">
                                          <p:val>
                                            <p:strVal val="ppt_x"/>
                                          </p:val>
                                        </p:tav>
                                      </p:tavLst>
                                    </p:anim>
                                    <p:anim calcmode="lin" valueType="num">
                                      <p:cBhvr additive="base">
                                        <p:cTn id="31" dur="500"/>
                                        <p:tgtEl>
                                          <p:spTgt spid="6"/>
                                        </p:tgtEl>
                                        <p:attrNameLst>
                                          <p:attrName>ppt_y</p:attrName>
                                        </p:attrNameLst>
                                      </p:cBhvr>
                                      <p:tavLst>
                                        <p:tav tm="0">
                                          <p:val>
                                            <p:strVal val="ppt_y"/>
                                          </p:val>
                                        </p:tav>
                                        <p:tav tm="100000">
                                          <p:val>
                                            <p:strVal val="1+ppt_h/2"/>
                                          </p:val>
                                        </p:tav>
                                      </p:tavLst>
                                    </p:anim>
                                    <p:set>
                                      <p:cBhvr>
                                        <p:cTn id="32" dur="1" fill="hold">
                                          <p:stCondLst>
                                            <p:cond delay="499"/>
                                          </p:stCondLst>
                                        </p:cTn>
                                        <p:tgtEl>
                                          <p:spTgt spid="6"/>
                                        </p:tgtEl>
                                        <p:attrNameLst>
                                          <p:attrName>style.visibility</p:attrName>
                                        </p:attrNameLst>
                                      </p:cBhvr>
                                      <p:to>
                                        <p:strVal val="hidden"/>
                                      </p:to>
                                    </p:set>
                                  </p:childTnLst>
                                </p:cTn>
                              </p:par>
                              <p:par>
                                <p:cTn id="33" presetID="2" presetClass="exit" presetSubtype="4" fill="hold" grpId="1" nodeType="withEffect">
                                  <p:stCondLst>
                                    <p:cond delay="0"/>
                                  </p:stCondLst>
                                  <p:childTnLst>
                                    <p:anim calcmode="lin" valueType="num">
                                      <p:cBhvr additive="base">
                                        <p:cTn id="34" dur="500"/>
                                        <p:tgtEl>
                                          <p:spTgt spid="4"/>
                                        </p:tgtEl>
                                        <p:attrNameLst>
                                          <p:attrName>ppt_x</p:attrName>
                                        </p:attrNameLst>
                                      </p:cBhvr>
                                      <p:tavLst>
                                        <p:tav tm="0">
                                          <p:val>
                                            <p:strVal val="ppt_x"/>
                                          </p:val>
                                        </p:tav>
                                        <p:tav tm="100000">
                                          <p:val>
                                            <p:strVal val="ppt_x"/>
                                          </p:val>
                                        </p:tav>
                                      </p:tavLst>
                                    </p:anim>
                                    <p:anim calcmode="lin" valueType="num">
                                      <p:cBhvr additive="base">
                                        <p:cTn id="35" dur="500"/>
                                        <p:tgtEl>
                                          <p:spTgt spid="4"/>
                                        </p:tgtEl>
                                        <p:attrNameLst>
                                          <p:attrName>ppt_y</p:attrName>
                                        </p:attrNameLst>
                                      </p:cBhvr>
                                      <p:tavLst>
                                        <p:tav tm="0">
                                          <p:val>
                                            <p:strVal val="ppt_y"/>
                                          </p:val>
                                        </p:tav>
                                        <p:tav tm="100000">
                                          <p:val>
                                            <p:strVal val="1+ppt_h/2"/>
                                          </p:val>
                                        </p:tav>
                                      </p:tavLst>
                                    </p:anim>
                                    <p:set>
                                      <p:cBhvr>
                                        <p:cTn id="36" dur="1" fill="hold">
                                          <p:stCondLst>
                                            <p:cond delay="499"/>
                                          </p:stCondLst>
                                        </p:cTn>
                                        <p:tgtEl>
                                          <p:spTgt spid="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14 Points Continued</a:t>
            </a:r>
            <a:endParaRPr lang="en-US"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pPr marL="0" indent="0">
              <a:buNone/>
            </a:pPr>
            <a:r>
              <a:rPr lang="en-US" dirty="0" smtClean="0"/>
              <a:t>5. A free, open-minded, and absolutely impartial adjustment of all colonial claims, based upon a strict observance of the principle that in determining all such questions of sovereignty the interests of the populations concerned must have equal weight with the equitable claims of the government whose title is to be determined.</a:t>
            </a:r>
          </a:p>
          <a:p>
            <a:pPr lvl="1"/>
            <a:r>
              <a:rPr lang="en-US" dirty="0" smtClean="0"/>
              <a:t>Reduce imperialism, self-determination</a:t>
            </a:r>
            <a:endParaRPr lang="en-US" dirty="0"/>
          </a:p>
          <a:p>
            <a:pPr marL="0" indent="0">
              <a:buNone/>
            </a:pPr>
            <a:r>
              <a:rPr lang="en-US" dirty="0" smtClean="0"/>
              <a:t>14. A general association of nations must be formed under specific covenants for the purpose of affording mutual guarantees of political independence and territorial integrity to great and small states alike.</a:t>
            </a:r>
          </a:p>
          <a:p>
            <a:pPr lvl="1"/>
            <a:r>
              <a:rPr lang="en-US" dirty="0" smtClean="0"/>
              <a:t>Prelude to the League of Nations</a:t>
            </a:r>
          </a:p>
          <a:p>
            <a:pPr marL="0" indent="0">
              <a:buNone/>
            </a:pPr>
            <a:endParaRPr lang="en-US" dirty="0"/>
          </a:p>
          <a:p>
            <a:endParaRPr lang="en-US" dirty="0"/>
          </a:p>
        </p:txBody>
      </p:sp>
      <p:cxnSp>
        <p:nvCxnSpPr>
          <p:cNvPr id="5" name="Straight Connector 4"/>
          <p:cNvCxnSpPr/>
          <p:nvPr/>
        </p:nvCxnSpPr>
        <p:spPr>
          <a:xfrm>
            <a:off x="3124200" y="2819400"/>
            <a:ext cx="17192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9600" y="3200400"/>
            <a:ext cx="17192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73927" y="4724400"/>
            <a:ext cx="304107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9600" y="5791200"/>
            <a:ext cx="2819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3076" name="Picture 4" descr="File:Symbol of the League of Nations (simpl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9824" y="763731"/>
            <a:ext cx="3914775" cy="391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58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at Versailles</a:t>
            </a:r>
            <a:endParaRPr lang="en-US" dirty="0"/>
          </a:p>
        </p:txBody>
      </p:sp>
      <p:sp>
        <p:nvSpPr>
          <p:cNvPr id="3" name="Content Placeholder 2"/>
          <p:cNvSpPr>
            <a:spLocks noGrp="1"/>
          </p:cNvSpPr>
          <p:nvPr>
            <p:ph idx="1"/>
          </p:nvPr>
        </p:nvSpPr>
        <p:spPr/>
        <p:txBody>
          <a:bodyPr>
            <a:normAutofit/>
          </a:bodyPr>
          <a:lstStyle/>
          <a:p>
            <a:r>
              <a:rPr lang="en-US" dirty="0" smtClean="0"/>
              <a:t>Germany and Russia were excluded</a:t>
            </a:r>
          </a:p>
          <a:p>
            <a:r>
              <a:rPr lang="en-US" dirty="0" smtClean="0"/>
              <a:t>US, France, GB, and Italy each had own goals</a:t>
            </a:r>
            <a:endParaRPr lang="en-US" dirty="0"/>
          </a:p>
          <a:p>
            <a:r>
              <a:rPr lang="en-US" dirty="0" smtClean="0"/>
              <a:t>Article X:</a:t>
            </a:r>
          </a:p>
          <a:p>
            <a:pPr lvl="1"/>
            <a:r>
              <a:rPr lang="en-US" dirty="0" smtClean="0"/>
              <a:t>Created the League of Nations</a:t>
            </a:r>
          </a:p>
          <a:p>
            <a:r>
              <a:rPr lang="en-US" dirty="0" smtClean="0"/>
              <a:t>Article 231: “War Guilt Clause”</a:t>
            </a:r>
          </a:p>
          <a:p>
            <a:pPr lvl="1"/>
            <a:r>
              <a:rPr lang="en-US" dirty="0" smtClean="0"/>
              <a:t>Germany must accept full responsibility for war</a:t>
            </a:r>
            <a:endParaRPr lang="en-US" dirty="0"/>
          </a:p>
          <a:p>
            <a:r>
              <a:rPr lang="en-US" dirty="0" smtClean="0"/>
              <a:t>Some European countries gained self-determination, but not imperialized countries in Africa and Asia</a:t>
            </a:r>
          </a:p>
          <a:p>
            <a:endParaRPr lang="en-US" dirty="0"/>
          </a:p>
        </p:txBody>
      </p:sp>
      <p:pic>
        <p:nvPicPr>
          <p:cNvPr id="1026" name="Picture 2" descr="https://elginhistory12.wikispaces.com/file/view/versailles-treaty.jpg/337168916/570x419/versailles-trea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971800"/>
            <a:ext cx="499110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02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1026"/>
                                        </p:tgtEl>
                                        <p:attrNameLst>
                                          <p:attrName>ppt_x</p:attrName>
                                        </p:attrNameLst>
                                      </p:cBhvr>
                                      <p:tavLst>
                                        <p:tav tm="0">
                                          <p:val>
                                            <p:strVal val="ppt_x"/>
                                          </p:val>
                                        </p:tav>
                                        <p:tav tm="100000">
                                          <p:val>
                                            <p:strVal val="ppt_x"/>
                                          </p:val>
                                        </p:tav>
                                      </p:tavLst>
                                    </p:anim>
                                    <p:anim calcmode="lin" valueType="num">
                                      <p:cBhvr additive="base">
                                        <p:cTn id="21" dur="500"/>
                                        <p:tgtEl>
                                          <p:spTgt spid="1026"/>
                                        </p:tgtEl>
                                        <p:attrNameLst>
                                          <p:attrName>ppt_y</p:attrName>
                                        </p:attrNameLst>
                                      </p:cBhvr>
                                      <p:tavLst>
                                        <p:tav tm="0">
                                          <p:val>
                                            <p:strVal val="ppt_y"/>
                                          </p:val>
                                        </p:tav>
                                        <p:tav tm="100000">
                                          <p:val>
                                            <p:strVal val="1+ppt_h/2"/>
                                          </p:val>
                                        </p:tav>
                                      </p:tavLst>
                                    </p:anim>
                                    <p:set>
                                      <p:cBhvr>
                                        <p:cTn id="22" dur="1" fill="hold">
                                          <p:stCondLst>
                                            <p:cond delay="499"/>
                                          </p:stCondLst>
                                        </p:cTn>
                                        <p:tgtEl>
                                          <p:spTgt spid="102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Lodge Reservations</a:t>
            </a:r>
            <a:endParaRPr lang="en-US" dirty="0"/>
          </a:p>
        </p:txBody>
      </p:sp>
      <p:sp>
        <p:nvSpPr>
          <p:cNvPr id="3" name="Content Placeholder 2"/>
          <p:cNvSpPr>
            <a:spLocks noGrp="1"/>
          </p:cNvSpPr>
          <p:nvPr>
            <p:ph idx="1"/>
          </p:nvPr>
        </p:nvSpPr>
        <p:spPr/>
        <p:txBody>
          <a:bodyPr>
            <a:normAutofit/>
          </a:bodyPr>
          <a:lstStyle/>
          <a:p>
            <a:r>
              <a:rPr lang="en-US" dirty="0" smtClean="0"/>
              <a:t>Henry Cabot Lodge (Republican Senator) was against the treaty</a:t>
            </a:r>
          </a:p>
          <a:p>
            <a:pPr lvl="1"/>
            <a:r>
              <a:rPr lang="en-US" dirty="0" smtClean="0"/>
              <a:t>Wrote 14 reservations</a:t>
            </a:r>
          </a:p>
          <a:p>
            <a:r>
              <a:rPr lang="en-US" dirty="0" smtClean="0"/>
              <a:t>Many senators detested Article X</a:t>
            </a:r>
          </a:p>
          <a:p>
            <a:pPr lvl="1"/>
            <a:r>
              <a:rPr lang="en-US" dirty="0" smtClean="0"/>
              <a:t>Would get US involved in foreign entanglements</a:t>
            </a:r>
          </a:p>
          <a:p>
            <a:pPr lvl="1"/>
            <a:r>
              <a:rPr lang="en-US" dirty="0" smtClean="0"/>
              <a:t>Take war-making decision out of Congress’ hands</a:t>
            </a:r>
            <a:endParaRPr lang="en-US" dirty="0"/>
          </a:p>
          <a:p>
            <a:r>
              <a:rPr lang="en-US" dirty="0" smtClean="0"/>
              <a:t>Wilson went on a speaking tour across the country</a:t>
            </a:r>
          </a:p>
          <a:p>
            <a:pPr lvl="1"/>
            <a:r>
              <a:rPr lang="en-US" dirty="0" smtClean="0"/>
              <a:t>“Irreconcilables” followed his tour</a:t>
            </a:r>
          </a:p>
          <a:p>
            <a:r>
              <a:rPr lang="en-US" dirty="0" smtClean="0"/>
              <a:t>Senate never ratifies the treaty</a:t>
            </a:r>
          </a:p>
          <a:p>
            <a:endParaRPr lang="en-US" dirty="0" smtClean="0"/>
          </a:p>
          <a:p>
            <a:endParaRPr lang="en-US" dirty="0"/>
          </a:p>
          <a:p>
            <a:endParaRPr lang="en-US" dirty="0" smtClean="0"/>
          </a:p>
          <a:p>
            <a:endParaRPr lang="en-US" dirty="0"/>
          </a:p>
        </p:txBody>
      </p:sp>
      <p:pic>
        <p:nvPicPr>
          <p:cNvPr id="1026" name="Picture 2" descr="http://upload.wikimedia.org/wikipedia/commons/f/f5/HenryCabotLodgeS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2399" y="2133600"/>
            <a:ext cx="2687746" cy="33112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File:The Gap in the Brid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561" y="990600"/>
            <a:ext cx="7620000" cy="539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22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nodeType="clickEffect">
                                  <p:stCondLst>
                                    <p:cond delay="0"/>
                                  </p:stCondLst>
                                  <p:childTnLst>
                                    <p:anim calcmode="lin" valueType="num">
                                      <p:cBhvr additive="base">
                                        <p:cTn id="16" dur="500"/>
                                        <p:tgtEl>
                                          <p:spTgt spid="1026"/>
                                        </p:tgtEl>
                                        <p:attrNameLst>
                                          <p:attrName>ppt_x</p:attrName>
                                        </p:attrNameLst>
                                      </p:cBhvr>
                                      <p:tavLst>
                                        <p:tav tm="0">
                                          <p:val>
                                            <p:strVal val="ppt_x"/>
                                          </p:val>
                                        </p:tav>
                                        <p:tav tm="100000">
                                          <p:val>
                                            <p:strVal val="ppt_x"/>
                                          </p:val>
                                        </p:tav>
                                      </p:tavLst>
                                    </p:anim>
                                    <p:anim calcmode="lin" valueType="num">
                                      <p:cBhvr additive="base">
                                        <p:cTn id="17" dur="500"/>
                                        <p:tgtEl>
                                          <p:spTgt spid="1026"/>
                                        </p:tgtEl>
                                        <p:attrNameLst>
                                          <p:attrName>ppt_y</p:attrName>
                                        </p:attrNameLst>
                                      </p:cBhvr>
                                      <p:tavLst>
                                        <p:tav tm="0">
                                          <p:val>
                                            <p:strVal val="ppt_y"/>
                                          </p:val>
                                        </p:tav>
                                        <p:tav tm="100000">
                                          <p:val>
                                            <p:strVal val="1+ppt_h/2"/>
                                          </p:val>
                                        </p:tav>
                                      </p:tavLst>
                                    </p:anim>
                                    <p:set>
                                      <p:cBhvr>
                                        <p:cTn id="18" dur="1" fill="hold">
                                          <p:stCondLst>
                                            <p:cond delay="499"/>
                                          </p:stCondLst>
                                        </p:cTn>
                                        <p:tgtEl>
                                          <p:spTgt spid="102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xit" presetSubtype="4" fill="hold" nodeType="clickEffect">
                                  <p:stCondLst>
                                    <p:cond delay="0"/>
                                  </p:stCondLst>
                                  <p:childTnLst>
                                    <p:anim calcmode="lin" valueType="num">
                                      <p:cBhvr additive="base">
                                        <p:cTn id="50" dur="500"/>
                                        <p:tgtEl>
                                          <p:spTgt spid="4"/>
                                        </p:tgtEl>
                                        <p:attrNameLst>
                                          <p:attrName>ppt_x</p:attrName>
                                        </p:attrNameLst>
                                      </p:cBhvr>
                                      <p:tavLst>
                                        <p:tav tm="0">
                                          <p:val>
                                            <p:strVal val="ppt_x"/>
                                          </p:val>
                                        </p:tav>
                                        <p:tav tm="100000">
                                          <p:val>
                                            <p:strVal val="ppt_x"/>
                                          </p:val>
                                        </p:tav>
                                      </p:tavLst>
                                    </p:anim>
                                    <p:anim calcmode="lin" valueType="num">
                                      <p:cBhvr additive="base">
                                        <p:cTn id="51" dur="500"/>
                                        <p:tgtEl>
                                          <p:spTgt spid="4"/>
                                        </p:tgtEl>
                                        <p:attrNameLst>
                                          <p:attrName>ppt_y</p:attrName>
                                        </p:attrNameLst>
                                      </p:cBhvr>
                                      <p:tavLst>
                                        <p:tav tm="0">
                                          <p:val>
                                            <p:strVal val="ppt_y"/>
                                          </p:val>
                                        </p:tav>
                                        <p:tav tm="100000">
                                          <p:val>
                                            <p:strVal val="1+ppt_h/2"/>
                                          </p:val>
                                        </p:tav>
                                      </p:tavLst>
                                    </p:anim>
                                    <p:set>
                                      <p:cBhvr>
                                        <p:cTn id="5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706442"/>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960921"/>
            <a:ext cx="8229600" cy="4325112"/>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pic>
        <p:nvPicPr>
          <p:cNvPr id="3074" name="Picture 2" descr="http://upload.wikimedia.org/wikipedia/commons/f/f5/HenryCabotLodgeS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3521117"/>
            <a:ext cx="2708564" cy="3336883"/>
          </a:xfrm>
          <a:prstGeom prst="rect">
            <a:avLst/>
          </a:prstGeom>
          <a:noFill/>
          <a:extLst>
            <a:ext uri="{909E8E84-426E-40DD-AFC4-6F175D3DCCD1}">
              <a14:hiddenFill xmlns:a14="http://schemas.microsoft.com/office/drawing/2010/main">
                <a:solidFill>
                  <a:srgbClr val="FFFFFF"/>
                </a:solidFill>
              </a14:hiddenFill>
            </a:ext>
          </a:extLst>
        </p:spPr>
      </p:pic>
      <p:sp>
        <p:nvSpPr>
          <p:cNvPr id="8" name="Rounded Rectangular Callout 7"/>
          <p:cNvSpPr/>
          <p:nvPr/>
        </p:nvSpPr>
        <p:spPr>
          <a:xfrm>
            <a:off x="4343400" y="3733800"/>
            <a:ext cx="2667000" cy="1455758"/>
          </a:xfrm>
          <a:prstGeom prst="wedgeRoundRectCallout">
            <a:avLst>
              <a:gd name="adj1" fmla="val 58128"/>
              <a:gd name="adj2" fmla="val 596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I have no reservations about you subscribing.</a:t>
            </a:r>
            <a:endParaRPr lang="en-US" sz="2200" dirty="0"/>
          </a:p>
        </p:txBody>
      </p:sp>
    </p:spTree>
    <p:extLst>
      <p:ext uri="{BB962C8B-B14F-4D97-AF65-F5344CB8AC3E}">
        <p14:creationId xmlns:p14="http://schemas.microsoft.com/office/powerpoint/2010/main" val="1961904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2">
      <a:dk1>
        <a:srgbClr val="4EA5D8"/>
      </a:dk1>
      <a:lt1>
        <a:sysClr val="window" lastClr="FFFFFF"/>
      </a:lt1>
      <a:dk2>
        <a:srgbClr val="4EA5D8"/>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85</TotalTime>
  <Words>480</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APUSH Review: Wilson’s 14 Points And The Treaty of Versailles</vt:lpstr>
      <vt:lpstr>Wilson Vs. The World</vt:lpstr>
      <vt:lpstr>Wilson’s 14 Points</vt:lpstr>
      <vt:lpstr>Wilson’s 14 Points Continued</vt:lpstr>
      <vt:lpstr>Wilson’s 14 Points Continued</vt:lpstr>
      <vt:lpstr>Conference at Versailles</vt:lpstr>
      <vt:lpstr>The Lodge Reservations</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Treaty of Versailles</dc:title>
  <dc:creator>Adam</dc:creator>
  <cp:lastModifiedBy>Adam</cp:lastModifiedBy>
  <cp:revision>14</cp:revision>
  <dcterms:created xsi:type="dcterms:W3CDTF">2013-09-22T01:28:49Z</dcterms:created>
  <dcterms:modified xsi:type="dcterms:W3CDTF">2013-11-16T18:16:21Z</dcterms:modified>
</cp:coreProperties>
</file>