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1" r:id="rId4"/>
    <p:sldId id="262" r:id="rId5"/>
    <p:sldId id="260" r:id="rId6"/>
    <p:sldId id="263" r:id="rId7"/>
    <p:sldId id="265" r:id="rId8"/>
    <p:sldId id="266" r:id="rId9"/>
    <p:sldId id="269" r:id="rId10"/>
    <p:sldId id="264" r:id="rId11"/>
    <p:sldId id="26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AD9773-F9C5-4FB6-B2CC-64742C336869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07A2022-D064-45D3-B69C-9CCF292B478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514600"/>
            <a:ext cx="8534400" cy="173198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 smtClean="0"/>
              <a:t>APUSH Review: </a:t>
            </a:r>
            <a:r>
              <a:rPr lang="en-US" sz="7200" dirty="0" smtClean="0"/>
              <a:t>World War I (The Great War)</a:t>
            </a:r>
            <a:endParaRPr lang="en-US" sz="7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1447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Everything You Need to Know About </a:t>
            </a:r>
            <a:r>
              <a:rPr lang="en-US" sz="2400" dirty="0" smtClean="0"/>
              <a:t>World War I To </a:t>
            </a:r>
            <a:r>
              <a:rPr lang="en-US" sz="2400" dirty="0" smtClean="0"/>
              <a:t>Succeed In APUSH</a:t>
            </a:r>
            <a:endParaRPr lang="en-US" sz="24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7239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www.Apushreview.com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2491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Treaty Of Versailles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dirty="0" smtClean="0"/>
              <a:t>Article 231 punished Germany for starting the war</a:t>
            </a:r>
          </a:p>
          <a:p>
            <a:pPr lvl="1"/>
            <a:r>
              <a:rPr lang="en-US" dirty="0" smtClean="0"/>
              <a:t>“War-guilt” clause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League of Nations:</a:t>
            </a:r>
          </a:p>
          <a:p>
            <a:pPr lvl="1"/>
            <a:r>
              <a:rPr lang="en-US" dirty="0" smtClean="0"/>
              <a:t>Article X – called for members to give assistance to others if needed</a:t>
            </a:r>
          </a:p>
          <a:p>
            <a:pPr lvl="2"/>
            <a:r>
              <a:rPr lang="en-US" dirty="0" smtClean="0"/>
              <a:t>Congress detested this stipulation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Symbol of the League of Nations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927"/>
            <a:ext cx="5522912" cy="3650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18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dirty="0" smtClean="0"/>
              <a:t>Effects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 reverts to isolation:</a:t>
            </a:r>
          </a:p>
          <a:p>
            <a:pPr lvl="1"/>
            <a:r>
              <a:rPr lang="en-US" dirty="0" smtClean="0"/>
              <a:t>Harding (1920) campaigned on a “Return to normalcy”</a:t>
            </a:r>
          </a:p>
          <a:p>
            <a:endParaRPr lang="en-US" dirty="0" smtClean="0"/>
          </a:p>
          <a:p>
            <a:r>
              <a:rPr lang="en-US" dirty="0" smtClean="0"/>
              <a:t>“Red Summer”</a:t>
            </a:r>
          </a:p>
          <a:p>
            <a:pPr lvl="1"/>
            <a:r>
              <a:rPr lang="en-US" dirty="0" smtClean="0"/>
              <a:t>Race riots in Northern cities – “Great Migration”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Fear of Communism: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Red Scare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Increase in nativism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Warren G Harding-Harris &amp; Ew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90801"/>
            <a:ext cx="3124200" cy="42879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732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298" y="990600"/>
            <a:ext cx="8229600" cy="4325112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182813" y="3707920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8" name="Picture 7" descr="File:Christmas Truce 1914 IWM HU 358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122" y="3429000"/>
            <a:ext cx="5232878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5715000" y="2819400"/>
            <a:ext cx="2743200" cy="990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Let’s stop the fighting and subscribe!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08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Causes Of </a:t>
            </a:r>
            <a:r>
              <a:rPr lang="en-US" dirty="0"/>
              <a:t>T</a:t>
            </a:r>
            <a:r>
              <a:rPr lang="en-US" dirty="0" smtClean="0"/>
              <a:t>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Militarism</a:t>
            </a:r>
          </a:p>
          <a:p>
            <a:pPr lvl="1"/>
            <a:r>
              <a:rPr lang="en-US" dirty="0" smtClean="0"/>
              <a:t>Countries built up their military</a:t>
            </a:r>
          </a:p>
          <a:p>
            <a:r>
              <a:rPr lang="en-US" dirty="0" smtClean="0"/>
              <a:t>Alliances</a:t>
            </a:r>
          </a:p>
          <a:p>
            <a:pPr lvl="1"/>
            <a:r>
              <a:rPr lang="en-US" dirty="0" smtClean="0"/>
              <a:t>Secret alliances would drag countries into a conflict</a:t>
            </a:r>
          </a:p>
          <a:p>
            <a:r>
              <a:rPr lang="en-US" dirty="0" smtClean="0"/>
              <a:t>Imperialism</a:t>
            </a:r>
          </a:p>
          <a:p>
            <a:pPr lvl="1"/>
            <a:r>
              <a:rPr lang="en-US" dirty="0" smtClean="0"/>
              <a:t>Countries competed for overseas colonies</a:t>
            </a:r>
          </a:p>
          <a:p>
            <a:r>
              <a:rPr lang="en-US" dirty="0" smtClean="0"/>
              <a:t>Nationalism</a:t>
            </a:r>
          </a:p>
          <a:p>
            <a:pPr lvl="1"/>
            <a:r>
              <a:rPr lang="en-US" dirty="0" smtClean="0"/>
              <a:t>Desire to demonstrate the strength of each country</a:t>
            </a:r>
          </a:p>
          <a:p>
            <a:r>
              <a:rPr lang="en-US" dirty="0" smtClean="0"/>
              <a:t>Assassination of Franz Ferdinand</a:t>
            </a:r>
          </a:p>
          <a:p>
            <a:pPr lvl="1"/>
            <a:r>
              <a:rPr lang="en-US" dirty="0" smtClean="0"/>
              <a:t>Heir to the Austrian throne</a:t>
            </a:r>
          </a:p>
          <a:p>
            <a:pPr lvl="1"/>
            <a:r>
              <a:rPr lang="en-US" dirty="0" smtClean="0"/>
              <a:t>Assassination set off a chain of events which started the war</a:t>
            </a:r>
          </a:p>
          <a:p>
            <a:endParaRPr lang="en-US" dirty="0"/>
          </a:p>
        </p:txBody>
      </p:sp>
      <p:pic>
        <p:nvPicPr>
          <p:cNvPr id="4" name="Picture 3" descr="File:Franz ferdinan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"/>
            <a:ext cx="4267200" cy="48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143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Two Sides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4040188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Allied Powers: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Central Powers: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4040188" cy="3941763"/>
          </a:xfrm>
        </p:spPr>
        <p:txBody>
          <a:bodyPr>
            <a:normAutofit/>
          </a:bodyPr>
          <a:lstStyle/>
          <a:p>
            <a:r>
              <a:rPr lang="en-US" dirty="0" smtClean="0"/>
              <a:t>France</a:t>
            </a:r>
          </a:p>
          <a:p>
            <a:r>
              <a:rPr lang="en-US" dirty="0" smtClean="0"/>
              <a:t>Great Britain</a:t>
            </a:r>
          </a:p>
          <a:p>
            <a:r>
              <a:rPr lang="en-US" dirty="0" smtClean="0"/>
              <a:t>Russia</a:t>
            </a:r>
          </a:p>
          <a:p>
            <a:r>
              <a:rPr lang="en-US" dirty="0" smtClean="0"/>
              <a:t>Joined later</a:t>
            </a:r>
          </a:p>
          <a:p>
            <a:pPr lvl="1"/>
            <a:r>
              <a:rPr lang="en-US" dirty="0" smtClean="0"/>
              <a:t>US</a:t>
            </a:r>
          </a:p>
          <a:p>
            <a:pPr lvl="1"/>
            <a:r>
              <a:rPr lang="en-US" dirty="0" smtClean="0"/>
              <a:t>Italy</a:t>
            </a:r>
          </a:p>
          <a:p>
            <a:pPr lvl="1"/>
            <a:r>
              <a:rPr lang="en-US" dirty="0" smtClean="0"/>
              <a:t>Japan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41775" cy="3941763"/>
          </a:xfrm>
        </p:spPr>
        <p:txBody>
          <a:bodyPr/>
          <a:lstStyle/>
          <a:p>
            <a:r>
              <a:rPr lang="en-US" dirty="0" smtClean="0"/>
              <a:t>Germany</a:t>
            </a:r>
            <a:endParaRPr lang="en-US" dirty="0"/>
          </a:p>
          <a:p>
            <a:r>
              <a:rPr lang="en-US" dirty="0"/>
              <a:t>Austria-Hungary</a:t>
            </a:r>
          </a:p>
          <a:p>
            <a:r>
              <a:rPr lang="en-US" dirty="0"/>
              <a:t>Ottoman Empire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8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 Neutrality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 sought to remain neutral</a:t>
            </a:r>
          </a:p>
          <a:p>
            <a:pPr lvl="1"/>
            <a:r>
              <a:rPr lang="en-US" dirty="0" smtClean="0"/>
              <a:t>Democratic slogan for Wilson for election of 1916, “He kept us out of war”</a:t>
            </a:r>
            <a:endParaRPr lang="en-US" dirty="0"/>
          </a:p>
          <a:p>
            <a:r>
              <a:rPr lang="en-US" dirty="0" smtClean="0"/>
              <a:t>Lusitania (May 7, 1915)</a:t>
            </a:r>
          </a:p>
          <a:p>
            <a:pPr lvl="1"/>
            <a:r>
              <a:rPr lang="en-US" dirty="0" smtClean="0"/>
              <a:t>Passenger ship sunk by Germany, killing nearly 1,200 individuals, including over </a:t>
            </a:r>
            <a:r>
              <a:rPr lang="en-US" dirty="0"/>
              <a:t>1</a:t>
            </a:r>
            <a:r>
              <a:rPr lang="en-US" dirty="0" smtClean="0"/>
              <a:t>00 Americans</a:t>
            </a:r>
          </a:p>
          <a:p>
            <a:pPr lvl="1"/>
            <a:r>
              <a:rPr lang="en-US" dirty="0" smtClean="0"/>
              <a:t>Germany claimed the ship had munitions (later determined to be correct)</a:t>
            </a:r>
            <a:endParaRPr lang="en-US" dirty="0"/>
          </a:p>
          <a:p>
            <a:r>
              <a:rPr lang="en-US" dirty="0" smtClean="0"/>
              <a:t>Sussex Pledge:</a:t>
            </a:r>
          </a:p>
          <a:p>
            <a:pPr lvl="1"/>
            <a:r>
              <a:rPr lang="en-US" dirty="0" smtClean="0"/>
              <a:t>Germany damaged a French ship, the Sussex</a:t>
            </a:r>
          </a:p>
          <a:p>
            <a:pPr lvl="1"/>
            <a:r>
              <a:rPr lang="en-US" dirty="0" smtClean="0"/>
              <a:t>Germany promised not to sink merchant ships without providing a warning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Thomas Woodrow Wilson, Harris &amp; Ewing bw photo portrait, 19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743200"/>
            <a:ext cx="2819400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RMS Lusitania coming into port, possibly in New York, 1907-13-cro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36" y="69275"/>
            <a:ext cx="5638800" cy="2951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Ferry &quot;Sussex&quot; torpedoed 1916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834" y="609600"/>
            <a:ext cx="5509895" cy="3634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610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 Entrance Into The Great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Unrestricted Submarine Warfare: </a:t>
            </a:r>
          </a:p>
          <a:p>
            <a:pPr lvl="1"/>
            <a:r>
              <a:rPr lang="en-US" dirty="0" smtClean="0"/>
              <a:t>Biggest cause for US entrance into the war </a:t>
            </a:r>
          </a:p>
          <a:p>
            <a:pPr lvl="1"/>
            <a:r>
              <a:rPr lang="en-US" dirty="0" smtClean="0"/>
              <a:t>Germany would sink all ships, including American</a:t>
            </a:r>
            <a:endParaRPr lang="en-US" dirty="0"/>
          </a:p>
          <a:p>
            <a:r>
              <a:rPr lang="en-US" dirty="0" smtClean="0"/>
              <a:t>Zimmermann Telegram: (March, 1917)</a:t>
            </a:r>
          </a:p>
          <a:p>
            <a:pPr lvl="1"/>
            <a:r>
              <a:rPr lang="en-US" dirty="0" smtClean="0"/>
              <a:t>German proposal for an alliance with Mexico</a:t>
            </a:r>
          </a:p>
          <a:p>
            <a:pPr lvl="1"/>
            <a:r>
              <a:rPr lang="en-US" dirty="0" smtClean="0"/>
              <a:t>If Mexico attacked the US, Germany would help Mexico get land back in the SW US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File:Zimmermann Telegram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205" y="573087"/>
            <a:ext cx="5355590" cy="5711825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181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Wilson’s 14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Sought to make the world “safe for democracy”</a:t>
            </a:r>
          </a:p>
          <a:p>
            <a:r>
              <a:rPr lang="en-US" dirty="0" smtClean="0"/>
              <a:t>Wilson outlined 14 ideas for post World War I World</a:t>
            </a:r>
          </a:p>
          <a:p>
            <a:pPr lvl="1"/>
            <a:r>
              <a:rPr lang="en-US" dirty="0" smtClean="0"/>
              <a:t>No secret alliances, freedom of seas, etc. </a:t>
            </a:r>
          </a:p>
          <a:p>
            <a:pPr lvl="1"/>
            <a:r>
              <a:rPr lang="en-US" dirty="0" smtClean="0"/>
              <a:t>Establishment of a League of Nations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4876800"/>
            <a:ext cx="3962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Secret Alliances</a:t>
            </a:r>
            <a:endParaRPr lang="en-US" sz="5400" dirty="0"/>
          </a:p>
        </p:txBody>
      </p:sp>
      <p:sp>
        <p:nvSpPr>
          <p:cNvPr id="5" name="Multiply 4"/>
          <p:cNvSpPr/>
          <p:nvPr/>
        </p:nvSpPr>
        <p:spPr>
          <a:xfrm>
            <a:off x="3810000" y="4876800"/>
            <a:ext cx="2971800" cy="1981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4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Domestic Issues During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6021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Creel Committee:</a:t>
            </a:r>
          </a:p>
          <a:p>
            <a:pPr lvl="1"/>
            <a:r>
              <a:rPr lang="en-US" dirty="0" smtClean="0"/>
              <a:t>Journalist George Creel helped promote the war effort</a:t>
            </a:r>
          </a:p>
          <a:p>
            <a:pPr lvl="1"/>
            <a:r>
              <a:rPr lang="en-US" dirty="0" smtClean="0"/>
              <a:t>“Four-Minute Men” gave speeches throughout the US</a:t>
            </a:r>
            <a:endParaRPr lang="en-US" dirty="0"/>
          </a:p>
          <a:p>
            <a:r>
              <a:rPr lang="en-US" dirty="0" smtClean="0"/>
              <a:t>Espionage Act of 1917:</a:t>
            </a:r>
          </a:p>
          <a:p>
            <a:pPr lvl="1"/>
            <a:r>
              <a:rPr lang="en-US" dirty="0" smtClean="0"/>
              <a:t>Sought to prevent interference with military operations (including the draft)</a:t>
            </a:r>
          </a:p>
          <a:p>
            <a:pPr lvl="1"/>
            <a:r>
              <a:rPr lang="en-US" dirty="0" smtClean="0"/>
              <a:t>Upheld by </a:t>
            </a:r>
            <a:r>
              <a:rPr lang="en-US" i="1" dirty="0" smtClean="0"/>
              <a:t>Schenk v. US </a:t>
            </a:r>
            <a:r>
              <a:rPr lang="en-US" dirty="0" smtClean="0"/>
              <a:t>in 1919</a:t>
            </a:r>
            <a:endParaRPr lang="en-US" dirty="0"/>
          </a:p>
          <a:p>
            <a:r>
              <a:rPr lang="en-US" dirty="0" smtClean="0"/>
              <a:t>Sedition Act of 1918:</a:t>
            </a:r>
          </a:p>
          <a:p>
            <a:pPr lvl="1"/>
            <a:r>
              <a:rPr lang="en-US" dirty="0" smtClean="0"/>
              <a:t>Made it illegal to criticize the government</a:t>
            </a:r>
          </a:p>
          <a:p>
            <a:pPr lvl="1"/>
            <a:r>
              <a:rPr lang="en-US" dirty="0" smtClean="0"/>
              <a:t>Used to convict Eugene Debs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File:GeorgeCreel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962401"/>
            <a:ext cx="2133600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Eugene V. Debs, bw photo portrait, 189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0"/>
            <a:ext cx="4154486" cy="570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1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Women, African Americans, And Labor Unions During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Women:</a:t>
            </a:r>
          </a:p>
          <a:p>
            <a:pPr lvl="1"/>
            <a:r>
              <a:rPr lang="en-US" dirty="0" smtClean="0"/>
              <a:t>Women worked in factories and nurses</a:t>
            </a:r>
          </a:p>
          <a:p>
            <a:pPr lvl="1"/>
            <a:r>
              <a:rPr lang="en-US" dirty="0" smtClean="0"/>
              <a:t>Helped lead to the passage of the 19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  <a:endParaRPr lang="en-US" dirty="0"/>
          </a:p>
          <a:p>
            <a:r>
              <a:rPr lang="en-US" dirty="0" smtClean="0"/>
              <a:t>African Americans:</a:t>
            </a:r>
          </a:p>
          <a:p>
            <a:pPr lvl="1"/>
            <a:r>
              <a:rPr lang="en-US" dirty="0" smtClean="0"/>
              <a:t>Fought in segregated units, mostly did manual labor</a:t>
            </a:r>
          </a:p>
          <a:p>
            <a:pPr lvl="1"/>
            <a:r>
              <a:rPr lang="en-US" dirty="0" smtClean="0"/>
              <a:t>W.E.B. Du Bois supported the war – hoped for improved rights for African-Americans</a:t>
            </a:r>
            <a:endParaRPr lang="en-US" dirty="0"/>
          </a:p>
          <a:p>
            <a:r>
              <a:rPr lang="en-US" dirty="0" smtClean="0"/>
              <a:t>Labor Unions:</a:t>
            </a:r>
          </a:p>
          <a:p>
            <a:pPr lvl="1"/>
            <a:r>
              <a:rPr lang="en-US" dirty="0" smtClean="0"/>
              <a:t>National War Labor Board:</a:t>
            </a:r>
          </a:p>
          <a:p>
            <a:pPr lvl="2"/>
            <a:r>
              <a:rPr lang="en-US" dirty="0" smtClean="0"/>
              <a:t>Helped oversea disputes</a:t>
            </a:r>
            <a:endParaRPr lang="en-US" dirty="0"/>
          </a:p>
          <a:p>
            <a:pPr lvl="1"/>
            <a:r>
              <a:rPr lang="en-US" dirty="0" smtClean="0"/>
              <a:t>AFL – led by Samuel Gompers</a:t>
            </a:r>
          </a:p>
          <a:p>
            <a:pPr lvl="2"/>
            <a:r>
              <a:rPr lang="en-US" dirty="0" smtClean="0"/>
              <a:t>Did not strike during war</a:t>
            </a:r>
          </a:p>
          <a:p>
            <a:pPr lvl="1"/>
            <a:r>
              <a:rPr lang="en-US" dirty="0" smtClean="0"/>
              <a:t>IWW – Industrial Workers of the World</a:t>
            </a:r>
          </a:p>
          <a:p>
            <a:pPr lvl="2"/>
            <a:r>
              <a:rPr lang="en-US" dirty="0" smtClean="0"/>
              <a:t>Nick-named “I won’t work”</a:t>
            </a:r>
            <a:endParaRPr lang="en-US" dirty="0"/>
          </a:p>
        </p:txBody>
      </p:sp>
      <p:pic>
        <p:nvPicPr>
          <p:cNvPr id="4" name="Picture 3" descr="File:WEB DuBois 19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493" y="0"/>
            <a:ext cx="2955507" cy="3459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275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Fighting In The Great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Trench Warfare:</a:t>
            </a:r>
          </a:p>
          <a:p>
            <a:pPr lvl="1"/>
            <a:r>
              <a:rPr lang="en-US" dirty="0" smtClean="0"/>
              <a:t>Most of the fighting occurred in man-made trenches</a:t>
            </a:r>
          </a:p>
          <a:p>
            <a:r>
              <a:rPr lang="en-US" dirty="0" smtClean="0"/>
              <a:t>Christmas Truce:</a:t>
            </a:r>
          </a:p>
          <a:p>
            <a:pPr lvl="1"/>
            <a:r>
              <a:rPr lang="en-US" dirty="0" smtClean="0"/>
              <a:t>December 1914, fighting stopped</a:t>
            </a:r>
          </a:p>
          <a:p>
            <a:r>
              <a:rPr lang="en-US" dirty="0" smtClean="0"/>
              <a:t>Chemical Warfare:</a:t>
            </a:r>
            <a:endParaRPr lang="en-US" dirty="0"/>
          </a:p>
          <a:p>
            <a:pPr lvl="1"/>
            <a:r>
              <a:rPr lang="en-US" dirty="0" smtClean="0"/>
              <a:t>Mustard Gas</a:t>
            </a:r>
          </a:p>
          <a:p>
            <a:r>
              <a:rPr lang="en-US" dirty="0" smtClean="0"/>
              <a:t>Armistice </a:t>
            </a:r>
            <a:r>
              <a:rPr lang="en-US" dirty="0"/>
              <a:t>agreement on November 11, 1918</a:t>
            </a:r>
          </a:p>
        </p:txBody>
      </p:sp>
      <p:pic>
        <p:nvPicPr>
          <p:cNvPr id="4" name="Picture 3" descr="File:Aerial view Loos-Hulluch trench system July 191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630" y="573087"/>
            <a:ext cx="4904740" cy="571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hristmas Truce 1914 IWM HU 358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7930"/>
            <a:ext cx="6858000" cy="4422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222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337</TotalTime>
  <Words>590</Words>
  <Application>Microsoft Office PowerPoint</Application>
  <PresentationFormat>On-screen Show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APUSH Review: World War I (The Great War)</vt:lpstr>
      <vt:lpstr>Causes Of The War</vt:lpstr>
      <vt:lpstr>The Two Sides</vt:lpstr>
      <vt:lpstr>US Neutrality And Challenges</vt:lpstr>
      <vt:lpstr>US Entrance Into The Great War</vt:lpstr>
      <vt:lpstr>Wilson’s 14 Points</vt:lpstr>
      <vt:lpstr>Domestic Issues During The War</vt:lpstr>
      <vt:lpstr>Women, African Americans, And Labor Unions During The War</vt:lpstr>
      <vt:lpstr>Fighting In The Great War</vt:lpstr>
      <vt:lpstr>Treaty Of Versailles</vt:lpstr>
      <vt:lpstr>Effects Of The War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World War I (The Great War)</dc:title>
  <dc:creator>adam</dc:creator>
  <cp:lastModifiedBy>adam</cp:lastModifiedBy>
  <cp:revision>18</cp:revision>
  <dcterms:created xsi:type="dcterms:W3CDTF">2013-12-26T18:13:47Z</dcterms:created>
  <dcterms:modified xsi:type="dcterms:W3CDTF">2013-12-26T23:51:41Z</dcterms:modified>
</cp:coreProperties>
</file>