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9" r:id="rId13"/>
    <p:sldId id="271" r:id="rId14"/>
    <p:sldId id="260" r:id="rId15"/>
    <p:sldId id="272" r:id="rId16"/>
    <p:sldId id="273" r:id="rId17"/>
    <p:sldId id="275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0665B6-AB0B-47A6-B974-E03EF5A4DB78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665B6-AB0B-47A6-B974-E03EF5A4DB78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665B6-AB0B-47A6-B974-E03EF5A4DB78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665B6-AB0B-47A6-B974-E03EF5A4DB78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665B6-AB0B-47A6-B974-E03EF5A4DB78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665B6-AB0B-47A6-B974-E03EF5A4DB78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665B6-AB0B-47A6-B974-E03EF5A4DB78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665B6-AB0B-47A6-B974-E03EF5A4DB78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665B6-AB0B-47A6-B974-E03EF5A4DB78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D0665B6-AB0B-47A6-B974-E03EF5A4DB78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0665B6-AB0B-47A6-B974-E03EF5A4DB78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0665B6-AB0B-47A6-B974-E03EF5A4DB78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F23847-8387-4134-A83C-4BD72AED1E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4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Carolina:</a:t>
            </a:r>
          </a:p>
          <a:p>
            <a:pPr lvl="1"/>
            <a:r>
              <a:rPr lang="en-US" dirty="0" smtClean="0"/>
              <a:t>Similar to MD, headright system, religious toleration to all Christians</a:t>
            </a:r>
          </a:p>
          <a:p>
            <a:pPr lvl="1"/>
            <a:r>
              <a:rPr lang="en-US" dirty="0" smtClean="0"/>
              <a:t>North: poorer farmers, isolated</a:t>
            </a:r>
          </a:p>
          <a:p>
            <a:pPr lvl="1"/>
            <a:r>
              <a:rPr lang="en-US" dirty="0" smtClean="0"/>
              <a:t>South: wealthy plantations, aristocratic, trade with Barbados -&gt; slavery </a:t>
            </a:r>
            <a:endParaRPr lang="en-US" dirty="0"/>
          </a:p>
          <a:p>
            <a:r>
              <a:rPr lang="en-US" dirty="0" smtClean="0"/>
              <a:t>NY: originally belonged to the Dutch, various groups, some religious toleration and local governments</a:t>
            </a:r>
          </a:p>
          <a:p>
            <a:r>
              <a:rPr lang="en-US" dirty="0" smtClean="0"/>
              <a:t>NJ: Was a proprietor colony, becomes a royal one</a:t>
            </a:r>
          </a:p>
          <a:p>
            <a:pPr lvl="1"/>
            <a:r>
              <a:rPr lang="en-US" dirty="0" smtClean="0"/>
              <a:t>Most citizens were small farmers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Restoration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Quakers:</a:t>
            </a:r>
          </a:p>
          <a:p>
            <a:pPr lvl="1"/>
            <a:r>
              <a:rPr lang="en-US" dirty="0" smtClean="0"/>
              <a:t>Believed in an “inner light”</a:t>
            </a:r>
          </a:p>
          <a:p>
            <a:pPr lvl="1"/>
            <a:r>
              <a:rPr lang="en-US" dirty="0" smtClean="0"/>
              <a:t>All could attain salvation, did not favor predestination</a:t>
            </a:r>
          </a:p>
          <a:p>
            <a:pPr lvl="1"/>
            <a:r>
              <a:rPr lang="en-US" dirty="0" smtClean="0"/>
              <a:t>Women had many rights in church – could become preachers, speak publicly </a:t>
            </a:r>
          </a:p>
          <a:p>
            <a:pPr lvl="1"/>
            <a:r>
              <a:rPr lang="en-US" dirty="0" smtClean="0"/>
              <a:t>Pacifists, no paid clergy</a:t>
            </a:r>
            <a:endParaRPr lang="en-US" dirty="0"/>
          </a:p>
          <a:p>
            <a:r>
              <a:rPr lang="en-US" dirty="0" smtClean="0"/>
              <a:t>William Penn:</a:t>
            </a:r>
          </a:p>
          <a:p>
            <a:pPr lvl="1"/>
            <a:r>
              <a:rPr lang="en-US" dirty="0" smtClean="0"/>
              <a:t>Founded PA as a proprietor colony</a:t>
            </a:r>
          </a:p>
          <a:p>
            <a:pPr lvl="1"/>
            <a:r>
              <a:rPr lang="en-US" dirty="0" smtClean="0"/>
              <a:t>Paid Native Americans for their land</a:t>
            </a:r>
          </a:p>
          <a:p>
            <a:pPr lvl="1"/>
            <a:r>
              <a:rPr lang="en-US" dirty="0" smtClean="0"/>
              <a:t>“Holy experiment” – toleration of many religious groups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Restoration Colonies Cont.</a:t>
            </a:r>
            <a:endParaRPr lang="en-US" dirty="0"/>
          </a:p>
        </p:txBody>
      </p:sp>
      <p:pic>
        <p:nvPicPr>
          <p:cNvPr id="8194" name="Picture 2" descr="File:William Pen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127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381000" y="2743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382000" y="2663536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990600" y="304800"/>
            <a:ext cx="3886200" cy="1143000"/>
          </a:xfrm>
          <a:prstGeom prst="wedgeRoundRectCallout">
            <a:avLst>
              <a:gd name="adj1" fmla="val 95032"/>
              <a:gd name="adj2" fmla="val 867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wanted to make money and allow people to practice their religion freely.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4" grpId="1" animBg="1"/>
      <p:bldP spid="6" grpId="0" animBg="1"/>
      <p:bldP spid="6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Caribbean Islands:</a:t>
            </a:r>
          </a:p>
          <a:p>
            <a:pPr lvl="1"/>
            <a:r>
              <a:rPr lang="en-US" dirty="0" smtClean="0"/>
              <a:t>Sugarcane became the most important crop – slave labor</a:t>
            </a:r>
          </a:p>
          <a:p>
            <a:pPr lvl="1"/>
            <a:r>
              <a:rPr lang="en-US" dirty="0" smtClean="0"/>
              <a:t>Harsh slave codes </a:t>
            </a:r>
            <a:endParaRPr lang="en-US" dirty="0"/>
          </a:p>
          <a:p>
            <a:pPr lvl="1"/>
            <a:r>
              <a:rPr lang="en-US" dirty="0" smtClean="0"/>
              <a:t>Important trading partner with British North America</a:t>
            </a:r>
          </a:p>
          <a:p>
            <a:r>
              <a:rPr lang="en-US" dirty="0" smtClean="0"/>
              <a:t>Spanish in North America:</a:t>
            </a:r>
          </a:p>
          <a:p>
            <a:pPr lvl="1"/>
            <a:r>
              <a:rPr lang="en-US" dirty="0" smtClean="0"/>
              <a:t>Favored converting Natives to Christianity</a:t>
            </a:r>
          </a:p>
          <a:p>
            <a:pPr lvl="1"/>
            <a:r>
              <a:rPr lang="en-US" dirty="0" smtClean="0"/>
              <a:t>Enlisted them as trading partners </a:t>
            </a:r>
          </a:p>
          <a:p>
            <a:pPr lvl="1"/>
            <a:r>
              <a:rPr lang="en-US" dirty="0" smtClean="0"/>
              <a:t>Intermarried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Borderlands and Middle Grounds</a:t>
            </a:r>
            <a:endParaRPr lang="en-US" dirty="0"/>
          </a:p>
        </p:txBody>
      </p:sp>
      <p:pic>
        <p:nvPicPr>
          <p:cNvPr id="10242" name="Picture 2" descr="http://us.123rf.com/400wm/400/400/margouillat/margouillat0706/margouillat070600022/965369-sugar-cane-fields-culture-tropical-and-planetary-stake-on-biocarbur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93893"/>
            <a:ext cx="5610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Georgia:</a:t>
            </a:r>
          </a:p>
          <a:p>
            <a:pPr lvl="1"/>
            <a:r>
              <a:rPr lang="en-US" dirty="0" smtClean="0"/>
              <a:t>Founded by James Oglethorpe as:</a:t>
            </a:r>
          </a:p>
          <a:p>
            <a:pPr lvl="2"/>
            <a:r>
              <a:rPr lang="en-US" dirty="0" smtClean="0"/>
              <a:t>A border against the Spanish</a:t>
            </a:r>
          </a:p>
          <a:p>
            <a:pPr lvl="2"/>
            <a:r>
              <a:rPr lang="en-US" dirty="0" smtClean="0"/>
              <a:t>Haven for debtors and poor</a:t>
            </a:r>
            <a:endParaRPr lang="en-US" dirty="0"/>
          </a:p>
          <a:p>
            <a:pPr lvl="1"/>
            <a:r>
              <a:rPr lang="en-US" dirty="0" smtClean="0"/>
              <a:t>Originally excluded Africans, slavery, and Catholics</a:t>
            </a:r>
          </a:p>
          <a:p>
            <a:pPr lvl="1"/>
            <a:r>
              <a:rPr lang="en-US" dirty="0" smtClean="0"/>
              <a:t>Later, GA began to develop when slavery was introduced, instituted plantations modeled after SC</a:t>
            </a:r>
            <a:endParaRPr lang="en-US" dirty="0"/>
          </a:p>
          <a:p>
            <a:r>
              <a:rPr lang="en-US" dirty="0" smtClean="0"/>
              <a:t>French settled in the interior of N.A., beneficial relationship with Natives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Borderlands and Middle Grounds Continued </a:t>
            </a:r>
            <a:endParaRPr lang="en-US" dirty="0"/>
          </a:p>
        </p:txBody>
      </p:sp>
      <p:pic>
        <p:nvPicPr>
          <p:cNvPr id="9218" name="Picture 2" descr="File:Gen james oglethor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73" y="3671455"/>
            <a:ext cx="2700462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Mercantilism:</a:t>
            </a:r>
          </a:p>
          <a:p>
            <a:pPr lvl="1"/>
            <a:r>
              <a:rPr lang="en-US" dirty="0" smtClean="0"/>
              <a:t>Colonies exist for the benefit and wealth of the mother country</a:t>
            </a:r>
            <a:endParaRPr lang="en-US" dirty="0"/>
          </a:p>
          <a:p>
            <a:r>
              <a:rPr lang="en-US" dirty="0" smtClean="0"/>
              <a:t>Navigation Acts:</a:t>
            </a:r>
          </a:p>
          <a:p>
            <a:pPr lvl="1"/>
            <a:r>
              <a:rPr lang="en-US" dirty="0" smtClean="0"/>
              <a:t>Colonists could only trade with England</a:t>
            </a:r>
          </a:p>
          <a:p>
            <a:pPr lvl="1"/>
            <a:r>
              <a:rPr lang="en-US" dirty="0" smtClean="0"/>
              <a:t>Colonists could only ship certain goods (enumerated articles) to England - tobacco</a:t>
            </a:r>
            <a:endParaRPr lang="en-US" dirty="0"/>
          </a:p>
          <a:p>
            <a:r>
              <a:rPr lang="en-US" dirty="0" smtClean="0"/>
              <a:t>Benefits of Navigation Acts on colonies?</a:t>
            </a:r>
          </a:p>
          <a:p>
            <a:pPr lvl="1"/>
            <a:r>
              <a:rPr lang="en-US" dirty="0" smtClean="0"/>
              <a:t>Shipbuilding blossomed, growth of lumber and iron industries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Evolution of the British Empire</a:t>
            </a:r>
            <a:endParaRPr lang="en-US" dirty="0"/>
          </a:p>
        </p:txBody>
      </p:sp>
      <p:pic>
        <p:nvPicPr>
          <p:cNvPr id="11266" name="Picture 2" descr="http://drabicksworldhistory.files.wordpress.com/2011/10/merca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18874"/>
            <a:ext cx="6019800" cy="399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UTExQWFRUWGR4ZGRcXGBwYIBseIB4YHBwZHBwfHiYfHBojGhobIC8hIycpLCwsHCAxNTAqNSYsLSoBCQoKDgwOGg8PGiwkHyQsLCwsLCosLCwsLC8sLCwsLCksLCwsLCwsLCwsLCwsLCwsLCwsLCwsLCwsKSwsLCwsLP/AABEIAMIBAwMBIgACEQEDEQH/xAAcAAACAgMBAQAAAAAAAAAAAAAEBQMGAAECBwj/xABBEAACAQIEBAQEBAUDAgQHAAABAhEDIQAEEjEFIkFREzJhcQaBkaEjQlKxBxTB0fBiguFy8RUkM7JDU5Kio7PC/8QAGgEAAwEBAQEAAAAAAAAAAAAAAQIDAAQFBv/EACgRAAICAgICAQQCAwEAAAAAAAABAhEhMQMSBEFREyIyYQWBcZHRQv/aAAwDAQACEQMRAD8AQcEywrV1DQFFRYM3KyADAlTNwO1/XDPjecppWZ1pBw7QAsCf1G0Qy/qv1tvhDk8o6udLsFBHMACVAJKi+8HSB79dsDNngayqqzEUwnNqJvAGwEkyT3xw1bwdV0ibMOAzOdOgqqhWW7XiDcTtY79RGFtbwKjFRIggSADBMzACiDbpMWmehFWkoqrVfXKxCgC7aeUEk8osfUDp1PNLJsKhY6AFULylTBlWLaQZBsLxFvYYZYEDeH8CqqhajzASNagkSYkMZ5YBkAgG/bA2RmnqKsWdtiwBFiV5VD7yTv39cG1K9OnSha1RCAw5WZZAIBmDZiWNiOwGxwszdNjToimo8MtrLnzAwJ5uiafToZN8ZO9heAnKNpAJkwpmDJLHzFZ3sIAO0neMF1c4iCwDN5VDf9Ra0KZO1p3GFvD8iCEqt4g3ACOp1gW0iAIZp6zpAknYEynkdDmpVMEA6QkEDe7sxLHoLGxntfNIKO85mWd2Z3DM1jqggAdgBvLARcXFpjDzL8NesFpU3y4VNSqalRFYgaIIU2liQQZNlQ2OEFaqyquYdtI1FCFLJpIhoO8FtQgdYMkYKpVFqnSygkRD1EDi1mjUJuBuDNugIhH8sNBlf+G+aaoai1KOloJmrTJhRYaSYIAtBwo4txNBUCvpzFb8rqdQWJACaHKAdIj1gYKznCKFV4NmLNB8s+i7TboSSLb6oxPl+DUaGoqUUBZ5m1iY3KxKk9Lge+F7qkIkLMvWqKtVtLEgNeS8HY7CAdTg+3oJx1wfhHisahc1GgKoCkwxEdLE9LdSLYYUcuzctMkM0lvwzBUgzrFwWAi4P9gxp0jTlUQF2SJk/hhh0G+ojY2iZ32XvtDqPyK6/DSuspEiFBUhwQSdXQqBy7379ZxBQ4EWvWqFS0iwIJA6Cmvn83t3iMNaeZJtpEDYROkyRqGo2BvtH1xJTpKELMpZpuwklhsoYlp0m+wO23Vd3ofqhNxLhyItMBwBp5JgACAXcxfUWBBJGmT6AYldjShQTG0GNyVg7k+Yybep2wbWoSHKmGgliFAJjzU4/LMnse2EEVmrc4ZKaxp1NAlZ0CBY3gk3sDhk+2xXjRxl/itQSaklRq08sktaZMgwTY9evWzmnQFdp1JqAEqzhSdUG0i0qFgNMQAIjEPBvhEVyq6UYkk64MidjUkxpvNwSYjfF04P/C7LIiHNO2YYGYB0IDaAAOaAI6j2xPm8jh4tvIE5LZTcyCMwiuhBiR+JqUeaWgiApIIgmxAkYZKjMFKgESJJg26RFp3xbs/8K5WqQAmhzK61Jk/9YJ5gO0j3xTavDkWo6sNWkwQRK2JFgdvn7TiMOeHNr0MRZvKRIVSBuRoCk+sFbzP7DvhPm+HkQ6SgdYam3Q90NwDs946iYk4bMgXyE0zblWYPWIEWMGxkbexizOSka2QsZtBgqggDoI5oaIFovzHHRCVGYt4ctQKELnxCZLKCLe5UAj2OCczw3TVNRp1UdRIE6QwkATqMnr39sR5ogFXVhOoj8zCYI269IvFvbA+czZaSs6W5WUagL8voLAkwJ83fFct2hGQcU4+wXSEIWpJkqRqvcAkXEWkXF8OeHZZ20+FTS0MJqWO8+Udb7EYiyvA6dR/EbVsNjAIgiJIk9yBuI3xZ1pKjhpK/llSIgx3tO0HcfPCzlGqQ0Yu7ZFlaOmA6gMB0OrrO0bGdwCN8dKdF+WB0EzF7AQfQ7YOzHKCNPKBEz95M7x9/Q4BzuXB/Oq+gFx21A3N+pFrnEaTK0ap5xHVyoAESQfUqtiOssLX7emElevoqKgYtVd4QKJgXvFzPr1I6dDhw8LEiQIJAMg7gidvNPXcD0xrI5NPFjTolTzHmJtIE9ZsLxv6YdUhZWR1uI0VYhxDA9SCfSTIvHoMZgxfE6KpHfxYn6GMZgdUGgReHmoFposgPzX0FiDBBMiFAMXvuSLgBUcgFzNOrA/CZWOkTIRpY6jAJhSBBiMc8MzQcMXOrQdmBIYSIUGmkkxP/ABg3M5tFNSFNQTIUMERQCAAWgn00jsTN7WVpknTRWKfCsxmlRjVGmwWbHzHzTAmCTMmZA3sGPDOGOoVZktIB1k+UajCwIjlB1SbxAiBM+Zqh9bOmgBrKGbTP5VNz1F72BuBgDNZiuW1JqgG0tpuBMGCNR0xPTuTilt4J4WTvMZOskIpDkSDYzpOxLFYsIkj0xLwzINSem4OsjlIqAsumW2Aaw0r+1r4BpcSq1c0AsgXkGTAC8wJWCbLO/TFoygKrrEabxyG1hMk2F4melhE4WbcUNFJ5Fj8d8aqq6WinIACyD+kDTYiZ2EWnDQZZlQXO4YyoJbqZH5iBYCQJY3NsZl8tUJ0oLBQocDaTJMGw3gX+WFuY4lofSykkwrkQQR2B3EEkFhA3gnCb0NrYJm+Lo2lQrIFOshSSAQSAWEbAk9942xK3HF1jQNS9Qtog2JB6XPWZiZww4jwhgWGlgLsY5iQ1+m55gpkWA94C4fwvwq5qIDrXUoRgIINjPpB23xm4uORWpDD+UIFXxQxQEwLgQQIEi4Owk7xiCnw0FGXwyNTLp1EMNROxO5E/KxtvhlWr82kPLNYkqTItsQbj0Jt64gy2RqU2OhjFTl0nZjNmUTAA7GRbEFJrYyVYLX8J8Nika9S35UsJPQm3QeUD0O+CM3kKbAliywLH3vsZG4+eNji4XKUx2AMkXMySbCNydu+EGa4ySjW7Gxt22ntOPLlKT5XKJzym1K0S8QzK0wg8MVJHm1BfWRM8xtYneT2jmnlwwC+Eyn8oHMDPeDbpeT7YWPnfxCs2i952H+bYYUaAqpAIEDqT2N7fOw7Y7oTvDOni5e2Hs6zFZ1AMjSwAV5G82GqL9I6iDHpDwvgVbMPpUjREuQOVR2JIGonoAem25LGrlvFCoFXTTMgte5Ea2/URqaBsNTTJjVZqNVKdIIhJQCSTEk2uYtf7AYl5HkriVLbHlKguktKjQKIukbTAliOpgf8AHaMLK/EtIW/r9/8ABjqtX/CWALib33v+xxW83mtQVYEkj/PljyVc5XIg5UOeDVy7vVbVpWQAAd232/0j74S/GtJ1qUqgUhXMMNJ1ALBn5i0Hbf2tOT00UFNCSRuY8xO5/wA6RgL4oy9Rsq7kNqBXTFtIkAsZ3W5+mLePydeZVrQ0WU/M1aQ0sx0kwoJiRPbqJMb/ANzjtyoBJBWbHYQLi8dT13wKtepBXley7OW1dQ7BTqieoHf2x3qKCEWTteREb+sSDzR1tOPa+mUB87wunpJMsSOUK8QZ30npNjEG+98a4Z8MJSIdpYju0j2H+dYw1yFKktLqRPN+pSxIuDNpEA9O8ziapRBaQBAG5ItvYi0fI/IxGH7NYD1Ww6ky6RB6C0R0++Iv5rY6Y9LsBcXMEd9x0OBablFFhp6tci89bAfsB2xJXzNNlmRYyLdLX7ea0YW0hro2KoksTcbKuw7iZNvSD1kmcD5jMlg2k6X6eIx0jpIECbkWtveesVKI5Qs9RMGR+5jp2HSMc0aCrUBkljpEn9K3MTYR5mn9N+2HQGwvhrgIVLBmW4lSs3gwtyVJsY9DbAWZpruXfTqmB0gki4WTYdSfXrialqUjWIk3bYNC2FwPrMRO3WerSBcQImGjSdh5vkPtB9CQ8MKZ1STUJUpHq/ax++N4D8BRarl6TOPMTXZP/tCkD/NtsZhQCWjkPzspUBYLdZINgI0mImO4+pucyDVjSLoNFNIVNJvduZwYJ3G5FziJeKOXplZCFtQIGmZHTUYMTtB818T5vNVtuXmhS5CljJEEEc7MDzb3jF3ZL9CnNcPpIpadJVSoYWCgBpAG4Ja0x1nHOdLilINOV6tqtBAWCI6CTI/MbdcRHhwXNTq1FKaMwa4DMJ37Bb+mO+McXWmwp6EqEEDQV7G8803uAIE4dXhbFx7J+Fr4buDKqeotqLC9tyA0mRbDGvm9MJOmO43u20i5t9xiPI5lTU5T4hMEgG2xsBtO3NtOoRviOq4qagdVqg1Qp6GAAe0D19oxJ5lbGSBOL8bYBlCFdQaGLRYmJMmRYbxgXhGWdGFQ1oDz+GJO4MARsSBuMN6HD6YBVmOtwAJFoESu9kJ/NEsRFhONZjIQUWmRTRGLNJLTIibbEqN9hh+yqkCntndOqGDAowRbEaSIJ0kqCAZneZG42M4X5XhpatJqOrCXVWcAESRYtAImQYnY73h46Q2iUXVJUaQfyxtJmw3I6j0wqy+QVKjKX0gqNUqSyiQQLjl6kgAb9MIngLGrUQUM7/l2NgYJFoMReZEbjpgleJFIL6J8qkmASdQkzfrqj5YVeDzeElbUupdTxMqYjqRzETG1rWGGfDuDtVQtpYpTAZnc2YgaiFG5PsAO9sRmlH9heAzN5WaUXIFrQNo9flOKzmKRTqDfv64YZniULpib9z/2OFzODe833v0x53Gn7PPbI6Vch9Sm4m/9cPuD0T4YcTud+u9vaP3xXo++LVkmWnl6ZZtTtBC3GhZMTeCzb39MPN0rRounY+bMKKP4aagxljYmeoiZgbD2nGqdUqgBJEgb/Un3v9sJP5gaim+owt7STHTcHDzO1TpMAsOlgR97HHncifbPs6O7eWC5rMjwwxfpAHtafcxgj4U4L4hFdwNCk6VJ8zSN/wDSPuR74TBjUApqLs2nTpjf0GL9luEFEWkrqFURaST1J+Zk4enFMCyGLUC7BQfQAYhz1MVkdCSAVIJHScaThqg81Qt7W/vjrM11ClVWN/rG/wBsczTWSiZ5BxJTTSqgqFavjeFaBpH4mtgZ5bKBqsb7d48vQVWAQhwo0kkyCYuPVhbb0nBOePiVay1CG1sxOlohgSLR3UkEb9dxGFWaosrU3SoQqkuxYzI3BMDufpj6mD7RRb9j7MvNhqtvpn5RBvI32+e+JGzPj6uUU5sVXXp6i5aQDG/N12ME4SJnW0AmorDSYUME3MWgx5ewiO18c5SppVYVHZo85nSfMGuDyggEe4weobHtXMKg3LKBJKw4AgbRExsWGqLSSbYVZiommfEOkwDoWNO35iY3gXGBKwcuSrksxAOkR+ZVYg9B4akemN5zMkrJZTBgrFragb6SCZHTrYSQYKiBsZDjtOQpqsykeUEmLALOx2FvQE2xqtnUWSX13ACMeWdwCBdki+kWtJk4U5Ti4KFcuF8SZYuOaBygC1i0THTl7nEP8ytaufGLI+olXpgb9wpgNOqY5SIt1BfqL2XobaiQj040jVAJJILGy9336dBtfEuQNSdTMS/MAwBEAabgNMAWvtJvhaOCtSqEK40k6lbfUGmNLbQZJG0b9bMuG58iqzHUi0kYFmgFzFo3nfV8pwGgpgWb43VVyFqUyo25C31IUgnv6zjMaymeAQBUZBeF11BAk2gGI9sZgY+A9v2L/g3jjeG1MiQCPMAQSx2MQwgAmQdhuJw6rUChJSFNQMIcsUUAqZXSCx3HIYsd2Jwl+HuGmgtwBWkageYqOcgRsNUAG9hv2w54Zl3NQMW0JTqA80Es4PiOWY3BfSZ3I0jeDik67YJq6VivK5d6b1AGFbMVJ8VmMAXUlApgswsSTAGwBF8dUstoJasUJBUAhQFUkWI03JiI3MHpsNVFcvSo+GHGgF3cE8zDXpJEEQI5ZsTtiTOI7axVSFnUsarxePzBQN7C0774F5MjqrmUGaUedmDjywFgEm095giI0zfBFXMQwQMQWMMwvDECwItO0zJJBHWT0lFV5xrJkqajMSYuQFnu5EQR1wS+YUEM7qgJ3cbmwDLYxB/LMkj3wjaHSYrq55KRCUQSAh3XVJtBJvsfniTLVXZWYG8lSWXSIOmX0jmP+4xHecZWzNNV5gC2ny9AADBc6Zk7BdyTIGOqnEW8MooFMkyW0q+nYwogAmwawtA+W9aAT+GtNtTvTLNpjUQTp8xGidXU3g2j2HOXpUWLsZIYnTpRbWuIYyRsCWF/fHHDq4WprpudZkmUlixkEkFSLjqd9uuCzwplVUepczBBG0mSUC7ix1AxeN8JIJBS8NnDAbkqLgRAW3SBD2A279MOqBqKvhBnRTYpA5gQR26iRykG3thfw/LIoABbQYFoEgBQpWbGDJk336E4koaqIU94UHzEgm+qLDf54jN3o3rIuajrOlbnb3xBTOloYbb4kBljDaZ3JMT1xtsoZ8yn11CPqTjiusM81sFrb/PFm+HciSnjMGhLJETq73nYfc+mEOaohSDIMgbX9D8pnD7L5t6tMUcuoWmg5qzcpY9YAmPa5jtgTzHBkcjMHxlgX1EmOY3mx6Fo7enbDDilRyp6x0m59+3sL4Upw6pQYOSJBIG/NIsymLiD/eMNKGUOZIWl55gzuBO59v7Y5eRW0ykWxr8DoQKlYhpsqwpaN5I7dsWEIzGYq++kj+mC8nw0UqS01IWNyLSYEkz7YmZyCJYbetxt9fTCzyyyBky7gDlJ7SQP3xxmCEFzJNrdPQfPrgrWSLHAmcVtJbqJNhJsDiLj8BPJeN8ZonMvDR+ISVIi1rQBJlunaZ6yjz9bMOwpMCGYggWYRINyLCw2JuCO+HDZXVW8UUpdr+I4YAEyWt+aDNrAWktMYKyCg3FNmY7tBBDQSdRG/se/QAR9NFqEVXwWoGXJgAaRdfZYt+Ukbz3339cd1ci/iFzLEgEl7vcSSSIJnpJ7m9sSJTem86ALizywPawJWekG0jqMGlCQ2+po1MwuSBeSZEREQI6DbAt+h6Qkr5U1A5QN4lMAqpIutpKwLkAElT6xqAsPlcxogDmZBzONz6Kb3vJuN+swLH/My7LC6lAYix6SOkEe1xiJq4pLrqLoLmIAMSYkDefcT9sOpP4BXsR0eGeNUbWIJgLo5bN0YiAbR6euJ81Xp0lARHaF8zGwgDqCALDbUfruBWddasiuQjCX1amsQb3vPl2P2jEuQSz6mNdQSDpjSo2UkGxgjt6HcYpnYptvic0qQ8XLaht5yI6k3LlTNxG/WcZks2tXQ9MMC1grKTLTG4I1QLyADzd8Ms0qOguPEsrKrBDy2VhYkC8bC+1wcQUuE6pLckQuoAsPULOwN5uLknGtUanYenHKpAJKkxupVR6WCEbeuN4WVskVJUIGAtLQCfeWnfGYX+x6YXR1oLPJAI5uYIRJm9xyaNiJvvpxxk86FpPSqOCrtOoTZQtQPBFovpE9++OclRUJHNDCGZ7E6rnoY32BO3S2CKeUVEjQQV0yInlklSWuwJImDv7bBiBFMCmvishB08pBLEzJgBjtci2wAjY4C4MFNfxGUs7LI8YkaPNJhSRsRAgeu8YDq0TWq62dlVQDpEaRqj9RgdSY6D6zZHIhSWNV38YFSbmyk7GIgi0/1xqNsmr5lWVx4elYsVc3mynmJI6Wk+4wizfDgbnVLEDUdZERZVJ6W3mN4kRh/WrpTpNKNJKKhMqFIMGRqEromxmO18Jc/nwrAooqGYbSOYrA1c36umxt9MGH6M/2M8tSCoTZiFgGSFAlojrDEEkyLHe+IqlTxFOh1EiZECQZMC4gEH06D2D45xqFKljzb9yDfTubSRPcDfuRk6B0AyVGkSCQCAEEcukgX6yem22N1rLNd4CkyreCjU60sS1N4W4gmfDM6VWCASATI814xDWyImz6QwNw3NtMajvpGqRcdu5JyWWdTUpqnicquy9g4kG5mIAm/mANut54dwjLJQYVUapUqblSaeiRB0NN266gL+2OXm51xvLFbVZKRwmkaS6FlwLy3rediBfb3nBlPPoIIFz1ta4ErFiQY3i5Jv0eVPh3lbQxlrCbACT1AJJv6TGCMh/Dus2gipQINmIJOgSYgad7+nviC5oStm7KsHn1YGfTGeAT5QT69Prg/N0dNUoDcMRcbEEzP0wNn6TBoLa7kAz29OgxJP0eczoKPDuQSp2HY+vv2xZuAAnL02gjmcAr9yQLb/8Atwi4Bo1vrTXKxpPbqe87YsWQy+mhpLLGo6HZtKwTqWQOlyCI3nCTwmNH5Im1VKy05BXSWkjaAe21+mLX8I00QOzFdUhNxHe07kn58uK9wnhnjGqZ0zCiT1MFgCPtjK/B4ekhDLpaSSQSdjPsSPvjneGPHGS9Z6nRFggDHaCR87HEFaqFXqbb7xgRm/FSTJ80nuSb39hjniFUQdIIPVT/AE7ftiLldsawynnAF1GT3/v7XxNleKTJiAPv6j/P+Ur1TaDERP8Af36YytnfDW0X73j2xlNo1jOtnaTNqI12gA8ykzqnSRGqfzb4V1+DZWqISKLTMCQs7XXb52wHlcs1VoXbqbW/5PTFhy9RKSWAsLxufc/qxSPNO9jxmyrZv4WrjZg6SSShk/SYEwNhuMLatIrIBPTYRe9rdN9/+9zq/EGqF0gkxp63/v1xLnOFLmFDMuh+jA3te4Funf6Y7OLzM1I6I83yec5/KMSHRisOCINxvpvYAdO1rRgShlmazwZGmFaS28C1t/T+oxaOMcHNMEFdQYwClpHY9vnis57hIRgV3kHRqmSsEGLdbzIg/XHowmpK0y28oizHBkiDqAAB0CLm9mfzESehAsLXgL6akD8NVYgizdB0JmDFpHfBfFcyaDs58tQBl3nmhtMTEyY72wv/APFXKidT78w29Z07bE3i1xOLJMR0OuH1WB1MszGoBZMD9IF5v02tiTN5sswRwNMazBN5kIq9pCs0AXmDfFc4fxGs9RSU0hlaFclvEHNKnrddQ69LbYd06dNKZ1Gp4j7liILTvHW1gZsLRY4zjRoysJo0hHX/AOpP/wCqob6jGYXHiNNOUqxI3Oin7/mcH641gdWGzutm2WmyKPxXJmu7tKyxACUtWhTAMMSY6AGY5orSR1VFHJJbUXbUTNzfci5mw6jpjhc2dR8QlFUwAklYAN+UAu5JIA1H8xkATgmnmBTVyoBBPkuSxX85ZesbADlG25OCxADKVUYaXCqwG3iK0C2vlWyggRBvfaTjWa4+/iaKcvZjzKqjYnVG8id2M74iTijl2Zj4n5Tqm5HRYEwJMCQLYkp5cVbpKkkyUMkIADaxkkGyiPMMGleQf4BuL8cPKtMkQ0lY/MosJmwv+0b41m+FrU0u6BFbc6o6KLkzfrIsemGhCmdCBtErq1AtGmY3jVIG3ziDhfnc6alVaVLSWVTtpF+0/mtAAHrjJ/Bq+Rlw9KVahXUIrHXSXWL+Q1KhUEmSSEURJmRhvl/hE1EY1ZVm0haflYAi2qSQpP6Y7bYJ+HalLLo9UA+Jq/CGmV1GVLzEllBMH1PfDWjmwaymGJJBJ5okg3+RO+PN8ryZRfWAs5VgacLyKIWYxrYDUbXi147AR8sbzGeXYd+2+32wPQqjUJO4J+W+OeJ5bTD9YFu2oG8d+mPHlbdsgQirzAGwJ/v+5GCKebelocMVMbC25Jv8vpOOMrSFVtA8oQmQJ2AUH3JvjVLTURgZLCAPfv3JO31wMrQoo+JuFBnNYEDWwJta/wCa3Sbkd5+S9+A0QZaq5H+lB++rFpeGpJtynQRMzB2+kYSZv4fespqUnAZd6ZMTvdel42++LQ5W3ViNeyfhPDslbSGDjqzkE/MQv7YcDJ0NDAKhRpB5iQTuRM+nTFD8YoxVwUZTBEdRbbofbBuUpk6j6W73/wC3UfM4tLtuzIs9evl0p6CyoouArXnuLzOIMjmgzCKviC+9mHWCP6i2K1/KBbuY76nGJ8txGmsBWHyBP3j+uJyTa+TFuzteHVtrCw9z/nTHbZgsplpmRA+X0vOEXDMw9ZzTEsSCQZ+19sWMcEq6QAFgL+sb3PfpOIU0wpNgArQGfY7b/M2+mBK1bWQI32Hv/wA4cN8O1iqqGTczzfQTHpjWV+GHUli6T+XzG+wPl/y2CosNMykRQVV6i5Pc/wBv2wHm+KNU2n2/zc4OqfC1dra09ZLbfTHeX+FyssaohQTZSdupvPyjDfTkNTIsjWSjMjnIkkX9xbYYlqcZaowCRO8+nUk7xjR+F2qKrLXGloMmmZM3H5rWxrL/AAwFJHjGZvy9thvtGN0kkbIVUph6WknXMyeh9vTFC41kGokwwC3IlRCjqTbcD/L4vn/hhpkN4oPbksPbm39cVP4oz6lXpwDEcxMEf9Pf1/wjo8SU4cnVLDLcUmnRXDnF0KTICKQS5Pl1MegabNYxv6brG4aHHXwyRr6CIlIsYk6lPa43bEWZqBNLXQEysDzXPlkliOXYbHphvwvmkSpBU9TM3IQjffaCQQYx7345OjZGFplF0EfpB0mZJJta28WsI98dvU5dWkMy7tF46ET0sQYNj21DEeYZg5mEULMkgLcwYF2jpMf3xLT4kEDaDpP6xBJv1AgRfaTIwoQGlk/EGsUnIP6SoFrWBE9MZhgM7TN28QN1CUVZf9pLgx1gi214k5g2xbAijV625VNwsJEDoTuCQCSL7EXicS0MnUYN4aFhpLQRqOmDJgxe4kDa/acBNVakVKtaICqBLM25JGwADG0G24ucNc6K2kZijTZPCAKafKnhra7XYm5PftF8MIIs/lnqqoWdIGmEXYSdrCTJN+p2gYI+HqDK01JaQraSpQQNSjSFhWUgGehAO5nG8rVq6fDVdVRoLE2MbSbnSonpc9rYgyOXIql3empEkgCdIEWHqSY7+bBbxQFuxplMugHidDzGARqLTzWsfQf02Y8N+G4DVSnhBoKhuVmBBBkA2TsJkz6xjOHcM8WoKrBmpghQJswuRFhtqg7zbbbFxyuYIkkNuACwO3vH1+WPK8ryXH7I79gnKsISZilzg6StjcqR0J+k4afDmT0jnkSuq87E2PsZwTnMzrS1i1gfTVE/acDFjpJBhWsPZdQm/wCUff6Y8y/kgR1m0vJi4sOpFt/eRb1xKz6i7ubCmRPdiensJ9j74Cz9bndwCIUaevp+wGNcOol/wwrMJgkDaZuTsO3t8sLWBTOG55h+EJBZRAHtME9Bfbv74gTMlM0SkwAAbxP5T6ybnDCj8JVCxZnVbydNzBiANgPL3wzXhNAVRrpgsxjUxkTFiALb7jphrSNXyIky1R3dVDMJVhF/Qn5q2GuQyr5bVUqT4YmQWE30GRvEEH6nvhpWqGlpUkBDy2toI2MdB0xBmSygEfk3BuZUwPmB9QfXE26DhHnvxIlOtVZgxhiSDpvclr/WJ7DFTqVXT8NWhSZPyx6d8XcIWrTGYowCBzqPT8wjt1Ha+POno3vv3x6njcmBJbwby2eLBdTETY7tHT3+mO0zRDQMB0KRFTSbDf8Ab7YINPnB9Di8lG6EZbPgnNUab1KlaowqBToEWNrme8Cwj67Y9QoMGTUNmAI9iB/fHh1HHsHwfULZVFNyqr9CP7Y4uaK7JjwfoZ0XLAd7z9h+2OKdQAsD5W7d/wDL46ytOHcYlzGXmAMc6TqyhLQzJi9+luuF1WpVVqjlQF1wukzKwpDkSdJklSP9INpxLTZhaYIM3vg5YM9bYqpd40YHpZ4MB0M4izOW1QVIDdPYY23C1klDp9Nx8sA8R4pTywJq1RMWUb99pnbqYGFqUsVYUrwCcSzzUkbUItckj+/+Wx57nqTMWfVKsbH8rRYn/VBOw6nDHj3GHrkWKKJMTFxI5mB3ENYWvtInC1xoJo6SEUzqUAaQZgaSet7g9Nu3oeNwPjtvbOnjhWyOtlkA1Oq7ELIMzy9pG1vXV1wLl67U6plLIBBA66pAvt5e3fBr01ZRTEEtcG4mdPMQSGiL/wBb4XcPy9QEl2kk9Ax5QBYki8/4TjuWimmGClJDXWZuWnvyiLCFgWPQ4BzuXrpzU0L9tEDTvv0a+5v1+bCupWAYANwSNxPcfsN8EU6CwSCNcQSbDmNx01EifYRjJ0Zqyt1cxUBINBpG86TfrfVjMPKmaebU3/2l4/fGYp2F6/sErBaYHh6SwmJ/EBkTcEAnYdNpt0x3Sr13YrUJbUCqnXGkgGxAEaGViukRuD0vp20gsANTOSsqQQWIkBYMCbADpA6Y5pZ96VPTR0+M+kQAGCD81Q7l2gxJtvgKxcewOlxt6dP8SnpeWKk2HUQRMaQRtHTfEfwPwl8yStw1V9+4F7egOok9gfcM83mG8FWbRNkqMylQ5OnmsbgqpBjqpJjUQL3/AA84CaVDxGpx4g5FIBhOhIiAW3gdI6ziPPzri42wUP8AJ5FcvSSmizoWNRFyerH1JnbENR4N7jvvG039cM67s24vgQZQQA15NwbfbHz0pW7IMQ1llyFBJnYD3vA23xFW4FVcaSQiQAWPNbYwB0nuRhw9YsdFMd9rW7+mGWXZVTRMhRBBEffv1xNMWhDmMnToJoZQ5EQX5pkwYG0dfrhtxfLaabaI5ZstoBsQR2jqP+cIK5NbMKsnShmeygz9Dt88WZ6gqqQQNQF/Udf+2HTtZ2Y4yTSyN0ekPWYv/U4g44kISLiNjup6EdYxzwdoOk3Cao9rRgnikOun3gH+k+vT1wG04toBHW/Gyysbys7XnY/cYWUKhemwNmSBI307A/Lb6Yn4dU00CrDyswH2P7k4S1uIhKrNP5Wk/wC07/OMJJ9mZnNH4hWi9Zdtgom3NF/kdX19MU7jTU/FPhgBWNgNgeoX0GO61bXUZ482xEev9vliGpQi5ieg/rj0IcfSmHrizdjCmOwMbH37HArUSDB6Y2pvHXviWgwblPTY/wBD6Y6O1iyVmsplCzKo3YgD52x6nk28Bgg8osD3A2/zvjzXIVvBrK7jymYtMxb74tw+NqEQxY9Y0TH1I745eeM21QqVF0pcRBMm3T/PXBCZrsD9Djzqr8bUh5abt6GEv7gscB5j43zDWSKQ3tc/Vv6AYSKn7KHp+crUwNbsEA3ZiFA9ybfXFbzHx7lA2mnVOYYdKUED0L2W/ocULiOcfMrpzDNUB/Ubfbb5Ygo5cIjhVRUMyLQBYWLMXFSSIIm+9rY6+LhhL8tlIRtlh+IfjlqxKJUNJAQB4RkkddbGCpEHlH3scVatxamSCTSAgGW/ELGSAahEiCObQLkFhJMHGxmUUMUpguoZQmrVpDggG8mQWEk/3gXivBgQGBXVAVRsFg9RPMCZvEf09KEIQxR0Vj7Q7KZt6mmrUjUq6ZiVAJFMQVIUrcsIEC0RibjVNzXfmtM6FIEkGOi77atMSZuLYAymUqDw1nRqItaAF1Q07mSDF76pPQYZZWkzMGexAuSsajbnIiZNjNrzgvDtBWhfkmqTCwxPKyAgcogqDMwLT2sekDBiZpb6SSATEHmPt6XO30vjnix0fhopZrSF/LaYI/65EX8hPW4NKuWbToDA7OCItPKRMg72MH2wavIdYDc/nWpAoys1QmFjmneIMgXF+nt25yleKbCoxaIA8updpkAnmiRIOxwQ9BgqkDUNoAJAm1+0esf1wJn0IiUJ9FPNPud5EGOgjvOMqMcjitAgErUJIBnWw3E7TjMLKiODCpVIG2lrfapH2HsMbw/VC2xkMyVRuX8oFyIEwplhEMQziegNu2IMrnlWrCveAdKDUZnoQNwpAm3rEXjzQ8SUIaoFmFFgNpgAaQFBJJIHrOK/wBWp5grqIYCOWDNpEEgi1jsdsMoppk3Kmi4cRo0/CrlyV1rACkHWFIfkQmfLqGtrGBpkDm7+HOP1aHhrlmNCmF1FPMGIWWZwSAZ3JhYvA7hcH4I1SuS7kazpDFtZAblMflJOo9D95x1lqAiVRFKFtUflMkP/ANI3/YScTlTXXY1F+o/xJI1ePlzqBIISQRBIupBvbofl1wvzn8UZdV/lzoY2bXOkROpuWO3thDW4j+GLQFgFnnSwMabyCXC2PpB74SV9NU06gEKpLSTOqLx5enU9BbHKvE4pZcQOCPVeF/FFBQGeoKZYXWpy2v2t03npiatxShUk/wAxTiIs4vYvf/aCfZSceREDSzOBLRzOukBpELGqdh03jsTLP4Z+IH0oxHKVYPyghlssaokXItPv3xCf8bCrTYvRN0ejZPOUxUQU9JDWOm8979YN74YVW0Py3B+3qcea0s0aQc5duZNIW9oFRVMHbY7QD0EzjKXG844P4j03mJeDfqArTJG57SO6xzP+Ol/5l/sD4j1ClV8NwR35o/NiLjPEZsonsSYgj77dsUXIcezLVfDNZTdVuii7NpFwFEiflBkdMenNwujTChlDtFyTuREkD3xGfi8nGqbVf3/wX6bKFnOJMZgmAJY9zgLMcFqtRaq8qsDcQSJFgOski+PRctTp+IPDpII5mKoBtteNyfXCL+JeeigizDFp+nf5kY3HFehlw08nn5QaRpsV/wA39j98NPh3gQzeYCMSEALNG8CBbe5JH3xXMzxcU08RjAMiJ3Pb/PXDj+E3HWrZ5lIAGg6R6SJn7Y7eThmuNz+DSrRcPiX+H9PwdWWWHQeUEnWPmfN++3bHnNSiVkEQdiDYj0x741LUYJsLn+2K78V/CFPNcywlUCzbA9g3f33GOOE+u9EnE8noDxBpJhhse47H1xCaYHXBOayD0ndHGllsR/X29ccKPEHZhv6/847E+wpFON+JjRpY2tMThWkYlpVsT1C+kimVvvqFovcGRDdjtiFFUYIpdINjgxdO0UiBZPh41aUIBtywytOw5SIKmDcExPpgRc2WrEIytoW56MNURrNyAwtvcTvhnQ1021ArUhpCgDUtio67ybGB0vuMbZlK1KaoCAuoSLRJZtJjsNXsH98ekpWdVYVEuTVCJlgQLMTExvc9Og9MQ5uvDSGKOP1CQTcabkG43EyR1tbmnWFHw1Ucpi8GBBmJiGtMgx0+XD8ORjGrXTaDpEX3gdGKg3sTuBsATkldheibKZSOYOX1S5DzvdiQ0X5iTETe82OJK+XAEwRPUGbwY9BfckDr89ZtlQ06QVgxnoVCwOw2iwiOntgvMVxLIhLINiVgmBvEzAMx1A9cBv2HRnDuUqQDtzc1yLSuw39yLDpiVssIJnTpBMkRbbyzEliotH0GE9XNqCIYhzOmSNX+3VvJ6TGN5XibloZVNwLsAbEEnSe4I6/OcZR9mv0GLwU//NHyLqPotVR8wL73mcZjoBDfQD8v+fljMa38hpCXjebXLUAuhXd3uuorEaSGOkgsSZidiD1EYFzVKn4gzB8VXIp6Q8uGIpgSW3gsOov0ABtNxtqa5uqK5UlyIs0qFBtBbSNZhewEn37q5Za1JqzsFWlJOsyXBMKVG0agUJAgjSB1xeLpI52sk1fjNShUCCg4ZLFYnmEgD7ref3xM2fVs1W0EhRVZwzcouWYD3MxIPQR3HWaKFlYsAwVBIIAMAKajDyqQFubdPfAtfMrRAh0AJhSAAWNhYefpEkCQJi+EtPSGyEVvDqBzVVioqNomVNoJlhYwoXc7xgKjTADaNKwJuSRBDMqnuZi32wRm6VRqIeNSKyJzcoktLAfrcnmhZNyTsIE4g7U6QWdNVwxVVIMWIMxsIv16drEwoq5CpXJDVtYDW5YuY1GOgFh7Rttiy8L4Yi0nejfwyVMMp1IbE6h1B3URYiOpAORoVCYHmKDUJuxA6xAM333vvuWlDNuRSTlFMSVimoW4BOqAG0+m/rYTpybwgwitsmpcGFVSq1CHd0pL1gwKtQG8TCosnb6YX52uBBZoKgrBiVk+S/5VvI6dsMRWLBQqAAsQsopksSTcw6ydNpiAAeuA8/lS7sXgQ2qo7SYmZlRuzMbINz8ziafyGWFZrMUPCUsHZUBhNKhmIGoKDtBJhuthtfHXDsxUfMUB4lQc0M4qs700EByqDYkSOUE3M9sC082S2hQggSPEDMy9JImJIAJiBbB+T4rUytTxGTxoCqiSyAnzFmjygMPL/wBW8nDZAezcPrUxThDGqDDmTBFpJuSRe9748/8A4q8fpIKaa9TwTpEGJIGwveDv2xqr/FCs2XEZVE1akhjqIgFtZkQQAOpHmx578UVnCJ4iw7blpJMFo6BYuY0iMc/H4/33I0nUXRX89mi7E9BcDtMX9Z2w4+BuLjKZ3L13bSmqHgboeVpHYb/LFfL3Bi3QH6Y21Qtc3P0iOgGPSlBSj1ejkvNn1lw3iVKuni0HWohJXUpkEgwYPoeuOqthAuTbHnv8Cc6DlK1HUCVqaguxCsBJjtqEW9PTHojKFYbkiflj5fyeL6U3FaLVYp+I+AUsyi0mHMNnUXB/qJ6Yq3Bf4asKtTx2/DQiNNi/X3Ud+v74vFUmCSJEdfpghiQoXr/XEY8rp/BnE814/wDArqxagC6m8fmHy6+4/wC9Zq8ErKYalUHupH7jHtlBecTFrwPt98ad2Xyk+w/t2w0OeSjk3Q8Q/k2G6ke+OkpnHtn808cyMfdT/bA1ThdCob0KRPU6QPvbDryV8B6Hz38QVmo10cQZXYgEWPY26jDDh3xXTqONWtGB5SIknpB6E2+Qi4kFz/GH4ZShUpVACtNgV5bgNvpvsSt7noe2POctVVW6hTN+omw+0/XH0HAlycSfsXs4M9FrVIqagAZAOmnIAAsLsJ7kb2aL3mJauhn1r+GGseURMNqHrJNtiO24qWT4oaTFWYsY5dRhY3FwDPeY/vi3cK4kpUq9HW0wWNRnERIClSDJMmAIgYEoNF4zUjT6LlXLg3Ut0XoOsKZEjeeuIcxngx0LqBNp0Ejp9Z7A4MSvSMr4JKna7gR5fzSrAm3mG/tiahSo2ikBHRXMQQSYgCDabnvhNbGeQM5caSTvboIFiQY2Go/074i/k1DDaQLrJYH0PcCfbfBbtBkFmDDcEiZ5jFpj63v7DsTBYQp1KslVaQQ1xIPUdBY/TAMF0sq7AMialOxWY+UGPpjMQ06qRzST15E/semMxglezlai+berTaVBJLQBrYKOVTuZKlu8fIY1wiianM4MOdWprciwAO0DlsPfAnBKdJnCuY0CVGmxBAknc+J6fTFgoZhkonTUIAkkwC2/cTA0gsQTuPljom+uCEc5B8rkpOqATLRqaZGoMZiLz3iwGDfCQsXcs4WJWVBaAJAYiBJMEwSB0nBnDagqKQ4JkN+IASwjuRZ56ahPZhEYHNGk/NWkaQSrICgabGVMa4I8wKzG7Ylb9lKNZjN+OysCvKYRfyUy08wUm0EkyZZoJM4FIv8AzGp9AApIxBJAuZM2DFubqZJI6Y6q0QtqbJG5LdTMCxFoF4MDHYyEAJqn9UGNUQRqLWnVtAAAIA74N4ABlkpGWLHXCli+zEwQqRpgepn6YK1HSAA5gqosOp0liQJsJNu+IspRDEtsEMjqJ/UQfRgd5322wyGfqNTLI1QQxHKbmLQNhMwb9J+QYFZFVWGBKkDVpULuYnUAB1ESLHb6B06CiEkUw7y8w0KTFxJ5rA+k9NsD5TjNWtqDEc7FyWcnwgGIAieUwxGnfmX9IwWlQBpe4gtAAJMEEc1woMAgDrPsM11CneQA8OTxl8J3cLqVQwP5ZjYdSZG0+mDqtKozeEVVVuu8s3KdySAnSdRmYtfG6GbHmL2aG0RptBlj1iRESbA9hiXLiFUE3YFQq6RAILTeLeWwNwy37FthSCcjnfCTSxdYACg1WYWmxIjzSRtcj2xTuP8AxF/Msk0wFp2MkkvvBJNyb4g+Ia7+IFYrcCyvqg/6oYiZMbnYYThjsff5nfF+Pjr7mR5ORv7TqoQDANsbVb9f29f2xqm0bbjBS5Ni0/MH/jFiI4+A/is5DOJWvoPLUA3KGJgdwQGHtj6PyvEKdSmlakwdKglXUzIP/PTpF8fKdSnpsR3xb/4dfF9bK1lpKPEp1D/6UxeLMp/KT62PXuPM8/xPrR7w2ikHmme8amdhK8oIuevywVq9frhT8OfEeXzqhqL84F6TWdfdN49RI9cNK6MOkz8h88fNT458f5Jl8HeWFiwM6jv6C37ziQEEMTtt9P8APtiFXAWJ6Y5o0CzoD5YLXO5taJtvOKQt1FAo0c4yW1COhPUYnXOht4PribNUbQI+k4S8b4rRytF61YKgXqLSegAESTsBh+k1LomFU8nmf8bONFmpZdSSomo6gddlkj0LY8sNO4ZpCsdxewgG3p2wZxvjLZis9Vpl3LEdpNh7AW+WAFqwCDBG8Hp7Y+q8fi+lxqJzzlbNu8j229sFZTizU31rcL5QZt0kRsbYEWenXsP7YJyPDalaVpozHaBv/kdBizqsiq/RcOHZ41U1x5p2g/8AVrJ9dog95JuU8MCRU5gRpYrAPmJBgxeBvPXAPw9whqAqCqWM2CKAR0lupBtptG1+2GK5USusau/MRq2i0wNpuDf2xxyq8HZG2skdLiGk6tEzJUE7+9/Lbfb9sSZKtU0zVC6mOqRcDe20EAEg+uInoGifMYmfeZF59r+oONirLrMLO5A2O4N/YbeuFCMKGsqDocyNw4g9o+WMxPS4YzAFWpx6vB+Yn/vjMLgPVijhVLLcsF6M7zcOZAD7AgSATMg+mIOLVmpMpGsE+pGocyalNpGkmSDEkDrhPlZbMCFjwjzFoMnljVc8wO4m21sP6OeekVQhq9IqajI8Mlm0k6T5OYo2pSGg7jFmqZJO0D1KalxLnQwK6SZWwmYM2/w44zPHUSjzKjiSQr6ouNiEYGJjtJvIxOWXMsGSmaaL5hrtql4ggA6GA2ubCT3gqcNohjVqgMKZVyBEEyvLfZYB69RhVSwzZ9HWX4n4wSaeXpgqY0eKxBtG9QknVuP7X0wIqVOYM3luTY8sGJgLpgyLW3jefg/DFOll1QpMkgAEs7Em0i899l64ziGVdW1FdKACSrXa8zHewEHeOgsNavAyTo1XpFUKkal80fqsTHaJHrbrjvjGbFNCCZYnTAMLNhIO9p+30ky1aahEP4aAHVqL3DQGkmDN7C/0IxHnObUq0zqmbDUZAEtaYve/Y4Cwzf4AxlVoh9ZB6hSekT9zv63xFk8yXViWNQxJgFRAiwtNyT9MQZkIR4tWJgQsSD0IAm7dfmOgw1yK01UsoCgkCWUTaAoBCi250iYMXMWZ6FWzqign8TblVVW8LA0jSTtpIk3MsbScLuOsacaNIZiNRazW5mgEASWg2nBvjKtXn67Ho1gARtIAEQZ+VsIfiXM+PpMnSokXLEzBJ0/lW4PTeN8aCfb9Am6RXGJ1XEH1+uMiwMH36fXHbgbg/bHVHNFTH5SeYbyOv/GO05iJaRn+mGqteO2BXpBGDqGIvuCI379cbTNDVMf52wHkwZUblg+v+fcjBHwjlHevqULyblrSTYb2n0PrY7YW06D1yAikxv6WJueggE/LHo/w5lEydINRfU7D0LyRYKpHMYFoiL3xDlkoqvbL8UXJ2V74y4fUp1EqEwWWJ8pJG8DcASO07+1o+Gf4x1aarSzdPxkUBQ6ELUAsBqHlbpex98R8Z4AKylaikkqWUykluaFZ9Rkj9AhbkyMUnieXqU9dvCRWKlTMxJupI5wYIBHzGIqMeWPWSGmqdo9o4f8AxR4fX2qik36ay6D8iJU/WcNK/wAU5anTaqc9QkAQqOrR/tWXJ6bfLHzOxOqbi/riepXIGj825bqOsTvb++JL+P44y7IT6rPWONfxnVbUZrMDMuhVW6iwIbSO25jFC+NfjSpxB0NTUpQEFdQ0kzZlUKIt3LG++EBzRJuAf3+ZG/zxxVKkknUJ7QR/THZx8EOPSFlNs5CjrttbD/hHw0uZTWH0kW8NVkkyAFEneLyf64VjKU20ha4v0am4Mnccoae2LUlQcOoeGpR8zUPNpmUVh5br5yN5iASNzhuSTWtgileSNfh6lSIKsxYmxIDRFza3axxaeG8JAy9YAQAKbAQVuTBm3mgm/vbCTheXqsQ1TUo2CmBf8zNHcTy/8Ytb1wmVBgl9WmNV9CgttETLgDpYXxxzburOqMVWBDJMg6j0ZrmLAqXEc6f6iNQ6EgXkqoRpVgFi5sW+cgmZBtHy6Y4qUwJcMJaSB+a4Wbbzbe4tjtKgPIOY35gsmnfaxLGnveOQ3uCQNsYgrZtVGmBuPPHXoFn23JmBYYiDzpCDWQdQ0AmDuDMTsLRNxiepl2WIDc17CZ3sP8nvAGB8s5SHEaxZRuVEgk6o9h8yMZAOf5lTfQD68v8AUTjMTNTMytMQbjym3QfLbGYJgD4gpCnnqqUwEQTCqNIFqJ2Ft8QcfqEU1IJBIS4sbpJv7gH3AxrGYr7RNaDBZKhFiaygx1GsiPaLYnzQkUQbhrkHrcb98ZjMTYy0E5eoSygkm03PXxKiz76RHthnVqkoJJO3X/Uw/YD6YzGYjPReBP8AD6j+YpiLHUCP9rmPqScOcjRVKlXQAs5bUdIiSVEkx19cZjMUXoV7PM+OGDk4/SP/AGjGs0IekBtzGOk6GM+84zGYp6X9k3tk/Esqn8rXOhZFFSDAsddASPWCR7E4FzyAZpQAABSsBYeZcZjMMvx/2TlsW/FVBVZdKgcq7ADocAcXQA0YAE0wTFupxmMxaGkQfsBUzM3hT+2G/wAL0Fanmiyg6aBIkAwZ3HY4zGYaWmZbLbw6gooUAFAlahMACToo3PrffDDg5/8ALVz11UxPWDUQMJ7EEgjqCcZjMcUvyOuOiL4dqkZHMEEyKlMgzsfDNx2OBfjuiopUCFALeGzQANTGm2pj3JgSTvGN4zBj+aNL8Tz/ACH/AKq++I6W/wA/7Y1jMdvs4/Ryu49xjvOnnb0P9TjWMwRQ/wCFx/5mn6aj8wjEH3Bvi6ZhAMzVAAAVaGmPy6lctHaSBMbxjMZjn5fy/ovxjWfw2/2n7NiTO2OWi13/AP2R+wH0GMxmOb0dbIOILDUyLfhubfLEaUwKdUgAEGmARaxUkj2nGYzGW0KRZBy6IXJY812v+kdfTCTibEVjBi3T3xmMw8fyYJaLTWY8l/8A4dM//jScZjMZhlo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TExQWFRUWGR4ZGRcXGBwYIBseIB4YHBwZHBwfHiYfHBojGhobIC8hIycpLCwsHCAxNTAqNSYsLSoBCQoKDgwOGg8PGiwkHyQsLCwsLCosLCwsLC8sLCwsLCksLCwsLCwsLCwsLCwsLCwsLCwsLCwsLCwsKSwsLCwsLP/AABEIAMIBAwMBIgACEQEDEQH/xAAcAAACAgMBAQAAAAAAAAAAAAAEBQMGAAECBwj/xABBEAACAQIEBAQEBAUDAgQHAAABAhEDIQAEEjEFIkFREzJhcQaBkaEjQlKxBxTB0fBiguFy8RUkM7JDU5Kio7PC/8QAGgEAAwEBAQEAAAAAAAAAAAAAAQIDAAQFBv/EACgRAAICAgICAQQCAwEAAAAAAAABAhEhMQMSBEFREyIyYQWBcZHRQv/aAAwDAQACEQMRAD8AQcEywrV1DQFFRYM3KyADAlTNwO1/XDPjecppWZ1pBw7QAsCf1G0Qy/qv1tvhDk8o6udLsFBHMACVAJKi+8HSB79dsDNngayqqzEUwnNqJvAGwEkyT3xw1bwdV0ibMOAzOdOgqqhWW7XiDcTtY79RGFtbwKjFRIggSADBMzACiDbpMWmehFWkoqrVfXKxCgC7aeUEk8osfUDp1PNLJsKhY6AFULylTBlWLaQZBsLxFvYYZYEDeH8CqqhajzASNagkSYkMZ5YBkAgG/bA2RmnqKsWdtiwBFiV5VD7yTv39cG1K9OnSha1RCAw5WZZAIBmDZiWNiOwGxwszdNjToimo8MtrLnzAwJ5uiafToZN8ZO9heAnKNpAJkwpmDJLHzFZ3sIAO0neMF1c4iCwDN5VDf9Ra0KZO1p3GFvD8iCEqt4g3ACOp1gW0iAIZp6zpAknYEynkdDmpVMEA6QkEDe7sxLHoLGxntfNIKO85mWd2Z3DM1jqggAdgBvLARcXFpjDzL8NesFpU3y4VNSqalRFYgaIIU2liQQZNlQ2OEFaqyquYdtI1FCFLJpIhoO8FtQgdYMkYKpVFqnSygkRD1EDi1mjUJuBuDNugIhH8sNBlf+G+aaoai1KOloJmrTJhRYaSYIAtBwo4txNBUCvpzFb8rqdQWJACaHKAdIj1gYKznCKFV4NmLNB8s+i7TboSSLb6oxPl+DUaGoqUUBZ5m1iY3KxKk9Lge+F7qkIkLMvWqKtVtLEgNeS8HY7CAdTg+3oJx1wfhHisahc1GgKoCkwxEdLE9LdSLYYUcuzctMkM0lvwzBUgzrFwWAi4P9gxp0jTlUQF2SJk/hhh0G+ojY2iZ32XvtDqPyK6/DSuspEiFBUhwQSdXQqBy7379ZxBQ4EWvWqFS0iwIJA6Cmvn83t3iMNaeZJtpEDYROkyRqGo2BvtH1xJTpKELMpZpuwklhsoYlp0m+wO23Vd3ofqhNxLhyItMBwBp5JgACAXcxfUWBBJGmT6AYldjShQTG0GNyVg7k+Yybep2wbWoSHKmGgliFAJjzU4/LMnse2EEVmrc4ZKaxp1NAlZ0CBY3gk3sDhk+2xXjRxl/itQSaklRq08sktaZMgwTY9evWzmnQFdp1JqAEqzhSdUG0i0qFgNMQAIjEPBvhEVyq6UYkk64MidjUkxpvNwSYjfF04P/C7LIiHNO2YYGYB0IDaAAOaAI6j2xPm8jh4tvIE5LZTcyCMwiuhBiR+JqUeaWgiApIIgmxAkYZKjMFKgESJJg26RFp3xbs/8K5WqQAmhzK61Jk/9YJ5gO0j3xTavDkWo6sNWkwQRK2JFgdvn7TiMOeHNr0MRZvKRIVSBuRoCk+sFbzP7DvhPm+HkQ6SgdYam3Q90NwDs946iYk4bMgXyE0zblWYPWIEWMGxkbexizOSka2QsZtBgqggDoI5oaIFovzHHRCVGYt4ctQKELnxCZLKCLe5UAj2OCczw3TVNRp1UdRIE6QwkATqMnr39sR5ogFXVhOoj8zCYI269IvFvbA+czZaSs6W5WUagL8voLAkwJ83fFct2hGQcU4+wXSEIWpJkqRqvcAkXEWkXF8OeHZZ20+FTS0MJqWO8+Udb7EYiyvA6dR/EbVsNjAIgiJIk9yBuI3xZ1pKjhpK/llSIgx3tO0HcfPCzlGqQ0Yu7ZFlaOmA6gMB0OrrO0bGdwCN8dKdF+WB0EzF7AQfQ7YOzHKCNPKBEz95M7x9/Q4BzuXB/Oq+gFx21A3N+pFrnEaTK0ap5xHVyoAESQfUqtiOssLX7emElevoqKgYtVd4QKJgXvFzPr1I6dDhw8LEiQIJAMg7gidvNPXcD0xrI5NPFjTolTzHmJtIE9ZsLxv6YdUhZWR1uI0VYhxDA9SCfSTIvHoMZgxfE6KpHfxYn6GMZgdUGgReHmoFposgPzX0FiDBBMiFAMXvuSLgBUcgFzNOrA/CZWOkTIRpY6jAJhSBBiMc8MzQcMXOrQdmBIYSIUGmkkxP/ABg3M5tFNSFNQTIUMERQCAAWgn00jsTN7WVpknTRWKfCsxmlRjVGmwWbHzHzTAmCTMmZA3sGPDOGOoVZktIB1k+UajCwIjlB1SbxAiBM+Zqh9bOmgBrKGbTP5VNz1F72BuBgDNZiuW1JqgG0tpuBMGCNR0xPTuTilt4J4WTvMZOskIpDkSDYzpOxLFYsIkj0xLwzINSem4OsjlIqAsumW2Aaw0r+1r4BpcSq1c0AsgXkGTAC8wJWCbLO/TFoygKrrEabxyG1hMk2F4melhE4WbcUNFJ5Fj8d8aqq6WinIACyD+kDTYiZ2EWnDQZZlQXO4YyoJbqZH5iBYCQJY3NsZl8tUJ0oLBQocDaTJMGw3gX+WFuY4lofSykkwrkQQR2B3EEkFhA3gnCb0NrYJm+Lo2lQrIFOshSSAQSAWEbAk9942xK3HF1jQNS9Qtog2JB6XPWZiZww4jwhgWGlgLsY5iQ1+m55gpkWA94C4fwvwq5qIDrXUoRgIINjPpB23xm4uORWpDD+UIFXxQxQEwLgQQIEi4Owk7xiCnw0FGXwyNTLp1EMNROxO5E/KxtvhlWr82kPLNYkqTItsQbj0Jt64gy2RqU2OhjFTl0nZjNmUTAA7GRbEFJrYyVYLX8J8Nika9S35UsJPQm3QeUD0O+CM3kKbAliywLH3vsZG4+eNji4XKUx2AMkXMySbCNydu+EGa4ySjW7Gxt22ntOPLlKT5XKJzym1K0S8QzK0wg8MVJHm1BfWRM8xtYneT2jmnlwwC+Eyn8oHMDPeDbpeT7YWPnfxCs2i952H+bYYUaAqpAIEDqT2N7fOw7Y7oTvDOni5e2Hs6zFZ1AMjSwAV5G82GqL9I6iDHpDwvgVbMPpUjREuQOVR2JIGonoAem25LGrlvFCoFXTTMgte5Ea2/URqaBsNTTJjVZqNVKdIIhJQCSTEk2uYtf7AYl5HkriVLbHlKguktKjQKIukbTAliOpgf8AHaMLK/EtIW/r9/8ABjqtX/CWALib33v+xxW83mtQVYEkj/PljyVc5XIg5UOeDVy7vVbVpWQAAd232/0j74S/GtJ1qUqgUhXMMNJ1ALBn5i0Hbf2tOT00UFNCSRuY8xO5/wA6RgL4oy9Rsq7kNqBXTFtIkAsZ3W5+mLePydeZVrQ0WU/M1aQ0sx0kwoJiRPbqJMb/ANzjtyoBJBWbHYQLi8dT13wKtepBXley7OW1dQ7BTqieoHf2x3qKCEWTteREb+sSDzR1tOPa+mUB87wunpJMsSOUK8QZ30npNjEG+98a4Z8MJSIdpYju0j2H+dYw1yFKktLqRPN+pSxIuDNpEA9O8ziapRBaQBAG5ItvYi0fI/IxGH7NYD1Ww6ky6RB6C0R0++Iv5rY6Y9LsBcXMEd9x0OBablFFhp6tci89bAfsB2xJXzNNlmRYyLdLX7ea0YW0hro2KoksTcbKuw7iZNvSD1kmcD5jMlg2k6X6eIx0jpIECbkWtveesVKI5Qs9RMGR+5jp2HSMc0aCrUBkljpEn9K3MTYR5mn9N+2HQGwvhrgIVLBmW4lSs3gwtyVJsY9DbAWZpruXfTqmB0gki4WTYdSfXrialqUjWIk3bYNC2FwPrMRO3WerSBcQImGjSdh5vkPtB9CQ8MKZ1STUJUpHq/ax++N4D8BRarl6TOPMTXZP/tCkD/NtsZhQCWjkPzspUBYLdZINgI0mImO4+pucyDVjSLoNFNIVNJvduZwYJ3G5FziJeKOXplZCFtQIGmZHTUYMTtB818T5vNVtuXmhS5CljJEEEc7MDzb3jF3ZL9CnNcPpIpadJVSoYWCgBpAG4Ja0x1nHOdLilINOV6tqtBAWCI6CTI/MbdcRHhwXNTq1FKaMwa4DMJ37Bb+mO+McXWmwp6EqEEDQV7G8803uAIE4dXhbFx7J+Fr4buDKqeotqLC9tyA0mRbDGvm9MJOmO43u20i5t9xiPI5lTU5T4hMEgG2xsBtO3NtOoRviOq4qagdVqg1Qp6GAAe0D19oxJ5lbGSBOL8bYBlCFdQaGLRYmJMmRYbxgXhGWdGFQ1oDz+GJO4MARsSBuMN6HD6YBVmOtwAJFoESu9kJ/NEsRFhONZjIQUWmRTRGLNJLTIibbEqN9hh+yqkCntndOqGDAowRbEaSIJ0kqCAZneZG42M4X5XhpatJqOrCXVWcAESRYtAImQYnY73h46Q2iUXVJUaQfyxtJmw3I6j0wqy+QVKjKX0gqNUqSyiQQLjl6kgAb9MIngLGrUQUM7/l2NgYJFoMReZEbjpgleJFIL6J8qkmASdQkzfrqj5YVeDzeElbUupdTxMqYjqRzETG1rWGGfDuDtVQtpYpTAZnc2YgaiFG5PsAO9sRmlH9heAzN5WaUXIFrQNo9flOKzmKRTqDfv64YZniULpib9z/2OFzODe833v0x53Gn7PPbI6Vch9Sm4m/9cPuD0T4YcTud+u9vaP3xXo++LVkmWnl6ZZtTtBC3GhZMTeCzb39MPN0rRounY+bMKKP4aagxljYmeoiZgbD2nGqdUqgBJEgb/Un3v9sJP5gaim+owt7STHTcHDzO1TpMAsOlgR97HHncifbPs6O7eWC5rMjwwxfpAHtafcxgj4U4L4hFdwNCk6VJ8zSN/wDSPuR74TBjUApqLs2nTpjf0GL9luEFEWkrqFURaST1J+Zk4enFMCyGLUC7BQfQAYhz1MVkdCSAVIJHScaThqg81Qt7W/vjrM11ClVWN/rG/wBsczTWSiZ5BxJTTSqgqFavjeFaBpH4mtgZ5bKBqsb7d48vQVWAQhwo0kkyCYuPVhbb0nBOePiVay1CG1sxOlohgSLR3UkEb9dxGFWaosrU3SoQqkuxYzI3BMDufpj6mD7RRb9j7MvNhqtvpn5RBvI32+e+JGzPj6uUU5sVXXp6i5aQDG/N12ME4SJnW0AmorDSYUME3MWgx5ewiO18c5SppVYVHZo85nSfMGuDyggEe4weobHtXMKg3LKBJKw4AgbRExsWGqLSSbYVZiommfEOkwDoWNO35iY3gXGBKwcuSrksxAOkR+ZVYg9B4akemN5zMkrJZTBgrFragb6SCZHTrYSQYKiBsZDjtOQpqsykeUEmLALOx2FvQE2xqtnUWSX13ACMeWdwCBdki+kWtJk4U5Ti4KFcuF8SZYuOaBygC1i0THTl7nEP8ytaufGLI+olXpgb9wpgNOqY5SIt1BfqL2XobaiQj040jVAJJILGy9336dBtfEuQNSdTMS/MAwBEAabgNMAWvtJvhaOCtSqEK40k6lbfUGmNLbQZJG0b9bMuG58iqzHUi0kYFmgFzFo3nfV8pwGgpgWb43VVyFqUyo25C31IUgnv6zjMaymeAQBUZBeF11BAk2gGI9sZgY+A9v2L/g3jjeG1MiQCPMAQSx2MQwgAmQdhuJw6rUChJSFNQMIcsUUAqZXSCx3HIYsd2Jwl+HuGmgtwBWkageYqOcgRsNUAG9hv2w54Zl3NQMW0JTqA80Es4PiOWY3BfSZ3I0jeDik67YJq6VivK5d6b1AGFbMVJ8VmMAXUlApgswsSTAGwBF8dUstoJasUJBUAhQFUkWI03JiI3MHpsNVFcvSo+GHGgF3cE8zDXpJEEQI5ZsTtiTOI7axVSFnUsarxePzBQN7C0774F5MjqrmUGaUedmDjywFgEm095giI0zfBFXMQwQMQWMMwvDECwItO0zJJBHWT0lFV5xrJkqajMSYuQFnu5EQR1wS+YUEM7qgJ3cbmwDLYxB/LMkj3wjaHSYrq55KRCUQSAh3XVJtBJvsfniTLVXZWYG8lSWXSIOmX0jmP+4xHecZWzNNV5gC2ny9AADBc6Zk7BdyTIGOqnEW8MooFMkyW0q+nYwogAmwawtA+W9aAT+GtNtTvTLNpjUQTp8xGidXU3g2j2HOXpUWLsZIYnTpRbWuIYyRsCWF/fHHDq4WprpudZkmUlixkEkFSLjqd9uuCzwplVUepczBBG0mSUC7ix1AxeN8JIJBS8NnDAbkqLgRAW3SBD2A279MOqBqKvhBnRTYpA5gQR26iRykG3thfw/LIoABbQYFoEgBQpWbGDJk336E4koaqIU94UHzEgm+qLDf54jN3o3rIuajrOlbnb3xBTOloYbb4kBljDaZ3JMT1xtsoZ8yn11CPqTjiusM81sFrb/PFm+HciSnjMGhLJETq73nYfc+mEOaohSDIMgbX9D8pnD7L5t6tMUcuoWmg5qzcpY9YAmPa5jtgTzHBkcjMHxlgX1EmOY3mx6Fo7enbDDilRyp6x0m59+3sL4Upw6pQYOSJBIG/NIsymLiD/eMNKGUOZIWl55gzuBO59v7Y5eRW0ykWxr8DoQKlYhpsqwpaN5I7dsWEIzGYq++kj+mC8nw0UqS01IWNyLSYEkz7YmZyCJYbetxt9fTCzyyyBky7gDlJ7SQP3xxmCEFzJNrdPQfPrgrWSLHAmcVtJbqJNhJsDiLj8BPJeN8ZonMvDR+ISVIi1rQBJlunaZ6yjz9bMOwpMCGYggWYRINyLCw2JuCO+HDZXVW8UUpdr+I4YAEyWt+aDNrAWktMYKyCg3FNmY7tBBDQSdRG/se/QAR9NFqEVXwWoGXJgAaRdfZYt+Ukbz3339cd1ci/iFzLEgEl7vcSSSIJnpJ7m9sSJTem86ALizywPawJWekG0jqMGlCQ2+po1MwuSBeSZEREQI6DbAt+h6Qkr5U1A5QN4lMAqpIutpKwLkAElT6xqAsPlcxogDmZBzONz6Kb3vJuN+swLH/My7LC6lAYix6SOkEe1xiJq4pLrqLoLmIAMSYkDefcT9sOpP4BXsR0eGeNUbWIJgLo5bN0YiAbR6euJ81Xp0lARHaF8zGwgDqCALDbUfruBWddasiuQjCX1amsQb3vPl2P2jEuQSz6mNdQSDpjSo2UkGxgjt6HcYpnYptvic0qQ8XLaht5yI6k3LlTNxG/WcZks2tXQ9MMC1grKTLTG4I1QLyADzd8Ms0qOguPEsrKrBDy2VhYkC8bC+1wcQUuE6pLckQuoAsPULOwN5uLknGtUanYenHKpAJKkxupVR6WCEbeuN4WVskVJUIGAtLQCfeWnfGYX+x6YXR1oLPJAI5uYIRJm9xyaNiJvvpxxk86FpPSqOCrtOoTZQtQPBFovpE9++OclRUJHNDCGZ7E6rnoY32BO3S2CKeUVEjQQV0yInlklSWuwJImDv7bBiBFMCmvishB08pBLEzJgBjtci2wAjY4C4MFNfxGUs7LI8YkaPNJhSRsRAgeu8YDq0TWq62dlVQDpEaRqj9RgdSY6D6zZHIhSWNV38YFSbmyk7GIgi0/1xqNsmr5lWVx4elYsVc3mynmJI6Wk+4wizfDgbnVLEDUdZERZVJ6W3mN4kRh/WrpTpNKNJKKhMqFIMGRqEromxmO18Jc/nwrAooqGYbSOYrA1c36umxt9MGH6M/2M8tSCoTZiFgGSFAlojrDEEkyLHe+IqlTxFOh1EiZECQZMC4gEH06D2D45xqFKljzb9yDfTubSRPcDfuRk6B0AyVGkSCQCAEEcukgX6yem22N1rLNd4CkyreCjU60sS1N4W4gmfDM6VWCASATI814xDWyImz6QwNw3NtMajvpGqRcdu5JyWWdTUpqnicquy9g4kG5mIAm/mANut54dwjLJQYVUapUqblSaeiRB0NN266gL+2OXm51xvLFbVZKRwmkaS6FlwLy3rediBfb3nBlPPoIIFz1ta4ErFiQY3i5Jv0eVPh3lbQxlrCbACT1AJJv6TGCMh/Dus2gipQINmIJOgSYgad7+nviC5oStm7KsHn1YGfTGeAT5QT69Prg/N0dNUoDcMRcbEEzP0wNn6TBoLa7kAz29OgxJP0eczoKPDuQSp2HY+vv2xZuAAnL02gjmcAr9yQLb/8Atwi4Bo1vrTXKxpPbqe87YsWQy+mhpLLGo6HZtKwTqWQOlyCI3nCTwmNH5Im1VKy05BXSWkjaAe21+mLX8I00QOzFdUhNxHe07kn58uK9wnhnjGqZ0zCiT1MFgCPtjK/B4ekhDLpaSSQSdjPsSPvjneGPHGS9Z6nRFggDHaCR87HEFaqFXqbb7xgRm/FSTJ80nuSb39hjniFUQdIIPVT/AE7ftiLldsawynnAF1GT3/v7XxNleKTJiAPv6j/P+Ur1TaDERP8Af36YytnfDW0X73j2xlNo1jOtnaTNqI12gA8ykzqnSRGqfzb4V1+DZWqISKLTMCQs7XXb52wHlcs1VoXbqbW/5PTFhy9RKSWAsLxufc/qxSPNO9jxmyrZv4WrjZg6SSShk/SYEwNhuMLatIrIBPTYRe9rdN9/+9zq/EGqF0gkxp63/v1xLnOFLmFDMuh+jA3te4Funf6Y7OLzM1I6I83yec5/KMSHRisOCINxvpvYAdO1rRgShlmazwZGmFaS28C1t/T+oxaOMcHNMEFdQYwClpHY9vnis57hIRgV3kHRqmSsEGLdbzIg/XHowmpK0y28oizHBkiDqAAB0CLm9mfzESehAsLXgL6akD8NVYgizdB0JmDFpHfBfFcyaDs58tQBl3nmhtMTEyY72wv/APFXKidT78w29Z07bE3i1xOLJMR0OuH1WB1MszGoBZMD9IF5v02tiTN5sswRwNMazBN5kIq9pCs0AXmDfFc4fxGs9RSU0hlaFclvEHNKnrddQ69LbYd06dNKZ1Gp4j7liILTvHW1gZsLRY4zjRoysJo0hHX/AOpP/wCqob6jGYXHiNNOUqxI3Oin7/mcH641gdWGzutm2WmyKPxXJmu7tKyxACUtWhTAMMSY6AGY5orSR1VFHJJbUXbUTNzfci5mw6jpjhc2dR8QlFUwAklYAN+UAu5JIA1H8xkATgmnmBTVyoBBPkuSxX85ZesbADlG25OCxADKVUYaXCqwG3iK0C2vlWyggRBvfaTjWa4+/iaKcvZjzKqjYnVG8id2M74iTijl2Zj4n5Tqm5HRYEwJMCQLYkp5cVbpKkkyUMkIADaxkkGyiPMMGleQf4BuL8cPKtMkQ0lY/MosJmwv+0b41m+FrU0u6BFbc6o6KLkzfrIsemGhCmdCBtErq1AtGmY3jVIG3ziDhfnc6alVaVLSWVTtpF+0/mtAAHrjJ/Bq+Rlw9KVahXUIrHXSXWL+Q1KhUEmSSEURJmRhvl/hE1EY1ZVm0haflYAi2qSQpP6Y7bYJ+HalLLo9UA+Jq/CGmV1GVLzEllBMH1PfDWjmwaymGJJBJ5okg3+RO+PN8ryZRfWAs5VgacLyKIWYxrYDUbXi147AR8sbzGeXYd+2+32wPQqjUJO4J+W+OeJ5bTD9YFu2oG8d+mPHlbdsgQirzAGwJ/v+5GCKebelocMVMbC25Jv8vpOOMrSFVtA8oQmQJ2AUH3JvjVLTURgZLCAPfv3JO31wMrQoo+JuFBnNYEDWwJta/wCa3Sbkd5+S9+A0QZaq5H+lB++rFpeGpJtynQRMzB2+kYSZv4fespqUnAZd6ZMTvdel42++LQ5W3ViNeyfhPDslbSGDjqzkE/MQv7YcDJ0NDAKhRpB5iQTuRM+nTFD8YoxVwUZTBEdRbbofbBuUpk6j6W73/wC3UfM4tLtuzIs9evl0p6CyoouArXnuLzOIMjmgzCKviC+9mHWCP6i2K1/KBbuY76nGJ8txGmsBWHyBP3j+uJyTa+TFuzteHVtrCw9z/nTHbZgsplpmRA+X0vOEXDMw9ZzTEsSCQZ+19sWMcEq6QAFgL+sb3PfpOIU0wpNgArQGfY7b/M2+mBK1bWQI32Hv/wA4cN8O1iqqGTczzfQTHpjWV+GHUli6T+XzG+wPl/y2CosNMykRQVV6i5Pc/wBv2wHm+KNU2n2/zc4OqfC1dra09ZLbfTHeX+FyssaohQTZSdupvPyjDfTkNTIsjWSjMjnIkkX9xbYYlqcZaowCRO8+nUk7xjR+F2qKrLXGloMmmZM3H5rWxrL/AAwFJHjGZvy9thvtGN0kkbIVUph6WknXMyeh9vTFC41kGokwwC3IlRCjqTbcD/L4vn/hhpkN4oPbksPbm39cVP4oz6lXpwDEcxMEf9Pf1/wjo8SU4cnVLDLcUmnRXDnF0KTICKQS5Pl1MegabNYxv6brG4aHHXwyRr6CIlIsYk6lPa43bEWZqBNLXQEysDzXPlkliOXYbHphvwvmkSpBU9TM3IQjffaCQQYx7345OjZGFplF0EfpB0mZJJta28WsI98dvU5dWkMy7tF46ET0sQYNj21DEeYZg5mEULMkgLcwYF2jpMf3xLT4kEDaDpP6xBJv1AgRfaTIwoQGlk/EGsUnIP6SoFrWBE9MZhgM7TN28QN1CUVZf9pLgx1gi214k5g2xbAijV625VNwsJEDoTuCQCSL7EXicS0MnUYN4aFhpLQRqOmDJgxe4kDa/acBNVakVKtaICqBLM25JGwADG0G24ucNc6K2kZijTZPCAKafKnhra7XYm5PftF8MIIs/lnqqoWdIGmEXYSdrCTJN+p2gYI+HqDK01JaQraSpQQNSjSFhWUgGehAO5nG8rVq6fDVdVRoLE2MbSbnSonpc9rYgyOXIql3empEkgCdIEWHqSY7+bBbxQFuxplMugHidDzGARqLTzWsfQf02Y8N+G4DVSnhBoKhuVmBBBkA2TsJkz6xjOHcM8WoKrBmpghQJswuRFhtqg7zbbbFxyuYIkkNuACwO3vH1+WPK8ryXH7I79gnKsISZilzg6StjcqR0J+k4afDmT0jnkSuq87E2PsZwTnMzrS1i1gfTVE/acDFjpJBhWsPZdQm/wCUff6Y8y/kgR1m0vJi4sOpFt/eRb1xKz6i7ubCmRPdiensJ9j74Cz9bndwCIUaevp+wGNcOol/wwrMJgkDaZuTsO3t8sLWBTOG55h+EJBZRAHtME9Bfbv74gTMlM0SkwAAbxP5T6ybnDCj8JVCxZnVbydNzBiANgPL3wzXhNAVRrpgsxjUxkTFiALb7jphrSNXyIky1R3dVDMJVhF/Qn5q2GuQyr5bVUqT4YmQWE30GRvEEH6nvhpWqGlpUkBDy2toI2MdB0xBmSygEfk3BuZUwPmB9QfXE26DhHnvxIlOtVZgxhiSDpvclr/WJ7DFTqVXT8NWhSZPyx6d8XcIWrTGYowCBzqPT8wjt1Ha+POno3vv3x6njcmBJbwby2eLBdTETY7tHT3+mO0zRDQMB0KRFTSbDf8Ab7YINPnB9Di8lG6EZbPgnNUab1KlaowqBToEWNrme8Cwj67Y9QoMGTUNmAI9iB/fHh1HHsHwfULZVFNyqr9CP7Y4uaK7JjwfoZ0XLAd7z9h+2OKdQAsD5W7d/wDL46ytOHcYlzGXmAMc6TqyhLQzJi9+luuF1WpVVqjlQF1wukzKwpDkSdJklSP9INpxLTZhaYIM3vg5YM9bYqpd40YHpZ4MB0M4izOW1QVIDdPYY23C1klDp9Nx8sA8R4pTywJq1RMWUb99pnbqYGFqUsVYUrwCcSzzUkbUItckj+/+Wx57nqTMWfVKsbH8rRYn/VBOw6nDHj3GHrkWKKJMTFxI5mB3ENYWvtInC1xoJo6SEUzqUAaQZgaSet7g9Nu3oeNwPjtvbOnjhWyOtlkA1Oq7ELIMzy9pG1vXV1wLl67U6plLIBBA66pAvt5e3fBr01ZRTEEtcG4mdPMQSGiL/wBb4XcPy9QEl2kk9Ax5QBYki8/4TjuWimmGClJDXWZuWnvyiLCFgWPQ4BzuXrpzU0L9tEDTvv0a+5v1+bCupWAYANwSNxPcfsN8EU6CwSCNcQSbDmNx01EifYRjJ0Zqyt1cxUBINBpG86TfrfVjMPKmaebU3/2l4/fGYp2F6/sErBaYHh6SwmJ/EBkTcEAnYdNpt0x3Sr13YrUJbUCqnXGkgGxAEaGViukRuD0vp20gsANTOSsqQQWIkBYMCbADpA6Y5pZ96VPTR0+M+kQAGCD81Q7l2gxJtvgKxcewOlxt6dP8SnpeWKk2HUQRMaQRtHTfEfwPwl8yStw1V9+4F7egOok9gfcM83mG8FWbRNkqMylQ5OnmsbgqpBjqpJjUQL3/AA84CaVDxGpx4g5FIBhOhIiAW3gdI6ziPPzri42wUP8AJ5FcvSSmizoWNRFyerH1JnbENR4N7jvvG039cM67s24vgQZQQA15NwbfbHz0pW7IMQ1llyFBJnYD3vA23xFW4FVcaSQiQAWPNbYwB0nuRhw9YsdFMd9rW7+mGWXZVTRMhRBBEffv1xNMWhDmMnToJoZQ5EQX5pkwYG0dfrhtxfLaabaI5ZstoBsQR2jqP+cIK5NbMKsnShmeygz9Dt88WZ6gqqQQNQF/Udf+2HTtZ2Y4yTSyN0ekPWYv/U4g44kISLiNjup6EdYxzwdoOk3Cao9rRgnikOun3gH+k+vT1wG04toBHW/Gyysbys7XnY/cYWUKhemwNmSBI307A/Lb6Yn4dU00CrDyswH2P7k4S1uIhKrNP5Wk/wC07/OMJJ9mZnNH4hWi9Zdtgom3NF/kdX19MU7jTU/FPhgBWNgNgeoX0GO61bXUZ482xEev9vliGpQi5ieg/rj0IcfSmHrizdjCmOwMbH37HArUSDB6Y2pvHXviWgwblPTY/wBD6Y6O1iyVmsplCzKo3YgD52x6nk28Bgg8osD3A2/zvjzXIVvBrK7jymYtMxb74tw+NqEQxY9Y0TH1I745eeM21QqVF0pcRBMm3T/PXBCZrsD9Djzqr8bUh5abt6GEv7gscB5j43zDWSKQ3tc/Vv6AYSKn7KHp+crUwNbsEA3ZiFA9ybfXFbzHx7lA2mnVOYYdKUED0L2W/ocULiOcfMrpzDNUB/Ubfbb5Ygo5cIjhVRUMyLQBYWLMXFSSIIm+9rY6+LhhL8tlIRtlh+IfjlqxKJUNJAQB4RkkddbGCpEHlH3scVatxamSCTSAgGW/ELGSAahEiCObQLkFhJMHGxmUUMUpguoZQmrVpDggG8mQWEk/3gXivBgQGBXVAVRsFg9RPMCZvEf09KEIQxR0Vj7Q7KZt6mmrUjUq6ZiVAJFMQVIUrcsIEC0RibjVNzXfmtM6FIEkGOi77atMSZuLYAymUqDw1nRqItaAF1Q07mSDF76pPQYZZWkzMGexAuSsajbnIiZNjNrzgvDtBWhfkmqTCwxPKyAgcogqDMwLT2sekDBiZpb6SSATEHmPt6XO30vjnix0fhopZrSF/LaYI/65EX8hPW4NKuWbToDA7OCItPKRMg72MH2wavIdYDc/nWpAoys1QmFjmneIMgXF+nt25yleKbCoxaIA8updpkAnmiRIOxwQ9BgqkDUNoAJAm1+0esf1wJn0IiUJ9FPNPud5EGOgjvOMqMcjitAgErUJIBnWw3E7TjMLKiODCpVIG2lrfapH2HsMbw/VC2xkMyVRuX8oFyIEwplhEMQziegNu2IMrnlWrCveAdKDUZnoQNwpAm3rEXjzQ8SUIaoFmFFgNpgAaQFBJJIHrOK/wBWp5grqIYCOWDNpEEgi1jsdsMoppk3Kmi4cRo0/CrlyV1rACkHWFIfkQmfLqGtrGBpkDm7+HOP1aHhrlmNCmF1FPMGIWWZwSAZ3JhYvA7hcH4I1SuS7kazpDFtZAblMflJOo9D95x1lqAiVRFKFtUflMkP/ANI3/YScTlTXXY1F+o/xJI1ePlzqBIISQRBIupBvbofl1wvzn8UZdV/lzoY2bXOkROpuWO3thDW4j+GLQFgFnnSwMabyCXC2PpB74SV9NU06gEKpLSTOqLx5enU9BbHKvE4pZcQOCPVeF/FFBQGeoKZYXWpy2v2t03npiatxShUk/wAxTiIs4vYvf/aCfZSceREDSzOBLRzOukBpELGqdh03jsTLP4Z+IH0oxHKVYPyghlssaokXItPv3xCf8bCrTYvRN0ejZPOUxUQU9JDWOm8979YN74YVW0Py3B+3qcea0s0aQc5duZNIW9oFRVMHbY7QD0EzjKXG844P4j03mJeDfqArTJG57SO6xzP+Ol/5l/sD4j1ClV8NwR35o/NiLjPEZsonsSYgj77dsUXIcezLVfDNZTdVuii7NpFwFEiflBkdMenNwujTChlDtFyTuREkD3xGfi8nGqbVf3/wX6bKFnOJMZgmAJY9zgLMcFqtRaq8qsDcQSJFgOski+PRctTp+IPDpII5mKoBtteNyfXCL+JeeigizDFp+nf5kY3HFehlw08nn5QaRpsV/wA39j98NPh3gQzeYCMSEALNG8CBbe5JH3xXMzxcU08RjAMiJ3Pb/PXDj+E3HWrZ5lIAGg6R6SJn7Y7eThmuNz+DSrRcPiX+H9PwdWWWHQeUEnWPmfN++3bHnNSiVkEQdiDYj0x741LUYJsLn+2K78V/CFPNcywlUCzbA9g3f33GOOE+u9EnE8noDxBpJhhse47H1xCaYHXBOayD0ndHGllsR/X29ccKPEHZhv6/847E+wpFON+JjRpY2tMThWkYlpVsT1C+kimVvvqFovcGRDdjtiFFUYIpdINjgxdO0UiBZPh41aUIBtywytOw5SIKmDcExPpgRc2WrEIytoW56MNURrNyAwtvcTvhnQ1021ArUhpCgDUtio67ybGB0vuMbZlK1KaoCAuoSLRJZtJjsNXsH98ekpWdVYVEuTVCJlgQLMTExvc9Og9MQ5uvDSGKOP1CQTcabkG43EyR1tbmnWFHw1Ucpi8GBBmJiGtMgx0+XD8ORjGrXTaDpEX3gdGKg3sTuBsATkldheibKZSOYOX1S5DzvdiQ0X5iTETe82OJK+XAEwRPUGbwY9BfckDr89ZtlQ06QVgxnoVCwOw2iwiOntgvMVxLIhLINiVgmBvEzAMx1A9cBv2HRnDuUqQDtzc1yLSuw39yLDpiVssIJnTpBMkRbbyzEliotH0GE9XNqCIYhzOmSNX+3VvJ6TGN5XibloZVNwLsAbEEnSe4I6/OcZR9mv0GLwU//NHyLqPotVR8wL73mcZjoBDfQD8v+fljMa38hpCXjebXLUAuhXd3uuorEaSGOkgsSZidiD1EYFzVKn4gzB8VXIp6Q8uGIpgSW3gsOov0ABtNxtqa5uqK5UlyIs0qFBtBbSNZhewEn37q5Za1JqzsFWlJOsyXBMKVG0agUJAgjSB1xeLpI52sk1fjNShUCCg4ZLFYnmEgD7ref3xM2fVs1W0EhRVZwzcouWYD3MxIPQR3HWaKFlYsAwVBIIAMAKajDyqQFubdPfAtfMrRAh0AJhSAAWNhYefpEkCQJi+EtPSGyEVvDqBzVVioqNomVNoJlhYwoXc7xgKjTADaNKwJuSRBDMqnuZi32wRm6VRqIeNSKyJzcoktLAfrcnmhZNyTsIE4g7U6QWdNVwxVVIMWIMxsIv16drEwoq5CpXJDVtYDW5YuY1GOgFh7Rttiy8L4Yi0nejfwyVMMp1IbE6h1B3URYiOpAORoVCYHmKDUJuxA6xAM333vvuWlDNuRSTlFMSVimoW4BOqAG0+m/rYTpybwgwitsmpcGFVSq1CHd0pL1gwKtQG8TCosnb6YX52uBBZoKgrBiVk+S/5VvI6dsMRWLBQqAAsQsopksSTcw6ydNpiAAeuA8/lS7sXgQ2qo7SYmZlRuzMbINz8ziafyGWFZrMUPCUsHZUBhNKhmIGoKDtBJhuthtfHXDsxUfMUB4lQc0M4qs700EByqDYkSOUE3M9sC082S2hQggSPEDMy9JImJIAJiBbB+T4rUytTxGTxoCqiSyAnzFmjygMPL/wBW8nDZAezcPrUxThDGqDDmTBFpJuSRe9748/8A4q8fpIKaa9TwTpEGJIGwveDv2xqr/FCs2XEZVE1akhjqIgFtZkQQAOpHmx578UVnCJ4iw7blpJMFo6BYuY0iMc/H4/33I0nUXRX89mi7E9BcDtMX9Z2w4+BuLjKZ3L13bSmqHgboeVpHYb/LFfL3Bi3QH6Y21Qtc3P0iOgGPSlBSj1ejkvNn1lw3iVKuni0HWohJXUpkEgwYPoeuOqthAuTbHnv8Cc6DlK1HUCVqaguxCsBJjtqEW9PTHojKFYbkiflj5fyeL6U3FaLVYp+I+AUsyi0mHMNnUXB/qJ6Yq3Bf4asKtTx2/DQiNNi/X3Ud+v74vFUmCSJEdfpghiQoXr/XEY8rp/BnE814/wDArqxagC6m8fmHy6+4/wC9Zq8ErKYalUHupH7jHtlBecTFrwPt98ad2Xyk+w/t2w0OeSjk3Q8Q/k2G6ke+OkpnHtn808cyMfdT/bA1ThdCob0KRPU6QPvbDryV8B6Hz38QVmo10cQZXYgEWPY26jDDh3xXTqONWtGB5SIknpB6E2+Qi4kFz/GH4ZShUpVACtNgV5bgNvpvsSt7noe2POctVVW6hTN+omw+0/XH0HAlycSfsXs4M9FrVIqagAZAOmnIAAsLsJ7kb2aL3mJauhn1r+GGseURMNqHrJNtiO24qWT4oaTFWYsY5dRhY3FwDPeY/vi3cK4kpUq9HW0wWNRnERIClSDJMmAIgYEoNF4zUjT6LlXLg3Ut0XoOsKZEjeeuIcxngx0LqBNp0Ejp9Z7A4MSvSMr4JKna7gR5fzSrAm3mG/tiahSo2ikBHRXMQQSYgCDabnvhNbGeQM5caSTvboIFiQY2Go/074i/k1DDaQLrJYH0PcCfbfBbtBkFmDDcEiZ5jFpj63v7DsTBYQp1KslVaQQ1xIPUdBY/TAMF0sq7AMialOxWY+UGPpjMQ06qRzST15E/semMxglezlai+berTaVBJLQBrYKOVTuZKlu8fIY1wiianM4MOdWprciwAO0DlsPfAnBKdJnCuY0CVGmxBAknc+J6fTFgoZhkonTUIAkkwC2/cTA0gsQTuPljom+uCEc5B8rkpOqATLRqaZGoMZiLz3iwGDfCQsXcs4WJWVBaAJAYiBJMEwSB0nBnDagqKQ4JkN+IASwjuRZ56ahPZhEYHNGk/NWkaQSrICgabGVMa4I8wKzG7Ylb9lKNZjN+OysCvKYRfyUy08wUm0EkyZZoJM4FIv8AzGp9AApIxBJAuZM2DFubqZJI6Y6q0QtqbJG5LdTMCxFoF4MDHYyEAJqn9UGNUQRqLWnVtAAAIA74N4ABlkpGWLHXCli+zEwQqRpgepn6YK1HSAA5gqosOp0liQJsJNu+IspRDEtsEMjqJ/UQfRgd5322wyGfqNTLI1QQxHKbmLQNhMwb9J+QYFZFVWGBKkDVpULuYnUAB1ESLHb6B06CiEkUw7y8w0KTFxJ5rA+k9NsD5TjNWtqDEc7FyWcnwgGIAieUwxGnfmX9IwWlQBpe4gtAAJMEEc1woMAgDrPsM11CneQA8OTxl8J3cLqVQwP5ZjYdSZG0+mDqtKozeEVVVuu8s3KdySAnSdRmYtfG6GbHmL2aG0RptBlj1iRESbA9hiXLiFUE3YFQq6RAILTeLeWwNwy37FthSCcjnfCTSxdYACg1WYWmxIjzSRtcj2xTuP8AxF/Msk0wFp2MkkvvBJNyb4g+Ia7+IFYrcCyvqg/6oYiZMbnYYThjsff5nfF+Pjr7mR5ORv7TqoQDANsbVb9f29f2xqm0bbjBS5Ni0/MH/jFiI4+A/is5DOJWvoPLUA3KGJgdwQGHtj6PyvEKdSmlakwdKglXUzIP/PTpF8fKdSnpsR3xb/4dfF9bK1lpKPEp1D/6UxeLMp/KT62PXuPM8/xPrR7w2ikHmme8amdhK8oIuevywVq9frhT8OfEeXzqhqL84F6TWdfdN49RI9cNK6MOkz8h88fNT458f5Jl8HeWFiwM6jv6C37ziQEEMTtt9P8APtiFXAWJ6Y5o0CzoD5YLXO5taJtvOKQt1FAo0c4yW1COhPUYnXOht4PribNUbQI+k4S8b4rRytF61YKgXqLSegAESTsBh+k1LomFU8nmf8bONFmpZdSSomo6gddlkj0LY8sNO4ZpCsdxewgG3p2wZxvjLZis9Vpl3LEdpNh7AW+WAFqwCDBG8Hp7Y+q8fi+lxqJzzlbNu8j229sFZTizU31rcL5QZt0kRsbYEWenXsP7YJyPDalaVpozHaBv/kdBizqsiq/RcOHZ41U1x5p2g/8AVrJ9dog95JuU8MCRU5gRpYrAPmJBgxeBvPXAPw9whqAqCqWM2CKAR0lupBtptG1+2GK5USusau/MRq2i0wNpuDf2xxyq8HZG2skdLiGk6tEzJUE7+9/Lbfb9sSZKtU0zVC6mOqRcDe20EAEg+uInoGifMYmfeZF59r+oONirLrMLO5A2O4N/YbeuFCMKGsqDocyNw4g9o+WMxPS4YzAFWpx6vB+Yn/vjMLgPVijhVLLcsF6M7zcOZAD7AgSATMg+mIOLVmpMpGsE+pGocyalNpGkmSDEkDrhPlZbMCFjwjzFoMnljVc8wO4m21sP6OeekVQhq9IqajI8Mlm0k6T5OYo2pSGg7jFmqZJO0D1KalxLnQwK6SZWwmYM2/w44zPHUSjzKjiSQr6ouNiEYGJjtJvIxOWXMsGSmaaL5hrtql4ggA6GA2ubCT3gqcNohjVqgMKZVyBEEyvLfZYB69RhVSwzZ9HWX4n4wSaeXpgqY0eKxBtG9QknVuP7X0wIqVOYM3luTY8sGJgLpgyLW3jefg/DFOll1QpMkgAEs7Em0i899l64ziGVdW1FdKACSrXa8zHewEHeOgsNavAyTo1XpFUKkal80fqsTHaJHrbrjvjGbFNCCZYnTAMLNhIO9p+30ky1aahEP4aAHVqL3DQGkmDN7C/0IxHnObUq0zqmbDUZAEtaYve/Y4Cwzf4AxlVoh9ZB6hSekT9zv63xFk8yXViWNQxJgFRAiwtNyT9MQZkIR4tWJgQsSD0IAm7dfmOgw1yK01UsoCgkCWUTaAoBCi250iYMXMWZ6FWzqign8TblVVW8LA0jSTtpIk3MsbScLuOsacaNIZiNRazW5mgEASWg2nBvjKtXn67Ho1gARtIAEQZ+VsIfiXM+PpMnSokXLEzBJ0/lW4PTeN8aCfb9Am6RXGJ1XEH1+uMiwMH36fXHbgbg/bHVHNFTH5SeYbyOv/GO05iJaRn+mGqteO2BXpBGDqGIvuCI379cbTNDVMf52wHkwZUblg+v+fcjBHwjlHevqULyblrSTYb2n0PrY7YW06D1yAikxv6WJueggE/LHo/w5lEydINRfU7D0LyRYKpHMYFoiL3xDlkoqvbL8UXJ2V74y4fUp1EqEwWWJ8pJG8DcASO07+1o+Gf4x1aarSzdPxkUBQ6ELUAsBqHlbpex98R8Z4AKylaikkqWUykluaFZ9Rkj9AhbkyMUnieXqU9dvCRWKlTMxJupI5wYIBHzGIqMeWPWSGmqdo9o4f8AxR4fX2qik36ay6D8iJU/WcNK/wAU5anTaqc9QkAQqOrR/tWXJ6bfLHzOxOqbi/riepXIGj825bqOsTvb++JL+P44y7IT6rPWONfxnVbUZrMDMuhVW6iwIbSO25jFC+NfjSpxB0NTUpQEFdQ0kzZlUKIt3LG++EBzRJuAf3+ZG/zxxVKkknUJ7QR/THZx8EOPSFlNs5CjrttbD/hHw0uZTWH0kW8NVkkyAFEneLyf64VjKU20ha4v0am4Mnccoae2LUlQcOoeGpR8zUPNpmUVh5br5yN5iASNzhuSTWtgileSNfh6lSIKsxYmxIDRFza3axxaeG8JAy9YAQAKbAQVuTBm3mgm/vbCTheXqsQ1TUo2CmBf8zNHcTy/8Ytb1wmVBgl9WmNV9CgttETLgDpYXxxzburOqMVWBDJMg6j0ZrmLAqXEc6f6iNQ6EgXkqoRpVgFi5sW+cgmZBtHy6Y4qUwJcMJaSB+a4Wbbzbe4tjtKgPIOY35gsmnfaxLGnveOQ3uCQNsYgrZtVGmBuPPHXoFn23JmBYYiDzpCDWQdQ0AmDuDMTsLRNxiepl2WIDc17CZ3sP8nvAGB8s5SHEaxZRuVEgk6o9h8yMZAOf5lTfQD68v8AUTjMTNTMytMQbjym3QfLbGYJgD4gpCnnqqUwEQTCqNIFqJ2Ft8QcfqEU1IJBIS4sbpJv7gH3AxrGYr7RNaDBZKhFiaygx1GsiPaLYnzQkUQbhrkHrcb98ZjMTYy0E5eoSygkm03PXxKiz76RHthnVqkoJJO3X/Uw/YD6YzGYjPReBP8AD6j+YpiLHUCP9rmPqScOcjRVKlXQAs5bUdIiSVEkx19cZjMUXoV7PM+OGDk4/SP/AGjGs0IekBtzGOk6GM+84zGYp6X9k3tk/Esqn8rXOhZFFSDAsddASPWCR7E4FzyAZpQAABSsBYeZcZjMMvx/2TlsW/FVBVZdKgcq7ADocAcXQA0YAE0wTFupxmMxaGkQfsBUzM3hT+2G/wAL0Fanmiyg6aBIkAwZ3HY4zGYaWmZbLbw6gooUAFAlahMACToo3PrffDDg5/8ALVz11UxPWDUQMJ7EEgjqCcZjMcUvyOuOiL4dqkZHMEEyKlMgzsfDNx2OBfjuiopUCFALeGzQANTGm2pj3JgSTvGN4zBj+aNL8Tz/ACH/AKq++I6W/wA/7Y1jMdvs4/Ryu49xjvOnnb0P9TjWMwRQ/wCFx/5mn6aj8wjEH3Bvi6ZhAMzVAAAVaGmPy6lctHaSBMbxjMZjn5fy/ovxjWfw2/2n7NiTO2OWi13/AP2R+wH0GMxmOb0dbIOILDUyLfhubfLEaUwKdUgAEGmARaxUkj2nGYzGW0KRZBy6IXJY812v+kdfTCTibEVjBi3T3xmMw8fyYJaLTWY8l/8A4dM//jScZjMZhloc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2" name="Picture 8" descr="http://upload.wikimedia.org/wikipedia/commons/thumb/a/ae/Nicotiana_Tobacco_Plants_1909px.jpg/220px-Nicotiana_Tobacco_Plants_1909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-13855"/>
            <a:ext cx="20955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295400" y="4267200"/>
            <a:ext cx="16764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84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Dominion of England:</a:t>
            </a:r>
          </a:p>
          <a:p>
            <a:pPr lvl="1"/>
            <a:r>
              <a:rPr lang="en-US" dirty="0" smtClean="0"/>
              <a:t>Created by James II, combined the control of several colonies under Sir Edmund Andros</a:t>
            </a:r>
          </a:p>
          <a:p>
            <a:pPr lvl="1"/>
            <a:r>
              <a:rPr lang="en-US" dirty="0" smtClean="0"/>
              <a:t>Andros strictly enforced the Navigation Acts, hated by many colonists</a:t>
            </a:r>
            <a:endParaRPr lang="en-US" dirty="0"/>
          </a:p>
          <a:p>
            <a:r>
              <a:rPr lang="en-US" dirty="0" smtClean="0"/>
              <a:t>Glorious Revolution:</a:t>
            </a:r>
          </a:p>
          <a:p>
            <a:pPr lvl="1"/>
            <a:r>
              <a:rPr lang="en-US" dirty="0" smtClean="0"/>
              <a:t>James II is overthrown, William and Mary installed as joint rulers</a:t>
            </a:r>
          </a:p>
          <a:p>
            <a:pPr lvl="1"/>
            <a:r>
              <a:rPr lang="en-US" dirty="0" smtClean="0"/>
              <a:t>Andros and the Dominion of England were overthrown</a:t>
            </a:r>
          </a:p>
          <a:p>
            <a:pPr lvl="1"/>
            <a:r>
              <a:rPr lang="en-US" dirty="0" smtClean="0"/>
              <a:t>MA and Plymouth combined as a royal colony</a:t>
            </a:r>
            <a:endParaRPr lang="en-US" dirty="0"/>
          </a:p>
          <a:p>
            <a:r>
              <a:rPr lang="en-US" dirty="0" smtClean="0"/>
              <a:t>Jacob </a:t>
            </a:r>
            <a:r>
              <a:rPr lang="en-US" dirty="0" err="1" smtClean="0"/>
              <a:t>Leisler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Overthrew NY leader Francis Nicholson</a:t>
            </a:r>
          </a:p>
          <a:p>
            <a:pPr lvl="1"/>
            <a:r>
              <a:rPr lang="en-US" dirty="0" smtClean="0"/>
              <a:t>Demonstrated tensions between lower class and wealthy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Evolution of the British Empire Cont.</a:t>
            </a:r>
            <a:endParaRPr lang="en-US" dirty="0"/>
          </a:p>
        </p:txBody>
      </p:sp>
      <p:pic>
        <p:nvPicPr>
          <p:cNvPr id="4" name="Picture 2" descr="http://upload.wikimedia.org/wikipedia/commons/thumb/d/da/James_II_%28Kneller%29.jpg/170px-James_II_%28Kneller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36285"/>
            <a:ext cx="2990384" cy="36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discoveringclocks.files.wordpress.com/2013/05/aa-william-and-mary_copyright-historic-royal-palaces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870142" cy="252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514600" y="381000"/>
            <a:ext cx="2514600" cy="1600200"/>
          </a:xfrm>
          <a:prstGeom prst="wedgeRoundRectCallout">
            <a:avLst>
              <a:gd name="adj1" fmla="val 66219"/>
              <a:gd name="adj2" fmla="val 573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See </a:t>
            </a:r>
            <a:r>
              <a:rPr lang="en-US" sz="2400" dirty="0" err="1" smtClean="0"/>
              <a:t>ya</a:t>
            </a:r>
            <a:r>
              <a:rPr lang="en-US" sz="2400" dirty="0" smtClean="0"/>
              <a:t> Dad, I’m in charge now…. OK, half in charge.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904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Glorious Revolution?</a:t>
            </a:r>
          </a:p>
          <a:p>
            <a:pPr lvl="1"/>
            <a:r>
              <a:rPr lang="en-US" dirty="0" smtClean="0"/>
              <a:t>Colonists successfully resisted some English policies</a:t>
            </a:r>
          </a:p>
          <a:p>
            <a:pPr lvl="1"/>
            <a:r>
              <a:rPr lang="en-US" dirty="0" smtClean="0"/>
              <a:t>Strengthened their belief that England should consider their views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Evolution of the British Empire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and contrast the ways in which economic development affected politics in Massachusetts and Virginia in the period from 1607 to 1750. (2005</a:t>
            </a:r>
            <a:r>
              <a:rPr lang="en-US" dirty="0" smtClean="0"/>
              <a:t>)</a:t>
            </a:r>
          </a:p>
          <a:p>
            <a:r>
              <a:rPr lang="en-US" dirty="0"/>
              <a:t>In what ways did ideas and values held by Puritans influence the political, economic, and social development of </a:t>
            </a:r>
            <a:r>
              <a:rPr lang="en-US" dirty="0" smtClean="0"/>
              <a:t>the </a:t>
            </a:r>
            <a:r>
              <a:rPr lang="en-US" dirty="0"/>
              <a:t>New England colonies from 1630 through the 1660s</a:t>
            </a:r>
            <a:r>
              <a:rPr lang="en-US" dirty="0" smtClean="0"/>
              <a:t>? (DBQ, 2010)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Past Essay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09" y="414993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7" y="80962"/>
            <a:ext cx="3440657" cy="19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155575" y="-17907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307975" y="-16383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upload.wikimedia.org/wikipedia/commons/thumb/d/da/James_II_%28Kneller%29.jpg/170px-James_II_%28Kneller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36285"/>
            <a:ext cx="2990384" cy="36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4191000" y="3136285"/>
            <a:ext cx="2743200" cy="1054715"/>
          </a:xfrm>
          <a:prstGeom prst="wedgeRoundRectCallout">
            <a:avLst>
              <a:gd name="adj1" fmla="val 58965"/>
              <a:gd name="adj2" fmla="val 375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only I subscribed, I might not have been overthrown….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43000"/>
            <a:ext cx="6553200" cy="2514600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American History: </a:t>
            </a:r>
            <a:r>
              <a:rPr lang="en-US" dirty="0" smtClean="0">
                <a:solidFill>
                  <a:schemeClr val="tx1"/>
                </a:solidFill>
              </a:rPr>
              <a:t>Chapter </a:t>
            </a:r>
            <a:r>
              <a:rPr lang="en-US" dirty="0" smtClean="0">
                <a:solidFill>
                  <a:schemeClr val="tx1"/>
                </a:solidFill>
              </a:rPr>
              <a:t>2 Review Video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495800"/>
            <a:ext cx="75438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Transplantations and Borderlands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Chesapeake?</a:t>
            </a:r>
          </a:p>
          <a:p>
            <a:pPr lvl="1"/>
            <a:r>
              <a:rPr lang="en-US" dirty="0" smtClean="0"/>
              <a:t>VA and MD</a:t>
            </a:r>
          </a:p>
          <a:p>
            <a:r>
              <a:rPr lang="en-US" dirty="0" smtClean="0"/>
              <a:t>Jamestown:</a:t>
            </a:r>
          </a:p>
          <a:p>
            <a:pPr lvl="1"/>
            <a:r>
              <a:rPr lang="en-US" dirty="0" smtClean="0"/>
              <a:t>1607, first permanent English settlement</a:t>
            </a:r>
          </a:p>
          <a:p>
            <a:pPr lvl="1"/>
            <a:r>
              <a:rPr lang="en-US" dirty="0" smtClean="0"/>
              <a:t>Charter colony: group of individuals shared in profits and losses of colony</a:t>
            </a:r>
          </a:p>
          <a:p>
            <a:pPr lvl="1"/>
            <a:r>
              <a:rPr lang="en-US" dirty="0" smtClean="0"/>
              <a:t>“Starving Time”: Winter 1609 – 1610, fevers, deaths, etc.</a:t>
            </a:r>
            <a:endParaRPr lang="en-US" dirty="0"/>
          </a:p>
          <a:p>
            <a:pPr lvl="1"/>
            <a:r>
              <a:rPr lang="en-US" dirty="0" smtClean="0"/>
              <a:t>John Smith: helped save colony from starvation</a:t>
            </a:r>
          </a:p>
          <a:p>
            <a:r>
              <a:rPr lang="en-US" dirty="0" smtClean="0"/>
              <a:t>Tobacco:</a:t>
            </a:r>
          </a:p>
          <a:p>
            <a:pPr lvl="1"/>
            <a:r>
              <a:rPr lang="en-US" dirty="0" smtClean="0"/>
              <a:t>Introduced by John Rolfe, hated by King James I</a:t>
            </a:r>
          </a:p>
          <a:p>
            <a:pPr lvl="1"/>
            <a:r>
              <a:rPr lang="en-US" dirty="0" smtClean="0"/>
              <a:t>Made $ for colonists, exhausted land, led to expansion, conflict with Natives</a:t>
            </a:r>
          </a:p>
          <a:p>
            <a:pPr lvl="2"/>
            <a:r>
              <a:rPr lang="en-US" dirty="0" smtClean="0"/>
              <a:t>Endless cycle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Early Chesapeake</a:t>
            </a:r>
            <a:endParaRPr lang="en-US" dirty="0"/>
          </a:p>
        </p:txBody>
      </p:sp>
      <p:pic>
        <p:nvPicPr>
          <p:cNvPr id="1026" name="Picture 2" descr="File:Captain-John-Smith-Chesapeake-NHT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61" y="1066800"/>
            <a:ext cx="4310239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Pocahontas Rolfe 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352609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7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Expansion:</a:t>
            </a:r>
          </a:p>
          <a:p>
            <a:pPr lvl="1"/>
            <a:r>
              <a:rPr lang="en-US" dirty="0" smtClean="0"/>
              <a:t>Headright System:</a:t>
            </a:r>
          </a:p>
          <a:p>
            <a:pPr lvl="2"/>
            <a:r>
              <a:rPr lang="en-US" dirty="0" smtClean="0"/>
              <a:t>50 acres of land</a:t>
            </a:r>
          </a:p>
          <a:p>
            <a:pPr lvl="2"/>
            <a:r>
              <a:rPr lang="en-US" dirty="0" smtClean="0"/>
              <a:t>New settlers received 50 acres of land</a:t>
            </a:r>
          </a:p>
          <a:p>
            <a:pPr lvl="2"/>
            <a:r>
              <a:rPr lang="en-US" dirty="0" smtClean="0"/>
              <a:t>If someone paid the passage of an immigrant, the buyer would receive 50 acres (encouraged indentured servants)</a:t>
            </a:r>
            <a:endParaRPr lang="en-US" dirty="0"/>
          </a:p>
          <a:p>
            <a:r>
              <a:rPr lang="en-US" dirty="0" smtClean="0"/>
              <a:t>1619: 2 Important Events</a:t>
            </a:r>
          </a:p>
          <a:p>
            <a:pPr lvl="1"/>
            <a:r>
              <a:rPr lang="en-US" dirty="0" smtClean="0"/>
              <a:t>House of Burgesses – elected representatives in VA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group of Africans arrive in “America”</a:t>
            </a:r>
          </a:p>
          <a:p>
            <a:r>
              <a:rPr lang="en-US" dirty="0" smtClean="0"/>
              <a:t>Conflict with Natives:</a:t>
            </a:r>
          </a:p>
          <a:p>
            <a:pPr lvl="1"/>
            <a:r>
              <a:rPr lang="en-US" dirty="0" smtClean="0"/>
              <a:t>Powhatan confederacy – no longer a threat by 1644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Early Chesapeake Cont.</a:t>
            </a:r>
            <a:endParaRPr lang="en-US" dirty="0"/>
          </a:p>
        </p:txBody>
      </p:sp>
      <p:pic>
        <p:nvPicPr>
          <p:cNvPr id="2050" name="Picture 2" descr="File:House of Burgesses in the Capitol Williamsburg James City County Virginia by Frances Benjamin Johns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4315691" cy="339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Maryland:</a:t>
            </a:r>
          </a:p>
          <a:p>
            <a:pPr lvl="1"/>
            <a:r>
              <a:rPr lang="en-US" dirty="0" smtClean="0"/>
              <a:t>Founded by the second Lord Baltimore</a:t>
            </a:r>
          </a:p>
          <a:p>
            <a:pPr lvl="1"/>
            <a:r>
              <a:rPr lang="en-US" dirty="0" smtClean="0"/>
              <a:t>Fared better than early Virginians did</a:t>
            </a:r>
            <a:endParaRPr lang="en-US" dirty="0"/>
          </a:p>
          <a:p>
            <a:pPr lvl="1"/>
            <a:r>
              <a:rPr lang="en-US" dirty="0" smtClean="0"/>
              <a:t>Act of Toleration – Freedom of worship to all Christians</a:t>
            </a:r>
            <a:endParaRPr lang="en-US" dirty="0"/>
          </a:p>
          <a:p>
            <a:r>
              <a:rPr lang="en-US" dirty="0" smtClean="0"/>
              <a:t>Bacon’s Rebellion (Virginia – 1676)</a:t>
            </a:r>
          </a:p>
          <a:p>
            <a:pPr lvl="1"/>
            <a:r>
              <a:rPr lang="en-US" dirty="0" smtClean="0"/>
              <a:t>Gov. Berkeley did not allow settlement past a line</a:t>
            </a:r>
          </a:p>
          <a:p>
            <a:pPr lvl="1"/>
            <a:r>
              <a:rPr lang="en-US" dirty="0" smtClean="0"/>
              <a:t>In the “west” many famers were underrepresented in the House of Burgesses</a:t>
            </a:r>
          </a:p>
          <a:p>
            <a:pPr lvl="1"/>
            <a:r>
              <a:rPr lang="en-US" dirty="0" smtClean="0"/>
              <a:t>Conflict between Natives and “westerners” like Bacon</a:t>
            </a:r>
          </a:p>
          <a:p>
            <a:pPr lvl="1"/>
            <a:r>
              <a:rPr lang="en-US" dirty="0" smtClean="0"/>
              <a:t>Bacon almost took control, died suddenly</a:t>
            </a:r>
          </a:p>
          <a:p>
            <a:pPr lvl="1"/>
            <a:r>
              <a:rPr lang="en-US" dirty="0" smtClean="0"/>
              <a:t>Significance?</a:t>
            </a:r>
          </a:p>
          <a:p>
            <a:pPr lvl="2"/>
            <a:r>
              <a:rPr lang="en-US" dirty="0" smtClean="0"/>
              <a:t>Movement towards slaves for labor</a:t>
            </a:r>
          </a:p>
          <a:p>
            <a:pPr lvl="2"/>
            <a:r>
              <a:rPr lang="en-US" dirty="0" smtClean="0"/>
              <a:t>Shows tensions between rich and poor, East and West</a:t>
            </a:r>
          </a:p>
          <a:p>
            <a:pPr lvl="2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Early Chesapeake Cont.</a:t>
            </a:r>
            <a:endParaRPr lang="en-US" dirty="0"/>
          </a:p>
        </p:txBody>
      </p:sp>
      <p:pic>
        <p:nvPicPr>
          <p:cNvPr id="3076" name="Picture 4" descr="File:Governor William Berkeley (grayscal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7400"/>
            <a:ext cx="2189542" cy="29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Nathaniel Ba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"/>
            <a:ext cx="2971800" cy="41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724400" y="0"/>
            <a:ext cx="2590800" cy="1071800"/>
          </a:xfrm>
          <a:prstGeom prst="wedgeRoundRectCallout">
            <a:avLst>
              <a:gd name="adj1" fmla="val 62589"/>
              <a:gd name="adj2" fmla="val 366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Stay over here farmers!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133600" y="147400"/>
            <a:ext cx="2667000" cy="1376600"/>
          </a:xfrm>
          <a:prstGeom prst="wedgeRoundRectCallout">
            <a:avLst>
              <a:gd name="adj1" fmla="val -63430"/>
              <a:gd name="adj2" fmla="val 313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Don’t tell me where to go! Protect me and my followers from Native Americans.</a:t>
            </a:r>
            <a:endParaRPr lang="en-US" dirty="0"/>
          </a:p>
        </p:txBody>
      </p:sp>
      <p:sp>
        <p:nvSpPr>
          <p:cNvPr id="6" name="Multiply 5"/>
          <p:cNvSpPr/>
          <p:nvPr/>
        </p:nvSpPr>
        <p:spPr>
          <a:xfrm>
            <a:off x="387927" y="38100"/>
            <a:ext cx="2286000" cy="29718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6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Plymouth:</a:t>
            </a:r>
          </a:p>
          <a:p>
            <a:pPr lvl="1"/>
            <a:r>
              <a:rPr lang="en-US" dirty="0" smtClean="0"/>
              <a:t>Pilgrims were Separatists – wanted to break away from the Anglican Church</a:t>
            </a:r>
          </a:p>
          <a:p>
            <a:pPr lvl="1"/>
            <a:r>
              <a:rPr lang="en-US" dirty="0" smtClean="0"/>
              <a:t>Mayflower Compact – established a government led by majority rule</a:t>
            </a:r>
          </a:p>
          <a:p>
            <a:pPr lvl="1"/>
            <a:r>
              <a:rPr lang="en-US" dirty="0" smtClean="0"/>
              <a:t>Relations with Natives – many </a:t>
            </a:r>
            <a:r>
              <a:rPr lang="en-US" dirty="0" smtClean="0"/>
              <a:t>Natives </a:t>
            </a:r>
            <a:r>
              <a:rPr lang="en-US" dirty="0" smtClean="0"/>
              <a:t>died a few years before from disease; Natives taught colonists to farm and hunt</a:t>
            </a:r>
          </a:p>
          <a:p>
            <a:pPr lvl="1"/>
            <a:r>
              <a:rPr lang="en-US" dirty="0" smtClean="0"/>
              <a:t>William Bradford – governor of Plymouth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Growth of New England</a:t>
            </a:r>
            <a:endParaRPr lang="en-US" dirty="0"/>
          </a:p>
        </p:txBody>
      </p:sp>
      <p:pic>
        <p:nvPicPr>
          <p:cNvPr id="4098" name="Picture 2" descr="File:Mayflowercomp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533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0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Puritans:</a:t>
            </a:r>
          </a:p>
          <a:p>
            <a:pPr lvl="1"/>
            <a:r>
              <a:rPr lang="en-US" dirty="0" smtClean="0"/>
              <a:t>King Charles I (early 17</a:t>
            </a:r>
            <a:r>
              <a:rPr lang="en-US" baseline="30000" dirty="0" smtClean="0"/>
              <a:t>th</a:t>
            </a:r>
            <a:r>
              <a:rPr lang="en-US" dirty="0" smtClean="0"/>
              <a:t> century) began to target Puritans (wanted to purify the Church of England, not break away)</a:t>
            </a:r>
          </a:p>
          <a:p>
            <a:pPr lvl="1"/>
            <a:r>
              <a:rPr lang="en-US" dirty="0" smtClean="0"/>
              <a:t>1629 – led by John Winthrop, they received a charter and eventually settled in Massachusetts Bay</a:t>
            </a:r>
            <a:endParaRPr lang="en-US" dirty="0"/>
          </a:p>
          <a:p>
            <a:r>
              <a:rPr lang="en-US" dirty="0" smtClean="0"/>
              <a:t>Puritan beliefs:</a:t>
            </a:r>
          </a:p>
          <a:p>
            <a:pPr lvl="1"/>
            <a:r>
              <a:rPr lang="en-US" dirty="0" smtClean="0"/>
              <a:t>Predestination, focus on reading the Bible – led to schools </a:t>
            </a:r>
          </a:p>
          <a:p>
            <a:pPr lvl="1"/>
            <a:r>
              <a:rPr lang="en-US" dirty="0" smtClean="0"/>
              <a:t>“City upon a hill”</a:t>
            </a:r>
          </a:p>
          <a:p>
            <a:pPr lvl="1"/>
            <a:r>
              <a:rPr lang="en-US" dirty="0" smtClean="0"/>
              <a:t>Church members were the only people allowed to vote or hold a political office</a:t>
            </a:r>
          </a:p>
          <a:p>
            <a:pPr lvl="1"/>
            <a:r>
              <a:rPr lang="en-US" dirty="0" smtClean="0"/>
              <a:t>Did </a:t>
            </a:r>
            <a:r>
              <a:rPr lang="en-US" dirty="0"/>
              <a:t>not extend religious freedom to others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Growth of New England Cont.</a:t>
            </a:r>
            <a:endParaRPr lang="en-US" dirty="0"/>
          </a:p>
        </p:txBody>
      </p:sp>
      <p:pic>
        <p:nvPicPr>
          <p:cNvPr id="5122" name="Picture 2" descr="File:John Winth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84" y="3237220"/>
            <a:ext cx="2761961" cy="35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457200" y="4267200"/>
            <a:ext cx="3810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429000" y="4215246"/>
            <a:ext cx="3810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Thomas Hooker:</a:t>
            </a:r>
          </a:p>
          <a:p>
            <a:pPr lvl="1"/>
            <a:r>
              <a:rPr lang="en-US" dirty="0" smtClean="0"/>
              <a:t>Founded Connecticut; established a constitution, Fundamental Orders</a:t>
            </a:r>
            <a:endParaRPr lang="en-US" dirty="0"/>
          </a:p>
          <a:p>
            <a:r>
              <a:rPr lang="en-US" dirty="0" smtClean="0"/>
              <a:t>Roger Williams</a:t>
            </a:r>
          </a:p>
          <a:p>
            <a:pPr lvl="1"/>
            <a:r>
              <a:rPr lang="en-US" dirty="0" smtClean="0"/>
              <a:t>Extreme Separatist, wanted MBC to completely break away from the Church</a:t>
            </a:r>
          </a:p>
          <a:p>
            <a:pPr lvl="1"/>
            <a:r>
              <a:rPr lang="en-US" dirty="0" smtClean="0"/>
              <a:t>Also advocated separation of church and state and payment to Natives for land</a:t>
            </a:r>
          </a:p>
          <a:p>
            <a:pPr lvl="1"/>
            <a:r>
              <a:rPr lang="en-US" dirty="0" smtClean="0"/>
              <a:t>Banished to RI</a:t>
            </a:r>
          </a:p>
          <a:p>
            <a:pPr lvl="2"/>
            <a:r>
              <a:rPr lang="en-US" dirty="0" smtClean="0"/>
              <a:t>All religions could worship</a:t>
            </a:r>
          </a:p>
          <a:p>
            <a:r>
              <a:rPr lang="en-US" dirty="0" smtClean="0"/>
              <a:t>Anne Hutchinson:</a:t>
            </a:r>
          </a:p>
          <a:p>
            <a:pPr lvl="1"/>
            <a:r>
              <a:rPr lang="en-US" dirty="0" smtClean="0"/>
              <a:t>Challenged the power of clergy, and rights of women</a:t>
            </a:r>
          </a:p>
          <a:p>
            <a:pPr lvl="1"/>
            <a:r>
              <a:rPr lang="en-US" dirty="0" smtClean="0"/>
              <a:t>After her banishment, many churches restricted women’s rights further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Growth of New England Cont.</a:t>
            </a:r>
            <a:endParaRPr lang="en-US" dirty="0"/>
          </a:p>
        </p:txBody>
      </p:sp>
      <p:pic>
        <p:nvPicPr>
          <p:cNvPr id="6146" name="Picture 2" descr="File:Roger Williams and Narraganset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824"/>
            <a:ext cx="4551218" cy="323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Anne Hutchinson on T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8094"/>
            <a:ext cx="31432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514600" y="228600"/>
            <a:ext cx="3429000" cy="1434759"/>
          </a:xfrm>
          <a:prstGeom prst="wedgeRoundRectCallout">
            <a:avLst>
              <a:gd name="adj1" fmla="val -61237"/>
              <a:gd name="adj2" fmla="val 277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was banished because I challenged the clergy and thought women should have more rights.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0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Pequot War:</a:t>
            </a:r>
          </a:p>
          <a:p>
            <a:pPr lvl="1"/>
            <a:r>
              <a:rPr lang="en-US" dirty="0" smtClean="0"/>
              <a:t>Conflict over land and trade, </a:t>
            </a:r>
            <a:r>
              <a:rPr lang="en-US" dirty="0" err="1" smtClean="0"/>
              <a:t>Peqouts</a:t>
            </a:r>
            <a:r>
              <a:rPr lang="en-US" dirty="0" smtClean="0"/>
              <a:t> were decimated</a:t>
            </a:r>
            <a:endParaRPr lang="en-US" dirty="0"/>
          </a:p>
          <a:p>
            <a:r>
              <a:rPr lang="en-US" dirty="0" smtClean="0"/>
              <a:t>King Philip’s War:</a:t>
            </a:r>
          </a:p>
          <a:p>
            <a:pPr lvl="1"/>
            <a:r>
              <a:rPr lang="en-US" dirty="0" smtClean="0"/>
              <a:t>Started over land, lasted several years</a:t>
            </a:r>
          </a:p>
          <a:p>
            <a:pPr lvl="1"/>
            <a:r>
              <a:rPr lang="en-US" dirty="0" smtClean="0"/>
              <a:t>Eventually the whites won, Wampanoag’s were weakened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Growth of New England Cont. – Native American </a:t>
            </a:r>
            <a:r>
              <a:rPr lang="en-US" dirty="0" err="1" smtClean="0"/>
              <a:t>Conflcts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 descr="File:KingPhilip 1827 BenjaminChurch SamuelDrake04264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4" y="0"/>
            <a:ext cx="387207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7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643</TotalTime>
  <Words>1103</Words>
  <Application>Microsoft Office PowerPoint</Application>
  <PresentationFormat>On-screen Show (4:3)</PresentationFormat>
  <Paragraphs>165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www.Apushreview.com</vt:lpstr>
      <vt:lpstr>American History: Chapter 2 Review Video</vt:lpstr>
      <vt:lpstr>The Early Chesapeake</vt:lpstr>
      <vt:lpstr>The Early Chesapeake Cont.</vt:lpstr>
      <vt:lpstr>The Early Chesapeake Cont.</vt:lpstr>
      <vt:lpstr>The Growth of New England</vt:lpstr>
      <vt:lpstr>The Growth of New England Cont.</vt:lpstr>
      <vt:lpstr>The Growth of New England Cont.</vt:lpstr>
      <vt:lpstr>The Growth of New England Cont. – Native American Conflcts </vt:lpstr>
      <vt:lpstr>The Restoration Colonies</vt:lpstr>
      <vt:lpstr>The Restoration Colonies Cont.</vt:lpstr>
      <vt:lpstr>Borderlands and Middle Grounds</vt:lpstr>
      <vt:lpstr>Borderlands and Middle Grounds Continued </vt:lpstr>
      <vt:lpstr>The Evolution of the British Empire</vt:lpstr>
      <vt:lpstr>The Evolution of the British Empire Cont.</vt:lpstr>
      <vt:lpstr>The Evolution of the British Empire Cont.</vt:lpstr>
      <vt:lpstr>Past Essay Topics</vt:lpstr>
      <vt:lpstr>That’s 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www.Apushreview.com</dc:title>
  <dc:creator>Adam Norris</dc:creator>
  <cp:lastModifiedBy>Adam Norris</cp:lastModifiedBy>
  <cp:revision>37</cp:revision>
  <dcterms:created xsi:type="dcterms:W3CDTF">2013-07-31T01:09:51Z</dcterms:created>
  <dcterms:modified xsi:type="dcterms:W3CDTF">2013-09-02T22:02:09Z</dcterms:modified>
</cp:coreProperties>
</file>