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75" r:id="rId4"/>
    <p:sldId id="276" r:id="rId5"/>
    <p:sldId id="277" r:id="rId6"/>
    <p:sldId id="278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65B6-AB0B-47A6-B974-E03EF5A4DB78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3847-8387-4134-A83C-4BD72AED1E3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65B6-AB0B-47A6-B974-E03EF5A4DB78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3847-8387-4134-A83C-4BD72AED1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65B6-AB0B-47A6-B974-E03EF5A4DB78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3847-8387-4134-A83C-4BD72AED1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65B6-AB0B-47A6-B974-E03EF5A4DB78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3847-8387-4134-A83C-4BD72AED1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65B6-AB0B-47A6-B974-E03EF5A4DB78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3847-8387-4134-A83C-4BD72AED1E3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65B6-AB0B-47A6-B974-E03EF5A4DB78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3847-8387-4134-A83C-4BD72AED1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65B6-AB0B-47A6-B974-E03EF5A4DB78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3847-8387-4134-A83C-4BD72AED1E3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65B6-AB0B-47A6-B974-E03EF5A4DB78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3847-8387-4134-A83C-4BD72AED1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65B6-AB0B-47A6-B974-E03EF5A4DB78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3847-8387-4134-A83C-4BD72AED1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65B6-AB0B-47A6-B974-E03EF5A4DB78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3847-8387-4134-A83C-4BD72AED1E3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65B6-AB0B-47A6-B974-E03EF5A4DB78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3847-8387-4134-A83C-4BD72AED1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D0665B6-AB0B-47A6-B974-E03EF5A4DB78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4F23847-8387-4134-A83C-4BD72AED1E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www.Apushreview.com</a:t>
            </a:r>
            <a:endParaRPr lang="en-US" dirty="0"/>
          </a:p>
        </p:txBody>
      </p:sp>
      <p:pic>
        <p:nvPicPr>
          <p:cNvPr id="9218" name="Picture 2" descr="http://socialstudiesresourcse.files.wordpress.com/2013/02/cropped-apush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447800"/>
            <a:ext cx="9123218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84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833 -0.04444 L -0.00833 -0.11667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Patterns of Society Cont.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Cities:</a:t>
            </a:r>
          </a:p>
          <a:p>
            <a:pPr lvl="1"/>
            <a:r>
              <a:rPr lang="en-US" dirty="0" smtClean="0"/>
              <a:t>Philly and NY had over 25,000 by late 1700s</a:t>
            </a:r>
          </a:p>
          <a:p>
            <a:pPr lvl="1"/>
            <a:r>
              <a:rPr lang="en-US" dirty="0" smtClean="0"/>
              <a:t>Emerged as trading centers</a:t>
            </a:r>
          </a:p>
          <a:p>
            <a:pPr lvl="1"/>
            <a:r>
              <a:rPr lang="en-US" dirty="0" smtClean="0"/>
              <a:t>Established government</a:t>
            </a:r>
          </a:p>
          <a:p>
            <a:pPr lvl="1"/>
            <a:r>
              <a:rPr lang="en-US" dirty="0" smtClean="0"/>
              <a:t>New ideas emerged and spread</a:t>
            </a:r>
          </a:p>
          <a:p>
            <a:endParaRPr lang="en-US" dirty="0" smtClean="0"/>
          </a:p>
          <a:p>
            <a:r>
              <a:rPr lang="en-US" dirty="0" smtClean="0"/>
              <a:t>Inequality:</a:t>
            </a:r>
          </a:p>
          <a:p>
            <a:pPr lvl="1"/>
            <a:r>
              <a:rPr lang="en-US" dirty="0" smtClean="0"/>
              <a:t>Wealthy had increased power in churches and society</a:t>
            </a:r>
          </a:p>
          <a:p>
            <a:pPr lvl="1"/>
            <a:r>
              <a:rPr lang="en-US" dirty="0" smtClean="0"/>
              <a:t>Men had more power than women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5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Awakenings and Enlightenments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Tensions between Protestants and Catholics (New France)</a:t>
            </a:r>
          </a:p>
          <a:p>
            <a:r>
              <a:rPr lang="en-US" dirty="0" smtClean="0"/>
              <a:t>RI: Jews could worship freely</a:t>
            </a:r>
          </a:p>
          <a:p>
            <a:r>
              <a:rPr lang="en-US" dirty="0" smtClean="0"/>
              <a:t>Westward expansion led to a decrease in power of church</a:t>
            </a:r>
            <a:endParaRPr lang="en-US" dirty="0"/>
          </a:p>
          <a:p>
            <a:r>
              <a:rPr lang="en-US" dirty="0" smtClean="0"/>
              <a:t>The Great Awakening:</a:t>
            </a:r>
          </a:p>
          <a:p>
            <a:pPr lvl="1"/>
            <a:r>
              <a:rPr lang="en-US" dirty="0" smtClean="0"/>
              <a:t>1730s – 1740s, everyone can develop a new relationship with God</a:t>
            </a:r>
          </a:p>
          <a:p>
            <a:pPr lvl="1"/>
            <a:r>
              <a:rPr lang="en-US" dirty="0" smtClean="0"/>
              <a:t>George Whitefield and Jonathan Edwards</a:t>
            </a:r>
          </a:p>
          <a:p>
            <a:pPr lvl="1"/>
            <a:r>
              <a:rPr lang="en-US" dirty="0" smtClean="0"/>
              <a:t>“New Lights” v. “Old Lights”</a:t>
            </a:r>
          </a:p>
          <a:p>
            <a:pPr lvl="1"/>
            <a:r>
              <a:rPr lang="en-US" dirty="0" smtClean="0"/>
              <a:t>New sects, or branches, emerge</a:t>
            </a:r>
          </a:p>
          <a:p>
            <a:r>
              <a:rPr lang="en-US" dirty="0" smtClean="0"/>
              <a:t>The Enlightenment:</a:t>
            </a:r>
          </a:p>
          <a:p>
            <a:pPr lvl="1"/>
            <a:r>
              <a:rPr lang="en-US" dirty="0"/>
              <a:t>Movement away from religion</a:t>
            </a:r>
          </a:p>
          <a:p>
            <a:pPr lvl="1"/>
            <a:r>
              <a:rPr lang="en-US" dirty="0" smtClean="0"/>
              <a:t>Reason, not faith, could find knowledge</a:t>
            </a:r>
          </a:p>
          <a:p>
            <a:pPr lvl="1"/>
            <a:r>
              <a:rPr lang="en-US" dirty="0" smtClean="0"/>
              <a:t>Helped undermine the power of traditional authority</a:t>
            </a:r>
          </a:p>
          <a:p>
            <a:pPr lvl="2"/>
            <a:r>
              <a:rPr lang="en-US" dirty="0" smtClean="0"/>
              <a:t>John Locke</a:t>
            </a:r>
          </a:p>
          <a:p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381000" y="5642264"/>
            <a:ext cx="4572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6400800" y="5604164"/>
            <a:ext cx="4572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ttps://encrypted-tbn1.gstatic.com/images?q=tbn:ANd9GcTwHJ--D4uggmbST85YR1amoGadoxLsCJqnaBEP-jwvJbRaSLT8Fkb9C7W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573" y="311727"/>
            <a:ext cx="2815259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data:image/jpeg;base64,/9j/4AAQSkZJRgABAQAAAQABAAD/2wCEAAkGBxQTEhQUExQWFBQXGBgXGBgXGBgXFxcVGBcXGBcXFxQYHCggGBwlHBgXITEhJSkrLi4uFx8zODMsNygtLiwBCgoKDg0OGhAQGiwkHx8sLCwsLCwsLCwsLCwsLCwsLCwsLCwsLCwsLCwsLCwsLCwsLCwsLCwsLCwsLCwsLCwsLP/AABEIAPgAzAMBIgACEQEDEQH/xAAcAAABBQEBAQAAAAAAAAAAAAACAAEDBAUGBwj/xAA5EAABAwIEBAMHAgYDAAMAAAABAAIRAyEEEjFBBQZRYSJxgRMykaGx0fBS4QcUI0LB8WJysoKSov/EABkBAAMBAQEAAAAAAAAAAAAAAAABAgMEBf/EACQRAAICAgICAgIDAAAAAAAAAAABAhEDIRIxQVEyYQRxEyJC/9oADAMBAAIRAxEAPwDjiUmlOQiYFi2aiYSjFNOxqnptkqbKSIsq0MPwSs8SKbvht66rruSeX6T/AB1PE79JBt8V3XD3ipOSAwWB3Oywlm8Ivj7PFHcLqgE5DDTBIGnXyVUr3x3CmgGAL3NtSvKeduEto1vCMrXgmOjgbgfI+qpTd1JBSfRysnqlMJPEITC1JE59kLnoihcgAJTe0KRCQCoQ5coXVFLCjISsYJcU4qbpOIQJiJPaXScVGLFGdEUNCD0Qegm6IsUgOKkaJ/aT5qMNTfJAEmeEg5R5bX/Ak2oRbVNCbLZCdgTuT0wkJDgK/wALgVWSCb6DWdvmqjArnD6zm1Wlkzpbopl0aLs9Y4XWzU3ywNcQRLQJzXHvBZfAOPNohzH/ANt9QPmbLV4A/NTzPYQS28iJN763VHhvsnipRexpyOc2DB8JmJ62XDPSTNoK7VGtR5touZUeQ9opwXSG/wB3uwQ4i/muS5vxVLE0TUAgtcMpJE3AkSFoVatGnizScWZKjGMcwwGiPEwFpsb/APpLmtjG4Z0NblgZY0mLR8E3kcmg/jUVo8trNUICtV27qDKu5MwaBypZUbgkdExETgghSQllVJgCoiFYlRpAQkBMxu2ylcEEIsCJze6NR1kREBUSEk5CAkpGEHJJsqItQwRHm1FynaFJGqED8lCY6Lrk7E5Gyam1IklYpKZhwvBHTpOyGYCgxNSImI6nb4pVbLuj1Lg9H+iHGqXNDdusagblYXL3EmsqvBJOZ1idSFzTef8A2DDTZFQwAB7rQd/FBJKDgGLZjKuRjhRqmS1r7g2kgPGi5X+PJp2bRzRizr8bh3Gu9wpNqCRDnMzbC5cD167KPmnis0xRBB3cfJa+A4Hi6bCTiW5SIAa3PfYFx0nTfZea4nE5ar6b7VGuIIOvmOoShhknb8FzywapEj76qFzUZfaZsoxUXUjB0MWpoRpVWwmSAhISlMSqEC52yYBOQhAQ0AnNOqHySKYBFAR1mJZrJVEDh0VUS3sMMT5UDCZUhUjsQCctQhyPZJjQ5SyJNCeAgZZT0SkxKmUCojx2LawST6dewXM8QxzqhvYbBT8crF1Q9G29Vmu2WkUZSdjOCOlVcwhzTDgZBGoI0IQOCEDdWQev8mc3is3xANqNj2jRZr5ke0aO+46nusv+KfDW1GtxNP3gPF5Tqe4+/VebUa7mHMwuaRoQYK2aPNVcMLKmWqwiIcIdfWHD01CzcZJ6NOSa2UMNxV7ARM9irbeYTuwAdif8rGqdpibTqBPVRyr4olSaO0wuMbUEsPn1CsTbuuGo1nNMgkeSuM41Wb/dPmAoeP0Wsns6yElzjOY6mhaw+h+60uHcV9rMjKRE7iOoScWilJF1yG6tYXDOqwGNc89Ggn5BaA5cxJ0oP+EfVLml2Pi30YrghdIWlj+D1qUe0pub5i3/ANhZUiE00+hU12VajVGQrLwoSFRLBYYUmZRNTpUFhgIwgYU8pNDTCcUc9lE5CSUUFl2m9Fm1KhaVKbpNDTOSr1JJJ1JURH+lJXFz5kKN40WiMWCWpgLIihGyaEDCaYTkpimAGyYBSOFkMIAjKeET2pAJgMQt/kzidOjWyvpmoKpawwbgTsCOvfZYB+C73+EPAKdfFe3rECjhy0nMbOe6covsIn4KJ/HZUW09HqeErNa3KzIxvaBHnCnqkBuYVDUP6cwifUj6rXo8HwNXxMpUXd2hsfJUOK8oYUjwsLP+hj5RC8uWGldnorMm6o5PjmLa5jmE1cOTvfI8X8JDSQZ7LinhdhzDyy6gwuY9z6Y2P9u0kC3quMqOg3XRgpLRlldkT1C9TP6qF111o5mRpZUWRMgQksyQScEAPKFyI6KNwlA7LmhRPfDSegScFBjnRSf5fWylgc3KAqQgeqabLQyIiUAUzjOyGEwAOiHyROQOTAc6FAnJsmQA8/nVM5yE3TlIBge2/mu74Ew0aHs9C85neegHoFyXBsIalVoGgIcT2H7rs6ruizyO9GuNeSxgOJ1aLppvcz/qSAfMaFbtDniqfDiMz2/qpuNN7e4IsfIrlHOtCiLllLFGXaNVNo7etzwQCwH+YpObB9qMrxMy0kawuRxFTMZDQ0ToJsOl1AyEjU7JwxqL0KU20J6hcVKULmLUzBhM4XTlqcBICMgymAKkc1MmxA7IApYsoykgLpCocWrQwDqfor5CyONuu0dj9f2QD6Mpzgh2TkISVoZjSdkOyfMgnZACzIYsmSzJgCQkjc+Qo8yAHzIXeSdWeHYI1Xho037BIaVnR8r4YNpF5F339BYfdXXuurJAYA0DQQB2VYhc6duzoqlQMJnNRJFWSNlThqIFCUxMYlCUk4CYDJZU0JwEhUMVGRKkcEEIYIabKB4urDVG9l0kx0XFh8XMv8h+62nLncY4ueT+QmiJFYoHFG4KObBWQDKYaorJpTAAoXFG5qFyYA2TOMJ1awGBdVMCw3KVgQYeiXuDWiSfyV2XC8G2iyNSdT3QYXBMpABovu46n1VgmVjOV6N4RrZJVdJURHZGQgc5SihMb8UJTtaVKMOfv29VTZKRFKfVSOokdx2QFqLCgHhIBLIUg0kxCdjE4plI/CvkgsdbXwlRFvnKSYmgSEMGVK1qRYiwoAIXNUrRZROCEKmLGOIa49lzsLpMXSDxBMdYVE8LZ+p3yVIhoxnNKjIW6eGs3J+IQnhlLqfj+yqxcWYaWay2zwukdz8Vj4ijlJGsWTQmqI5UZRFCVQg6FAuIA3MfnxXXUMKKTQ0LncCabYLjee66/guLoXNUFw2sT6rHI2ka40iojzLQxGKwxPhEDyd90DH0Ov1WXP6Ztx+0V203G4BMJzS7EK9/M0ogP+E/ZBVxNIgAv02vPxhHJ+h8V7H4dh5eQQCReOyv4TiWclmTK0EjYk/ZQ4JmX+o2fEIE7jso6/EHtnwt+nxI3Wb/ALMtVFEWJpZXuA7Hv5KjjRaRbT16roOB0qGLqZDVcysRAYS3xkbMfoT2ICm41yg4j+jUzvFvZVB7OpMTAmzlalT2Zun0cgyt1uu+4DymCwF8l7hIHQ6i65bgnLtariBTyFuUgvLhGUa3Xd8HwrmYqqWl4YHmCCdBu9psQbjr5KM2RdJl44eaLvLTSaeWsA4tqFswBLRMk2ExGuqr81cr06rc9N3jGh7Ro7snweDrVHudALMxyOLoJlx20C3uH4ZzSHPabiHDvG3yRCSomapnieOw72OLHWc0wfMKOgx7zDR69Stnm+iTi6o3c+fuPRS8MpFk2IENJEXbm/VH5dXKdRsePHydMyjgKjPE5uYdlnVM06L0nhtNhbna4VGzlc2LgrjuOUWtrODLN1gHQ7hZ4s/KTTRpkwcVaZhVS2bFRte38lVcS+5UOZdhw2X3Ob1+qje5v5KrEqKo6w1lOhWXX1W7R8FUxDmkekabqEkqNxPRNBZC6miDPihcVLRaSYgz2TJHps+q61tRv6QPJYmDwNxLXG/eFtNpW0KiVM1joYub0SLm9Exw56JvZO2BUUixPIU+GwWcjQAkTf8AwohRdPu/FXmgiIAGkaqZOlouKvs6/EYG1nRDYA2FoCGnwprGh72ip/ycWhom1y8gD6osja7AM7WAwC50QIuRG67TC4GhUoUaTHe0Y0gl1nBxb1mxv8FwJuqOlVHZxXMPKeeiajabGubDg9haYi4u2I2K3uWKrOJ4NgxAzVaJyF4OVwMWcHjSW6jSZXXcYwIOGfTbDczcvTUgH1WLXojCV8O3Dslr2uYabRBIpjN7TMdxMX6rocZRjSOaU1PZYo8thgAbWqAgAAkg2GxEQRqqOPwtTDUqp963vDobSRqICvVub8K2Q+oWuEgtLXZgQYNgDuCs3jHMntWFlAGHD33A37BpXJJK7ZrilPrwScBbFJoBc6YO1r99FvOebAW0N/RczwSu4BrKgDHeUEgGxHTRbFXECTldfSDoCqjOkE42zzHm9+bF1CwaVIkGT/y9bLQo1mNYaUOGYEEubBJIue6xuKMNPE1A5wOZ5JMSIfrI2WlUqhrAxsuA93cN10dqRfdVlVqJ0YNWTGnTw9E5TqADrmA7HU3v6rhalMg2mNl1GJc57cmtj3+C5+rQM9Fr+Oqu+2ZZ6bVdIxquHBO6b+Ub1KJyFsd13HnjvwzVG7Bt7qQkR6pj6oCkQjCN3TVMKz8KJxhRk9Uw0D/Js/CtnlLBsOJYIkw/vcNKxXALY5Jq5cWzyf8A+HLPJfB/oqHyR0uLexoMQHEmbaQoWPaAND1JVbi1cOeY2J+KiGgHVYKOjp5bL9RzNoSzN7fFVzQMafMKNlL8kJV9jv6Lb3Nj90qh8Ld5/wBQq5pA7/NSBlu32Q0UmEbDq2Qd95EnsvXuU31XUw6qQBbI2Gi3WRf4ryTCQQ4HQjz+XVdZy051J0Oqh1OATDsxaOgjZRK7VDdcWmek4is0kNNwb6WsdJWbVr0/aGqSMtNhaDsATL4PeB8FS4bjauJE02+ypGYe+zi3Vpa2bGN+6uO4KMuW1QRADoDY6fILVuS3WzlqPs814ZlxWPqOHueJwHaTLviZ9V29OuAbimGMM5s0NYLi5OswbBedUS7BV6zKjYflIIBmxuId00usfH8SfWPicY2aNLW0Wbg5M2vWzr+cubWVXNFAGWTNSIDv+o1juuYbx2uCSKhBOpWYwxc6IQteC8k8q0i3icQ57szj4uo/yFJg8XM5nGG7Aa+SqN7osPUh2U+66xgwiUdUVB7NLG8Waxs6dhE9pI+ixTiS/wAVrqlxWvlcafQkD7/BRsrEi0gC1v8AavHjUVozyZXJ16J6jL7oWsHf5KRyhatTENtIfhSaR0SBTOjogAKhH6VDVaM3aykDe6N7ZKBEIYr3LgjE0z5/Qqk1W+EGKzD3/wAFTLcWVHtGkxniPmT8Sp3UbKFvvFSuqLF2bqqEKAhOKEJUiI9ERSdlpIH2UGFYPu/RNhmZndk9YXspb8FJask4awueW/E9Au/PDS19MNaIp02ODg0FwJcQWz0gAx2XOcr8MDnQbTAnuV63h8IANBO/wj6KlHk9GM50VuDYVjGBrGhjQJyibE9tvJaZYlQw4aIFt1UxNf8ArMpjUtLiOwgX9VvKoRtnP29HKc8coDFjPSAFYCAT4Q4bBxheLcTwdSjUdTqNLHtNwdR9/PuvqANsvL/4x8ClrcUwXZ4X92GIJ8jb/wCSzTcXvyWpXo8p9p4QPRM2tDiPJVTUiOxQNxAzTP8AtaUFmvn1jbdMBbTdRUs0CYlSSVLRomc5j8RnqPcdZP2VnD1IaLt9TefJV+KUMr3dzI9f3lV/ZExA2Wqqjnd2dG8qu4KSoVHHdIoMhNATHtonCAIy2/5ZMTHdO6xTu2QIBrVPgj/Ub5qKmp8K2Ht9EDRqMPiSdEoKbr+qB9a6yo2TJmGAk6qo3PsE1KSR0Sodmhh8RDDHqnFSS3z+RKpPPyRuqga/67yp4+S+eqPVOXMPkZpJPiHWQbfIrt+HyWy7XU/Ydl5jyrxR9Voc0eNhEgXt19Vv43mStSomqWkNJyt0jNtPbVJZOLpoylBy6O2r1g1sn/a5HlDGvrVcRXdEOdlb1DW+60doufNUuHcwmvh6ryZc2Qbg/wBpNht0UXI/tCC1oLZjM7YAaAD9Szy5nNoqOPjF2ehTZZfHsGK1F7HaOBafIrSYLR9VS4o6Kbz0BPwCrNbgYw+R8wcbw5pvcw6tJafMEhZVZviBH7+a1OKVM9RzidZcfUn7rNe24A+S6o9Cl2auEdI9d9VbOyxm1MrgZExfpNlo06k7pSRcWQcYo5mZt2n/APJ1/wAKjSeIAO1lr1GFzSLiRHxWPSBAhOPRM1s0qijJVh+6hITJBOiFrkZM2QwgBnNupmsm8oITtQATApaZ8Q9FWbZEaniHmEDNIaqJwupQbqF58UKF2WwnOsp8MdVQxD9EWFxEWTcdApbLZdedkLKeYfmn4ULhII6ra4DhWHKHZyXWGUb+ql6RS26NX+HeJ9liMjrCoIE/qbcfKV3HPrwMASLEvaPhP3XN8Q4HUptZWa3x0zmjVzoIXR8wU/5rBsFM+8Wm/UuGvyXPzTdotwaqzm+T2udhawGpeI+Wq7/ldwNOA0scNQdz1FvJYHCeVqlCndxcHEOOUaEdey6rh9Y+7UEOtlcLBw7H/ChRanya0E5JxpGlm7KnxK7HCBBBBnpCsuJ81l8SqEA6kEFPNOomWONs+cuY8NlxFVugDjFtAFitZLpm0/ILouZ3Z61Ujdx+HmsKrhIbO8SewmF2Y/iiZ/JkdUZ3+Ex9JCu4Iu/uNwfQeRWdQpFxAHh3n6LQDCB3vcfZUxR9lx9fLrCyK9TxOy2BM/H0VjFPMD5lVWvP/H1SiqHJmxUEKIqxVEquWpiBhKELgmzaIAMpC/mnc4QhLkADmsk7UeaAuCbPBCBGq0XRPZeUsqN7FmarooYh1/RQtcJRYzVVme8tEZvs2aXVb3K2MJxNOxdctAAki2wVLg3DHVMoEX17dZ6L0ThnJdEBrhUe2qLh7SJnsFz5Zx3E6oQaqR0RY2q2HT4rCOo1HZ1lmcK4a43oOL6JdmGb3qb2OBcxw87QtLC8NxDC5zqrawMeCAw20e12gf52K0+HFrS6oQaZd77LQX/rBHXrvbouaONdMqU662aOHIytvePnulVaDY/nRcxxDmXDUK+d72gOEG8kX96B810WcVWFzSCCAWkXEarshPnE5JwcWVamPDD7OoYMwHbO6eqqcSrECNSbAd1FxbhftQKbiS0ixFjI0vtCHgvCKlMg1apqxOWdvNcWbG26NoNLZ4bzRw2pQe41WkAkkEgibrArV3ZmkXhokf8AE6r6Y4/wOliqRpVWgyNTseoOxXz5zNwZ2ExDqbha7Q6LEXhdeHJen2ZyV7Ri4SGuN/CdPsVfMHqqFSmMne9+82KOnXOUdY1+63ZKdaJ63ukHp/qFnNJI6+pV7FsIYC03GvfyVCi+37lNEyZ0lRqrGmkkkMjNNRhvZOkgBZCme09E6SBAezSbT3SSQBsjr+XU2oSSWbNUZ2NF1RLPikktEQ+y3T4vVpiGkkdNPmF0eC5/rhoDaYJG5KSSzlCL7Rcckl5Lh54xztHNZ/1E/VVn4nE4ghr67yekwPKBCdJJxiukPk32avCuXmGzpc7sPVdpwjghpuY9j3ggS1uaWtvcATEapJLnUm502W0qOso4Ii5eXGZ7eSs1WiJSSXW0uLOW9igFcb/ErlpuJw5cI9pTBc3vAMhJJZ/5Lj8j58rVw0uaQZB9Pisx2vZJJbohl2jXJIBChNE7TCSSaE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http://www.pbs.org/godinamerica/art/pgeorge-whitefie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"/>
            <a:ext cx="28575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63377" y="3822988"/>
            <a:ext cx="2808332" cy="783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Sinners </a:t>
            </a:r>
            <a:r>
              <a:rPr lang="en-US" i="1" dirty="0"/>
              <a:t>I</a:t>
            </a:r>
            <a:r>
              <a:rPr lang="en-US" i="1" dirty="0" smtClean="0"/>
              <a:t>n The Hands Of An Angry God</a:t>
            </a:r>
            <a:endParaRPr lang="en-US" i="1" dirty="0"/>
          </a:p>
        </p:txBody>
      </p:sp>
      <p:sp>
        <p:nvSpPr>
          <p:cNvPr id="8" name="5-Point Star 7"/>
          <p:cNvSpPr/>
          <p:nvPr/>
        </p:nvSpPr>
        <p:spPr>
          <a:xfrm>
            <a:off x="4572000" y="4267200"/>
            <a:ext cx="3810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8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static.com/images?q=tbn:ANd9GcTGD3dOtj6Ch_-JyaFJMAMOKnIp0GSKixloHGrxdVisRnNp-u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8016"/>
            <a:ext cx="1143000" cy="117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encrypted-tbn3.gstatic.com/images?q=tbn:ANd9GcTGD3dOtj6Ch_-JyaFJMAMOKnIp0GSKixloHGrxdVisRnNp-u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90202"/>
            <a:ext cx="1143000" cy="117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Awakenings and Enlightenments Cont.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920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Education:</a:t>
            </a:r>
          </a:p>
          <a:p>
            <a:pPr lvl="1"/>
            <a:r>
              <a:rPr lang="en-US" dirty="0" smtClean="0"/>
              <a:t>MA law required every town to have a public school (1647)</a:t>
            </a:r>
          </a:p>
          <a:p>
            <a:pPr lvl="2"/>
            <a:r>
              <a:rPr lang="en-US" dirty="0" smtClean="0"/>
              <a:t>Influence of close proximity and religion</a:t>
            </a:r>
          </a:p>
          <a:p>
            <a:pPr lvl="1"/>
            <a:r>
              <a:rPr lang="en-US" dirty="0" smtClean="0"/>
              <a:t>Literacy rates were high among white males</a:t>
            </a:r>
          </a:p>
          <a:p>
            <a:pPr lvl="1"/>
            <a:r>
              <a:rPr lang="en-US" dirty="0" smtClean="0"/>
              <a:t>In most (all) instances, slaves were prohibited from reading</a:t>
            </a:r>
          </a:p>
          <a:p>
            <a:pPr lvl="1"/>
            <a:r>
              <a:rPr lang="en-US" dirty="0" smtClean="0"/>
              <a:t>Prior to 1763, 4 out of 6 colleges were founded as schools for preachers</a:t>
            </a:r>
          </a:p>
          <a:p>
            <a:r>
              <a:rPr lang="en-US" dirty="0" smtClean="0"/>
              <a:t>The Spread of Science:</a:t>
            </a:r>
          </a:p>
          <a:p>
            <a:pPr lvl="1"/>
            <a:r>
              <a:rPr lang="en-US" dirty="0" smtClean="0"/>
              <a:t>Lightning Rod</a:t>
            </a:r>
          </a:p>
          <a:p>
            <a:pPr lvl="1"/>
            <a:r>
              <a:rPr lang="en-US" dirty="0" smtClean="0"/>
              <a:t>Inoculation of small pox</a:t>
            </a:r>
            <a:endParaRPr lang="en-US" dirty="0"/>
          </a:p>
          <a:p>
            <a:r>
              <a:rPr lang="en-US" dirty="0" smtClean="0"/>
              <a:t>Concepts of Law and Politics:</a:t>
            </a:r>
          </a:p>
          <a:p>
            <a:pPr lvl="1"/>
            <a:r>
              <a:rPr lang="en-US" dirty="0" smtClean="0"/>
              <a:t>John Peter Zenger Trial</a:t>
            </a:r>
          </a:p>
          <a:p>
            <a:pPr lvl="2"/>
            <a:r>
              <a:rPr lang="en-US" dirty="0" smtClean="0"/>
              <a:t>Criticism of government officials was legal, if they were true</a:t>
            </a:r>
            <a:endParaRPr lang="en-US" dirty="0"/>
          </a:p>
          <a:p>
            <a:pPr lvl="1"/>
            <a:r>
              <a:rPr lang="en-US" dirty="0" smtClean="0"/>
              <a:t>Colonial governments enjoyed self-government</a:t>
            </a:r>
          </a:p>
          <a:p>
            <a:pPr lvl="2"/>
            <a:r>
              <a:rPr lang="en-US" dirty="0" smtClean="0"/>
              <a:t>Colonial legislatures were powerful</a:t>
            </a:r>
          </a:p>
          <a:p>
            <a:pPr lvl="2"/>
            <a:r>
              <a:rPr lang="en-US" dirty="0" smtClean="0"/>
              <a:t>Salutary Neglect – colonists were left alone, as long as they were profitable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 descr="http://web.mit.edu/alexrod7/www/images/Harvard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1295400"/>
            <a:ext cx="1635125" cy="162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ompliance.safetysmart.com/wp-content/uploads/2012/06/benfranklinlightn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5106"/>
            <a:ext cx="25336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65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“Geography was the primary factor in shaping the development of the British colonies in North America.” Assess the validity of this statement for the 1600s. </a:t>
            </a:r>
            <a:r>
              <a:rPr lang="en-US" dirty="0" smtClean="0"/>
              <a:t>(2005 Form B)</a:t>
            </a:r>
          </a:p>
          <a:p>
            <a:endParaRPr lang="en-US" dirty="0" smtClean="0"/>
          </a:p>
          <a:p>
            <a:r>
              <a:rPr lang="en-US" dirty="0" smtClean="0"/>
              <a:t>Analyze </a:t>
            </a:r>
            <a:r>
              <a:rPr lang="en-US" dirty="0"/>
              <a:t>the origins and development of slavery in Britain’s North American colonies in the period 1607 to 1776. </a:t>
            </a:r>
            <a:r>
              <a:rPr lang="en-US" dirty="0" smtClean="0"/>
              <a:t>(2011)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Past Essay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4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it!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Ideas for videos?</a:t>
            </a:r>
          </a:p>
          <a:p>
            <a:pPr lvl="1"/>
            <a:r>
              <a:rPr lang="en-US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09" y="414993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5" name="Picture 6" descr="https://encrypted-tbn0.gstatic.com/images?q=tbn:ANd9GcQ8r8Mo9FpKIW1Sidl4Mi5B2BsJO7WFI1IxflDm5b7Bw3izNFoA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27" y="80962"/>
            <a:ext cx="3440657" cy="193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https://encrypted-tbn2.gstatic.com/images?q=tbn:ANd9GcQkc5IHsMOYHShuFMA7rilTx_nj7763lEQCrXU_8ySLYj54WKBo"/>
          <p:cNvSpPr>
            <a:spLocks noChangeAspect="1" noChangeArrowheads="1"/>
          </p:cNvSpPr>
          <p:nvPr/>
        </p:nvSpPr>
        <p:spPr bwMode="auto">
          <a:xfrm>
            <a:off x="155575" y="-1790700"/>
            <a:ext cx="34861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encrypted-tbn2.gstatic.com/images?q=tbn:ANd9GcQkc5IHsMOYHShuFMA7rilTx_nj7763lEQCrXU_8ySLYj54WKBo"/>
          <p:cNvSpPr>
            <a:spLocks noChangeAspect="1" noChangeArrowheads="1"/>
          </p:cNvSpPr>
          <p:nvPr/>
        </p:nvSpPr>
        <p:spPr bwMode="auto">
          <a:xfrm>
            <a:off x="307975" y="-1638300"/>
            <a:ext cx="34861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0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6553200" cy="2514600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American History: </a:t>
            </a:r>
            <a:r>
              <a:rPr lang="en-US" dirty="0" smtClean="0">
                <a:solidFill>
                  <a:schemeClr val="tx1"/>
                </a:solidFill>
              </a:rPr>
              <a:t>Chapter 3 Review Video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495800"/>
            <a:ext cx="7543800" cy="1752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Society and Culture in Provincial America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Colonial Population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Indentured servants:</a:t>
            </a:r>
          </a:p>
          <a:p>
            <a:pPr lvl="1"/>
            <a:r>
              <a:rPr lang="en-US" dirty="0" smtClean="0"/>
              <a:t>¾ of Chesapeake immigrants in 17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Served 4-5 years of labor in exchange for passage </a:t>
            </a:r>
          </a:p>
          <a:p>
            <a:r>
              <a:rPr lang="en-US" dirty="0" smtClean="0"/>
              <a:t>Factors that promoted indentured servants:</a:t>
            </a:r>
          </a:p>
          <a:p>
            <a:pPr lvl="1"/>
            <a:r>
              <a:rPr lang="en-US" dirty="0" smtClean="0"/>
              <a:t>Native population did not make good laborers</a:t>
            </a:r>
          </a:p>
          <a:p>
            <a:pPr lvl="1"/>
            <a:r>
              <a:rPr lang="en-US" dirty="0" smtClean="0"/>
              <a:t>Headright system</a:t>
            </a:r>
          </a:p>
          <a:p>
            <a:pPr lvl="2"/>
            <a:r>
              <a:rPr lang="en-US" dirty="0" smtClean="0"/>
              <a:t>50 acres of land</a:t>
            </a:r>
          </a:p>
          <a:p>
            <a:r>
              <a:rPr lang="en-US" dirty="0" smtClean="0"/>
              <a:t>Decline of indentured servants:</a:t>
            </a:r>
          </a:p>
          <a:p>
            <a:pPr lvl="1"/>
            <a:r>
              <a:rPr lang="en-US" dirty="0" smtClean="0"/>
              <a:t>Indentured servants would become free</a:t>
            </a:r>
          </a:p>
          <a:p>
            <a:pPr lvl="1"/>
            <a:r>
              <a:rPr lang="en-US" dirty="0" smtClean="0"/>
              <a:t>Bacon’s </a:t>
            </a:r>
            <a:r>
              <a:rPr lang="en-US" dirty="0"/>
              <a:t>Rebellion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hASERUUEBAVExUSGBYSERUWFhoWGxUXGRkXFBsYEhkXHCYfGR4vGRMXIC8gIycpLCwsGx4yNTA2NSYrLSkBCQoKDgwOGg8PGiwcHyQpLCwpKSksLCwsKSwsLywpKSwsLCwsKSwsLCkpLCwsLCwsLCwsLCksKSwpLCwsLCksKf/AABEIAO0A1QMBIgACEQEDEQH/xAAbAAEAAwEBAQEAAAAAAAAAAAAABAUGAwIBB//EADwQAAIBAwIFAgUCBAUBCQAAAAECAwAEERIhBQYTIjFBUQcUIzJhcYEkM0KRFVJikqFDFhclNFRywdHh/8QAGAEBAQEBAQAAAAAAAAAAAAAAAAECAwT/xAAfEQEBAQADAAMBAQEAAAAAAAAAARECElEhMUFhIoH/2gAMAwEAAhEDEQA/AP0OlKV4XqKVFn4rAhIeeJSCAQ0iggnGAQTnJyMfrUqgUqBw/jcM8kqQuHMOgOylWXLatlKk5I0nPt/fE+gUrlc3ccal5HVFG5ZiABgE+T+Aa+wzK6qynKsAyncZBGQcHfwaDpSlc550RSzsqKoyzMQoUe7E7AUHSlQ+FcUjuIhLFnQxcKTjfSzITsTtlTj8Yr1ecVghIE08cRb7Q7qmr021EZpiJVK5W10kih43V1OcMpBBwSpwR53BH7V0or7SlKBSvEkqqMswUDGSSABk4GSfya8Wl5HKiyRMGRxlWHgjxkZ9NqDtSuVzdRxrqkdUXIGpiFGSQoGTtuSBUe341bSPojuYXf8AyLKjN/tBzRE2lK5z3CIpaR1RVGWZiFCj3YnYUV0pUThXE0uIllizofVpzjPazJnYn1U1z4pxuG30CVwGldI40yupizKmQCRkAsMn0FXET6UpUUpSlApSlB+ccaVf+0tpsP5BJ2HkLcYP67Df8CuLcavVv2T5yQqvEY7bRpXQYpVZyuCp8dMAb7ZJrT3XIcMl0Lpp7gTq2UcOvYu4CKpQjSASMeuTnOTXebkaxaRpGiOppkumOonMiZxsfQ5OR+dsV17RjKxHC+IyniscmdDT3N5Zy6VCrJHbpH09S43Opvuznb8Vwt+Y+KSWVzdNcFA8IeM9qFXinCMLZBuUKuup/cgb1+h2XJ1lFM8yQDW51dxLBWOdTRhs6Cc7kecCo8Pw/wCHrHNGsJCXAAca27QCGxGc5UagGx4yB7AU78U61g+YLy4lsOILNcySLDLaNGGVM/V0yMrEIDpywwBjGkemQbLmq+vLWaWKO8lI+RkuMtgt1Ose7YdpwdIKhQNsDatY/IlgVmUw7XAjEnc3/TGFKHOV9D7ZHiud58PrGXR1I2Jji+XB1tkpjA1f6gSWyMbk5z4p2h1qginvp+IRQLfSIslna3T6VUbh0D4GMAsCxzgDcAjAqJwbmXiTrdXMkitGsNyEV1VVEtuWYGBPLjBAY+mRk7ADa2/KFmk0UyxYkgjEMZ1HZVAC5HjIA8jHk1zsuSLGIzdOAAXC6JFLMV0n7ggJyoO2QDvge1TtFysv8L5WWeeLLBDDa3XT2CrJNGskjIMDSCW+0bYx7Vx5hPEIr2+ktYI7yKSONJ1fOYUWMMYwNSkgq5btyDn3BFbfgfLVtaLi3j0k5Bc9zkZyFLncqPAHoAKqLTlOVprt5ppYxcOQelMMSxdyqpUx5ixGVXKtk92/ir2m2plzGav+Ybl7Th8XDS8IuYZVVQFLq0ChQNZAAXUu79u2/wCKseHT31xxNo/nSiJHaXbrHhoyCiho42IOVOvOfDefQVouIck2M0cUbw4W3AWHSzKVUeVyDuDjfPn9d6kQ8sWq3PzSxYl0CPIJwFACjSvgEKNIxjap2i5WG5a43eG5tVlunZWl4hG4YDEgiCso8Z8n3yACAaj8K5lvJTc/xUmJLCS7QkLgSIxiLW+FVkTsYAHBB332J3HDOSLGCR5IoAGkz5JbRkFW6Wd0yCckGo9n8OeHRElITvHJCcux7JCSR7jYlQQc4JBzV7cUysV/il1NaXizXcjr8hBc4ZU2dwuQDo+06cY/1ZznepHG5L62tbZ47i46BgSed4zGZI2CxqmEOk9IDSpAwD67kk7K35DsEDAQ5DwrbOGYnManI/Q5AyRjwKiQfDSxDqzB5BGAI0diwAwQVb/MpJzpPr+CRV7w61Y8XKvw2Uks4a1dsuBqbMRYFwBjPgnAxmvymZf/AAjhfQXE5uZBGyjDauo+2r9TH/b8V+xcU4Mk8PQLPHGcKwjITUgGOnnGykbEDGwxWcbkHoCH5F/5ErzJHcOWjUvGyFk0rqyCVbGd8eRWePKRbNRbfjF/JxZ0Eg6FvP0HUhUQpKmVwfLygjtXfOPQZzV8D5m4k8NzdSyKyC3mMYdVVRLAxOYI/wCtdLLqb3I32xW4j5StFujdLFiVs6jqOCx/r0k4DYyMj3NcbHkewh6wjgAW4GmRCzFdPkqmTlQTgkA+g9qdoZX55wrjdxZ2998uxXpR2NwiMoZVe4WMylFIwoJk2GMDbapPGZbtreG2vD1BI965JwZtMUQuYTIRnov9QEqN9JUbDIO6g5HsFgaDoBkfZyxJdgDqUNIMMQu2N9sCvD8hWBiiiMRIgJaNtZ1ZJBbW39WQoBz6AD0FXvE6125JvXm4fbSSuXd4wXY+SQSMn3O3mruuVtapGgSNFRF2VVAUAedgNhXWud+24UpSopSlKBSlKBSlKBSlKBSlKBSlKBSlKBSvma+0ClKUClKUClKUClKUClKUClKUClKUClKUClKUClKUCqzmO8SK3aSR2RUKFtLaC/cB09eRo1EgasjGc1Z1DvuKQwtGsrhTM2iPPqwBbz4Gw/8ArerPtFZy5ft8ooaYXU6RdQ6G1dTLSaAHYDVnQU1eukmq3lfmKR1vy7NI0EkjKTo0qFiQiNERyQNSvt6/5ic1qDfQr5ljXyPvUfaSCPPocj8HNeU4jbgEiaIBBliHTtA9W32Gx81d/iMFYc73j9Al10vKyP8AR8p17WMEkHGencse31WpfLXFJTY3rzCVUj1ypoLK4ypllSOR8tkSa1ycspJyfbcNdINOZFGsgJ3DvJGQE37jgeleP8RhxnrR4yATrXGWOAM58k7AetW8v4YxHMM9xDYWhjaWSZnEwLGR26nTeZUw33DqBYwrgnHjDb0uedroXE6IV0xyxRqDETgGcwv4O/bpYZ33OMDYa5ePwmTp5YH6pJYAKFhKq7FifGXX+/64q+MX/D5JcTr1Ggi+ZVwchU3fVHpfLZEbfaDsMHZgDZfYln9WnLnEGntIJnILSxI76dhqKgsAPTfI/arGo9lNGUUIAo0KypsCqEduVHgbY9tj7VIrnWilKUUpSlApSlApSlApSlApSlApSlApSlApSlAqo47wd53t2XR9GRnYOCcq0TxduPUa9W/qBvVvSkuIw3Dfh40aRq3QOiG5hY6WbLyhFWRdXg/TyQMY1EDO7GIPh1cKrKGt26gCHaRNGHjkDqV3J1RePG4yCNq/RKVvvU6xlON8pTyraKksf8KEDl1I1lHgfICjA/kt25x3D2qln+GlwYJI1mgzI5z2sBoCzhdwCc5nBI8dvk5xX6LSpOdh1jFT8k3GZCksIMjXLDtYfzpbeYZ2P/pyM+mRj8RYvhvMFUGaLst3gGFb7it1Gu5/p03eSfOUG2+a39Kd6dYzfL3K729zNM5jYypGoK6s9qRoQQdsZiyDuTq9MHVpKUqW6smFKUqKUpSgUpSgUpSgUpSgUpSgUpSgUpSgVibznuQG4VQiPAl06xvHJluicKVfISQEd5C7qMDfyNsKoYOUITHpnZpyRMpLMygCZtcmgBu0ttkg++MA4rXHP1m7+INrz9GViDRSs7xuzYCDuTrjGzkbm0l8bDt99uQ5/ILSPbOkAginXJTWetI0cf8AXjBKjHjGok+Bqt4OT7NdJ6WSivGCSfDl2OQCBn6sndjPe3vX1uUbQqF6bACOOAYlkB0RsJI9w2dSsMhvIyau8T5fOGczLM8oEEqLCqu7sFH3RpMF0k6g2mTwQPtNQo+fYj0f4ecfMAvHkKOzu0Nu24bTtjxnerm14LBGZCiY6wVZO5jqCp0xsTt2ADbHgVBi5XsIxGwjGIVKxs0jHC/qzb48An7R4xU/yfKoT4gmQRvDbOUImeQMyasRwRXHYQ+PsnU7+2P0lnn6FTGJIZU6kTzjOgkIqSSgkB/6o4WYfsPXabBybZIAFiIC6gPqSbholt2B7twY41GPwDSXk2yYqWiJ0RiFcySY0BJIwGGrftlcZ871f8nyrW53cM7NaSiKOBJyCF6nfK8SkjVjT9POR/SS3gDVI4hzLLmyMKdl1l5PskKoqCUhSsgU9uo5BPjbPgyJeTrQhRiRcKsWVnkUuqsZAHOrLEMWbPnzvU2XgVuwhHTwLfIhCsyhQV0FcKd107YNN4mVU8N55SdoVjt5iZmcDOjtCCJy7d3jROjbbjcY2qu45zxPA8hMQEcVz0GI0szIsBuG0guBqxjzjY7b5xorHli0hMZii0mHX0zrc41hVbVlu7tRBvnAVfauXEeT7SbX1IzmR+q3e2NegxatJOndDg7b7e1N46fKDd8/woJ/oSt8uwRvsAOXkiJyWwih4XGWwPB9aseE8yR3E0sSI4MGnWxA0kncqrKSCQCp/OcjYGuc/JtmxYmIjqOZJAHcBydWQ/d9uXc6RgZdvc5nWPBoYXd4k0mXBfuYjIAHapJC7KucAZ0r7CpeuE1NpSlZaKUpQKUpQKUpQKUpQKUpQKUpQKUpQKVTHmy2LRCKRZFlZ0Lq66Y9CNIWfPgaY3wfBx5xvXG+51tY11hxImlmypGcrJHFp0sQ2dUozttg5q9amxS3t5xL/EDHF8x0uspB6Y6fTzZk4crjGkXPr+PXehfhVyYG6kVwHMVrhRFpUaLyQybKmkEJobf3JOcbbriPOFrEhcSLJoaNZQrDMYck6mU92QquxUAt2nIGCR14hzLFDPBE2P4galcsAv3KoA23JLrjxnJ9cA9JyvjOT1neN8Wvo7SwMbSdeSNi6oisZJFgDgMoUgrq8gYGK+PNxISDTJcaWvZY21QhgsCOWixhAdLBgpYkDHqMVoouYeHytGyzwuzN0oW8nUwU6VJHaSGUemcgedq58L5thmljjA0mWITRnWrhjlsoChOCFUnfGcHHg1N/h/1l7GTibaWkSdikxEfUiUkEQ3a6t1yBkwjV4Odj5r4nEuKIlu0nzOCxaX6WTo61qT1AEyvY04wQDgVtZOYrRSym4jyjdNhqyQ+l30nHriN9vxjztXk8y2Y15uYh0t5MuBp8H18/cvj1IHkinb+Gf1X8kzXTxSNdGViZCY2kUIWTSPtjwCg1ZGMkbZBwRWjqnm5rtQ4RZkdy8aFQ4BHUKYbu2O0inA3Odq9/9qrLt/iojrYopDZBYFVIBG3mRR+4rNlv40taVWpzHZkgC5iJL9EAODmTbtX3PcvjberKshSlKKUpSgUpSgUpSgUpSgUpSgUpSgV8LY3xnG+B6/gZr7SgwvB/h/KIV6twUkw2pQobRmCW2ADBt8CbVn8Afmu6fDwiLR82c6ZgD0hjMksM+cavAaH33ydxWzpWu9Z6xkL/AOHqy9fVPjrzGZiI11AMsiOmonOMTPpxgA7kHfNnxDlZZZraQysvywUacA69LxSrk+nfAmdtxkbZzV5SnarkZFeQiBaAXRxZtqH0x34mSYH7sA4TTnfz+1dOC8iLbzRSmdnMMYjUaQuSBImTudtMp29wDn0rVUp2qZGSuuQFfrgz7XEjzH6Y1Bj1HTLassFlk1gbDbcZJNQzyJNM9w802gyOTH2Bg3davrYK4wC1oOwEYB8+25pTvTrGaHJoBbTNgGW0nUCNRpNsqIFGCBgiNfAGPaoMPw5CxwotxjoEnUIgC/fA66+7c4tlGST52AAC1s6U7U6xk4OQwpg1ThxbySSAGFe5XZXw2+7AoMMcgbYUYBGspSpbb9rJhSlKilKUoFKUoFKUoFKUoFKUoFKUoFKUoFKV5kkCgsxACglidgANyT+1B6pUaz4lDNnozRyacatDq+M+M6SfY/2qTigUqPBfRvI8aMC8WkSD/KWBIB/YGultcLIodDqU5wcEeCQfP5BoOlK4C8j6vS1fUC9Qpg5CZ0hjtjGcj9j7V8jv42leJWBeMKzr6qHzpz/tP/HvQSKVHW/jMrQhgZFUSMvqFJwCf3FSKBSlKBSlKBSlKBSlKBSlKBSlKBSlKBSlKBSlKBXG9ZhG+lS7aTpUYBY4wBliAP3NdqzPHecDDOIIo1dw1url3KgfMOUXSApJxjJP5H7WTUtZq25Q4h0NHTAxBbQuHlXLGKVi6RMhI6RRskN5Yn2rre8o8RZpdg2YI4Vbrka2j+VYE57s6o58asDu9MnOgsOfraQQZSRWuANIC6gD1WtyC223UU748EH8UsOd0uJYFt4XZJjKC7aRgRhDkAOcD6oJzuMY058dN5eM5HPgnLc0PEHmIAgEfShHULnRiDSu4zhTDIdz5kyPLVRxcncQDRMAAyIULdc5DZvcEHz4nhO3t+DWhu+cl6pihUl47iG2lLgaR1G0EqA2okeRkAH3r7bfECyk6ehpD1pDFH9MjJGjuPsv1UHv3eNjibyPhQpyneCNdMWk9K3DA3Gpuol115O70BVmbY4Gcea423JvEgNWoK62nQjPWOoOY40wrD7QJI2fzjvyN84055xhezmuYdQ6KhiHQ7alV1JCncFHVtjsDvg5FSuHczwzSyxIsgaDXr1KADodozpwSfuX1A807cjIzvDuWbyK5im06kgg0xo8wZienIvS1acL3MmT9vaNyQK3ANZy259tXWFwJNNxJ0YyQvnKqCcOcDMiDH3DO4GDjnD8RLQk5WZAqsxZoxgBVLH7WJ8K3p6VLOV/FmRqKVF4ZxFJ4UljzpkGoBhgj0IYe+QRUqsNFKUoFKUoFKUoFKUoFKUoFKUoFKUoFKUoFUHEuToJ5TM8swYmNhpZQB0iWTTlDsGYnfP9gBU/mCJmtLhVUszQyhQBklijYCgb5zjGKw/DONXsQs4lV1R5Dn+HwGhaUICQqbH6mr+n85zit8Zfxm1oxyFagRBWmUwAiFlfBX6hnGcLhsOSQT+/piZYcp28LRuhk1xtI+ppGYyGRVRurn7u2NP9g/Ocpw/jfEtVkXlkcTiNpwbYLpJmSFlbCZHaSc7b4PipPH+aLqK7njRzGixERM0LOvU0wMpBWNicmSQev2/btlrnL61Ni/HJ9vrMjtK8hkSYu0jEgxuZEVfQIGJOkD1P7ebfk63iEXSMmbfqdHVK2AGx2N/oyibee3fOTmsuZJ3i4a0zTIzSnr9gJyYpdIlCx4GXCAdo+4HyARQ8rcVv44bWJQVVptDloD9ojt5CpKr5ZnmGo77ZLbEll9NnjWcJ5Khis3tnZnEyqs7BiNWlFiBTP2jTGu2/t4qXb8rwxvNJGZEknEiuwcnGti5KA+DqOR7VleL393DxG7e3Rm/h9Q+kXDFIkK6TjONZwQDjOMjNcOI8e4gwWIPI2u1kLPHCw1uYZ3R0OjUraok8afu2HqGW/psagci2g6f83MbdTV1WLOxaJ9UpO7HNvH7fb7714/7v7LcaZMMGUjqt4YOpH9pD/wAVkY+IXUE872weQfKxurNBnVpjt8YwgIA1tsNthkZqdNzJxCOQa5jo6KHX8sxQyNBKVbHT17yxocf6iMegucvU2N9aWwjRUBYhRjLHUx/LH1OTn/8ANq7VScq8RkkgQT6+sVMja105Qu6KwIjRcEKCBgHBBI3q7rnftuFKUqKUpSgUpSgUpSgUpSgUpSgUpSgUpSgrrrj0SSGPDu6KjyBELaFdtCFz6Zb/AIyTgb11fjNuuvVcRDpsEkzIo0sfCvvsTnwazvHOSGmnlljm6fX6BZssGieE/fEF2YlMrhsYJzv4qLc/DdnWUfMqOrKz/wArxG3zQI+/7v42TB8dq7bmt5x9Z2tNbcfidrhBnVbHvXbUy6dQZRnGCdSjfypzjxXOy5ot5E1lxEumFwZGRdphrTbUSDjGxx5/WoXCeUjDNcymYN8yHVQEwEDu8uW7jk6pWG2MgD1rM8W5GutKxRjqao4ImkVVCqUtp7TfVIGIPUByBtkbHxSTjTa1b862i9XU+noyi3bLJkuzaM41ZC5B7mwMAn0NS7XmC1YgCWNGdmVUZ0DOVZo8gBjnJjOPXbcZGKzkHIs4llkM8eqSSGdextIZJzcFCNWrGcDPqD+K83XJEqOsyOJDHIXEYQAtquXnxlnAGBKRk+1XOPqbWuXiMDK0gljKx6g7hlITH3AtnbwM/tXlONW5IUXERLAMoEi7ggsCN9xhGOf9J9qynLvKlythLC7CJpDAyFl7l6SQoQ4RyP8AoDBDZ3J22A8QfDmRdH8UnZbmAYiP3aLiJWOXwV03TZHnKr+amT1drQXnNVsmllPVDKCjRtG33SpAAO8H+Y659BjfxXri3NdvAMl1fEghcLJH2OVaT6hZgF7Ubz64FUEPw+mAGblCRqOem3k3UV55L58xEb+9c5vhxK/W1XS/VkWTaM5Cj5lCN389O62xtlR+SbnH1NrVWnHoZGYatOmVrddRUdSRQGPSGe4YYHNWNZBORW68cplRljnkmCsjZw4gxghwNQa3HkY7s4yBWqtg4ReoVL4GsqCqlvUqCSQM+hJrFk/Gpv660pSopSlKBSlKBSlKBSlKBSlKBSlKBWOteYJn68ryaBBdzQCHCgNHDC8uktoLaiU1Fs4xkCtVd3scS6pZFjXIGp2CjJ8DJ2qoe44XI4frW3UZlIdZEDFgABhgck6SAR6qceDWuLNZ5fiLOViIigBlJU5diB9WCIEY/Fxk/wDtP6Vwj52uQJrklGUrarHEXIRGmgWfwFyf6hnOdx6AVuLWC1lVTEkMiJ2oUCMq4IbCFcgbhTgeoFc763tII2kliiRFVQxMa4wm6Dxvg/aPT0rWzxMvrMy81XcsirH0Ik+at4MlmZiJYhPhhgbb4JGCcEe9VfEviDNInUj0oIpj2rIy9WP5eScBvXOqPSPc+mCQd7ffKoNU4hUO6tlwg1yLupyfuYadvXbao6T8OXThrVdeJkwYl1FScSL7kEN3Dxg0lnhl9UXDea5hOsJAl6tzdK7s4HTjjmEKhB4P3J65O+xJrnzBzfcLLPBGYo+kYND6tTMHmgifVjIT+djBwwxkeRjQrfcO1KRJa6sl4yGjzlyULIfycqWHk7VM/wAIgw46EeJSTKNAOskk5fI7tyfNTZv0uVim5wuI5ZWZkZLcXzvGX+8wzJGNB05UYfYHOBnyQK4X3OFyk8yuy/8AlHfTHKSscixTSFojggkmIbncf3zt7WG1nQSRxxSK2vD9MENq7XwSN86cH3xXX/CIM5EKDCdLZABowF0EAYK4GADsPSr2niZWQf4gyrJKhiixHpVD1G3LPaoGc4wR/FhjjH2H3yLNubnMNk6Rx6r3BOqXSqAL1Hw2NzpBA8b4G9WXE+WIJ8alaMjJzFhC32HvwO8fSXY5G3jYYlxcJhVEQQrpiOqMFdWlsltSlskNkk585zU3iuViJvibKIjIIIvvdQOo3gQNOudvOU0n3z6V45g55uFTqIERYrl4wqzHMqxLcahLgAqC8AIxsc4Od86+7+SBEMiRZLDTGYwQXl1+BpxqYCTPrgNmvt7b2assckSBp2LKBHuzjShfKLse5QWJHkAners8TL6sY5A3gg4JBwc4I8j9a91F4dcQyIXgKlGZiWUYDNnDHwMnUCCfcH2qVXNspSlApSlApSlApSlApSlApSlBWcw2ZkhIVS7IdaKNPc2GUA6iAB35znbGfTFZKLl66SztylsxureW1k0F4Qp6EYibu140sgIydycbYGa/QKVqcsZs1kuO8DuH4bHBAn1ML1QXVCMq5c5BK56jBvJ9/IFU8nKfENcrBAeqqhh1/vx8kWQ52IIiuFwdu852O/6LSk52F46x9/wO6WysYETqvby2zzFWAGmEgnSZCpJO2B+D42zX3PLt7HHFLDCXnW6urlU1xgRRThlMZZmAJ3RsDIzq39/0CqHmXmhbRkDKpDrK5LOV0iNdWSApOPA/VlA81Zyv0WRQ8b5cuXkZILc9I8P+QjZnjXDFkbLDUTpA8kAnUpwDsTK49Yzm6skhLO0UYLvrKbLNbamONstGk4x5IL/muq86yENmFYyszW+ksXywt3ud8BdPhR6+G/FS+B8xzTxTOyRgxJE6gagCZLdLnDEk7DqBfHoT64F+U+GO4hwS9gjiaVNKRwTQHRIWOqSO72CoCxGTC2wxtv4yJ3BuBXsrQuwl6ayzOfrsAwdYijANuyYEqbDPccYB1VbWHxFhaETTJoRukqdMtL3urSNGx0KAyqoY4J2O2+1feK/EKBATFlhFN0p8qQSqhi5izsSOm/kjOk4zkZu8vEyI8/LFyOEx20aDrHR1wZfJ0lWYOTg+FOPAxtuBUEcrcRzK2le6JFwZi2tmW0WQb7eLaXOrY9QeRmv0SlZ71rrGA4byxfobcuoPTNqWzNqx047uNz+v1o/H7VDs+SuIFYOoqqUmeRiZs6A62rFl0521wSjAOcvk+pr9LpTvTrGK4Fy5eR3MDygrHEs+yzDSGea4buT+rKSx+P8ALuRpAO1pSs26smFKUqKUpSgUpSgUpSgUpSgUpSgUpSgUpSgVScxcoW96QZi4IUx5QgZQsr4OQf6kUgjB2q7pSXEZ+Dkq3XVqkmkLSGdizgfUMbQkjQo8oxGPwPzmRZ8sQxRSRxPIomSON216mAjjWAadQIB6agZx/wDFXFKu0yKKLk+AQxQmSYrA6vCdYDLpXQF1IoyNBK774OxGBjzLyPaOCriRlMrz6TI2Mvq1qAP6TrfI89x38AX9KdqZClKVFKUpQKUpQKUpQKUpQKUpQf/Z"/>
          <p:cNvSpPr>
            <a:spLocks noChangeAspect="1" noChangeArrowheads="1"/>
          </p:cNvSpPr>
          <p:nvPr/>
        </p:nvSpPr>
        <p:spPr bwMode="auto">
          <a:xfrm>
            <a:off x="155575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ASERUUEBAVExUSGBYSERUWFhoWGxUXGRkXFBsYEhkXHCYfGR4vGRMXIC8gIycpLCwsGx4yNTA2NSYrLSkBCQoKDgwOGg8PGiwcHyQpLCwpKSksLCwsKSwsLywpKSwsLCwsKSwsLCkpLCwsLCwsLCwsLCksKSwpLCwsLCksKf/AABEIAO0A1QMBIgACEQEDEQH/xAAbAAEAAwEBAQEAAAAAAAAAAAAABAUGAwIBB//EADwQAAIBAwIFAgUCBAUBCQAAAAECAwAEERIhBQYTIjFBUQcUIzJhcYEkM0KRFVJikqFDFhclNFRywdHh/8QAGAEBAQEBAQAAAAAAAAAAAAAAAAECAwT/xAAfEQEBAQADAAMBAQEAAAAAAAAAARECElEhMUFhIoH/2gAMAwEAAhEDEQA/AP0OlKV4XqKVFn4rAhIeeJSCAQ0iggnGAQTnJyMfrUqgUqBw/jcM8kqQuHMOgOylWXLatlKk5I0nPt/fE+gUrlc3ccal5HVFG5ZiABgE+T+Aa+wzK6qynKsAyncZBGQcHfwaDpSlc550RSzsqKoyzMQoUe7E7AUHSlQ+FcUjuIhLFnQxcKTjfSzITsTtlTj8Yr1ecVghIE08cRb7Q7qmr021EZpiJVK5W10kih43V1OcMpBBwSpwR53BH7V0or7SlKBSvEkqqMswUDGSSABk4GSfya8Wl5HKiyRMGRxlWHgjxkZ9NqDtSuVzdRxrqkdUXIGpiFGSQoGTtuSBUe341bSPojuYXf8AyLKjN/tBzRE2lK5z3CIpaR1RVGWZiFCj3YnYUV0pUThXE0uIllizofVpzjPazJnYn1U1z4pxuG30CVwGldI40yupizKmQCRkAsMn0FXET6UpUUpSlApSlB+ccaVf+0tpsP5BJ2HkLcYP67Df8CuLcavVv2T5yQqvEY7bRpXQYpVZyuCp8dMAb7ZJrT3XIcMl0Lpp7gTq2UcOvYu4CKpQjSASMeuTnOTXebkaxaRpGiOppkumOonMiZxsfQ5OR+dsV17RjKxHC+IyniscmdDT3N5Zy6VCrJHbpH09S43Opvuznb8Vwt+Y+KSWVzdNcFA8IeM9qFXinCMLZBuUKuup/cgb1+h2XJ1lFM8yQDW51dxLBWOdTRhs6Cc7kecCo8Pw/wCHrHNGsJCXAAca27QCGxGc5UagGx4yB7AU78U61g+YLy4lsOILNcySLDLaNGGVM/V0yMrEIDpywwBjGkemQbLmq+vLWaWKO8lI+RkuMtgt1Ose7YdpwdIKhQNsDatY/IlgVmUw7XAjEnc3/TGFKHOV9D7ZHiud58PrGXR1I2Jji+XB1tkpjA1f6gSWyMbk5z4p2h1qginvp+IRQLfSIslna3T6VUbh0D4GMAsCxzgDcAjAqJwbmXiTrdXMkitGsNyEV1VVEtuWYGBPLjBAY+mRk7ADa2/KFmk0UyxYkgjEMZ1HZVAC5HjIA8jHk1zsuSLGIzdOAAXC6JFLMV0n7ggJyoO2QDvge1TtFysv8L5WWeeLLBDDa3XT2CrJNGskjIMDSCW+0bYx7Vx5hPEIr2+ktYI7yKSONJ1fOYUWMMYwNSkgq5btyDn3BFbfgfLVtaLi3j0k5Bc9zkZyFLncqPAHoAKqLTlOVprt5ppYxcOQelMMSxdyqpUx5ixGVXKtk92/ir2m2plzGav+Ybl7Th8XDS8IuYZVVQFLq0ChQNZAAXUu79u2/wCKseHT31xxNo/nSiJHaXbrHhoyCiho42IOVOvOfDefQVouIck2M0cUbw4W3AWHSzKVUeVyDuDjfPn9d6kQ8sWq3PzSxYl0CPIJwFACjSvgEKNIxjap2i5WG5a43eG5tVlunZWl4hG4YDEgiCso8Z8n3yACAaj8K5lvJTc/xUmJLCS7QkLgSIxiLW+FVkTsYAHBB332J3HDOSLGCR5IoAGkz5JbRkFW6Wd0yCckGo9n8OeHRElITvHJCcux7JCSR7jYlQQc4JBzV7cUysV/il1NaXizXcjr8hBc4ZU2dwuQDo+06cY/1ZznepHG5L62tbZ47i46BgSed4zGZI2CxqmEOk9IDSpAwD67kk7K35DsEDAQ5DwrbOGYnManI/Q5AyRjwKiQfDSxDqzB5BGAI0diwAwQVb/MpJzpPr+CRV7w61Y8XKvw2Uks4a1dsuBqbMRYFwBjPgnAxmvymZf/AAjhfQXE5uZBGyjDauo+2r9TH/b8V+xcU4Mk8PQLPHGcKwjITUgGOnnGykbEDGwxWcbkHoCH5F/5ErzJHcOWjUvGyFk0rqyCVbGd8eRWePKRbNRbfjF/JxZ0Eg6FvP0HUhUQpKmVwfLygjtXfOPQZzV8D5m4k8NzdSyKyC3mMYdVVRLAxOYI/wCtdLLqb3I32xW4j5StFujdLFiVs6jqOCx/r0k4DYyMj3NcbHkewh6wjgAW4GmRCzFdPkqmTlQTgkA+g9qdoZX55wrjdxZ2998uxXpR2NwiMoZVe4WMylFIwoJk2GMDbapPGZbtreG2vD1BI965JwZtMUQuYTIRnov9QEqN9JUbDIO6g5HsFgaDoBkfZyxJdgDqUNIMMQu2N9sCvD8hWBiiiMRIgJaNtZ1ZJBbW39WQoBz6AD0FXvE6125JvXm4fbSSuXd4wXY+SQSMn3O3mruuVtapGgSNFRF2VVAUAedgNhXWud+24UpSopSlKBSlKBSlKBSlKBSlKBSlKBSlKBSvma+0ClKUClKUClKUClKUClKUClKUClKUClKUClKUClKUCqzmO8SK3aSR2RUKFtLaC/cB09eRo1EgasjGc1Z1DvuKQwtGsrhTM2iPPqwBbz4Gw/8ArerPtFZy5ft8ooaYXU6RdQ6G1dTLSaAHYDVnQU1eukmq3lfmKR1vy7NI0EkjKTo0qFiQiNERyQNSvt6/5ic1qDfQr5ljXyPvUfaSCPPocj8HNeU4jbgEiaIBBliHTtA9W32Gx81d/iMFYc73j9Al10vKyP8AR8p17WMEkHGencse31WpfLXFJTY3rzCVUj1ypoLK4ypllSOR8tkSa1ycspJyfbcNdINOZFGsgJ3DvJGQE37jgeleP8RhxnrR4yATrXGWOAM58k7AetW8v4YxHMM9xDYWhjaWSZnEwLGR26nTeZUw33DqBYwrgnHjDb0uedroXE6IV0xyxRqDETgGcwv4O/bpYZ33OMDYa5ePwmTp5YH6pJYAKFhKq7FifGXX+/64q+MX/D5JcTr1Ggi+ZVwchU3fVHpfLZEbfaDsMHZgDZfYln9WnLnEGntIJnILSxI76dhqKgsAPTfI/arGo9lNGUUIAo0KypsCqEduVHgbY9tj7VIrnWilKUUpSlApSlApSlApSlApSlApSlApSlApSlAqo47wd53t2XR9GRnYOCcq0TxduPUa9W/qBvVvSkuIw3Dfh40aRq3QOiG5hY6WbLyhFWRdXg/TyQMY1EDO7GIPh1cKrKGt26gCHaRNGHjkDqV3J1RePG4yCNq/RKVvvU6xlON8pTyraKksf8KEDl1I1lHgfICjA/kt25x3D2qln+GlwYJI1mgzI5z2sBoCzhdwCc5nBI8dvk5xX6LSpOdh1jFT8k3GZCksIMjXLDtYfzpbeYZ2P/pyM+mRj8RYvhvMFUGaLst3gGFb7it1Gu5/p03eSfOUG2+a39Kd6dYzfL3K729zNM5jYypGoK6s9qRoQQdsZiyDuTq9MHVpKUqW6smFKUqKUpSgUpSgUpSgUpSgUpSgUpSgUpSgVibznuQG4VQiPAl06xvHJluicKVfISQEd5C7qMDfyNsKoYOUITHpnZpyRMpLMygCZtcmgBu0ttkg++MA4rXHP1m7+INrz9GViDRSs7xuzYCDuTrjGzkbm0l8bDt99uQ5/ILSPbOkAginXJTWetI0cf8AXjBKjHjGok+Bqt4OT7NdJ6WSivGCSfDl2OQCBn6sndjPe3vX1uUbQqF6bACOOAYlkB0RsJI9w2dSsMhvIyau8T5fOGczLM8oEEqLCqu7sFH3RpMF0k6g2mTwQPtNQo+fYj0f4ecfMAvHkKOzu0Nu24bTtjxnerm14LBGZCiY6wVZO5jqCp0xsTt2ADbHgVBi5XsIxGwjGIVKxs0jHC/qzb48An7R4xU/yfKoT4gmQRvDbOUImeQMyasRwRXHYQ+PsnU7+2P0lnn6FTGJIZU6kTzjOgkIqSSgkB/6o4WYfsPXabBybZIAFiIC6gPqSbholt2B7twY41GPwDSXk2yYqWiJ0RiFcySY0BJIwGGrftlcZ871f8nyrW53cM7NaSiKOBJyCF6nfK8SkjVjT9POR/SS3gDVI4hzLLmyMKdl1l5PskKoqCUhSsgU9uo5BPjbPgyJeTrQhRiRcKsWVnkUuqsZAHOrLEMWbPnzvU2XgVuwhHTwLfIhCsyhQV0FcKd107YNN4mVU8N55SdoVjt5iZmcDOjtCCJy7d3jROjbbjcY2qu45zxPA8hMQEcVz0GI0szIsBuG0guBqxjzjY7b5xorHli0hMZii0mHX0zrc41hVbVlu7tRBvnAVfauXEeT7SbX1IzmR+q3e2NegxatJOndDg7b7e1N46fKDd8/woJ/oSt8uwRvsAOXkiJyWwih4XGWwPB9aseE8yR3E0sSI4MGnWxA0kncqrKSCQCp/OcjYGuc/JtmxYmIjqOZJAHcBydWQ/d9uXc6RgZdvc5nWPBoYXd4k0mXBfuYjIAHapJC7KucAZ0r7CpeuE1NpSlZaKUpQKUpQKUpQKUpQKUpQKUpQKUpQKVTHmy2LRCKRZFlZ0Lq66Y9CNIWfPgaY3wfBx5xvXG+51tY11hxImlmypGcrJHFp0sQ2dUozttg5q9amxS3t5xL/EDHF8x0uspB6Y6fTzZk4crjGkXPr+PXehfhVyYG6kVwHMVrhRFpUaLyQybKmkEJobf3JOcbbriPOFrEhcSLJoaNZQrDMYck6mU92QquxUAt2nIGCR14hzLFDPBE2P4galcsAv3KoA23JLrjxnJ9cA9JyvjOT1neN8Wvo7SwMbSdeSNi6oisZJFgDgMoUgrq8gYGK+PNxISDTJcaWvZY21QhgsCOWixhAdLBgpYkDHqMVoouYeHytGyzwuzN0oW8nUwU6VJHaSGUemcgedq58L5thmljjA0mWITRnWrhjlsoChOCFUnfGcHHg1N/h/1l7GTibaWkSdikxEfUiUkEQ3a6t1yBkwjV4Odj5r4nEuKIlu0nzOCxaX6WTo61qT1AEyvY04wQDgVtZOYrRSym4jyjdNhqyQ+l30nHriN9vxjztXk8y2Y15uYh0t5MuBp8H18/cvj1IHkinb+Gf1X8kzXTxSNdGViZCY2kUIWTSPtjwCg1ZGMkbZBwRWjqnm5rtQ4RZkdy8aFQ4BHUKYbu2O0inA3Odq9/9qrLt/iojrYopDZBYFVIBG3mRR+4rNlv40taVWpzHZkgC5iJL9EAODmTbtX3PcvjberKshSlKKUpSgUpSgUpSgUpSgUpSgUpSgV8LY3xnG+B6/gZr7SgwvB/h/KIV6twUkw2pQobRmCW2ADBt8CbVn8Afmu6fDwiLR82c6ZgD0hjMksM+cavAaH33ydxWzpWu9Z6xkL/AOHqy9fVPjrzGZiI11AMsiOmonOMTPpxgA7kHfNnxDlZZZraQysvywUacA69LxSrk+nfAmdtxkbZzV5SnarkZFeQiBaAXRxZtqH0x34mSYH7sA4TTnfz+1dOC8iLbzRSmdnMMYjUaQuSBImTudtMp29wDn0rVUp2qZGSuuQFfrgz7XEjzH6Y1Bj1HTLassFlk1gbDbcZJNQzyJNM9w802gyOTH2Bg3davrYK4wC1oOwEYB8+25pTvTrGaHJoBbTNgGW0nUCNRpNsqIFGCBgiNfAGPaoMPw5CxwotxjoEnUIgC/fA66+7c4tlGST52AAC1s6U7U6xk4OQwpg1ThxbySSAGFe5XZXw2+7AoMMcgbYUYBGspSpbb9rJhSlKilKUoFKUoFKUoFKUoFKUoFKUoFKUoFKV5kkCgsxACglidgANyT+1B6pUaz4lDNnozRyacatDq+M+M6SfY/2qTigUqPBfRvI8aMC8WkSD/KWBIB/YGultcLIodDqU5wcEeCQfP5BoOlK4C8j6vS1fUC9Qpg5CZ0hjtjGcj9j7V8jv42leJWBeMKzr6qHzpz/tP/HvQSKVHW/jMrQhgZFUSMvqFJwCf3FSKBSlKBSlKBSlKBSlKBSlKBSlKBSlKBSlKBSlKBXG9ZhG+lS7aTpUYBY4wBliAP3NdqzPHecDDOIIo1dw1url3KgfMOUXSApJxjJP5H7WTUtZq25Q4h0NHTAxBbQuHlXLGKVi6RMhI6RRskN5Yn2rre8o8RZpdg2YI4Vbrka2j+VYE57s6o58asDu9MnOgsOfraQQZSRWuANIC6gD1WtyC223UU748EH8UsOd0uJYFt4XZJjKC7aRgRhDkAOcD6oJzuMY058dN5eM5HPgnLc0PEHmIAgEfShHULnRiDSu4zhTDIdz5kyPLVRxcncQDRMAAyIULdc5DZvcEHz4nhO3t+DWhu+cl6pihUl47iG2lLgaR1G0EqA2okeRkAH3r7bfECyk6ehpD1pDFH9MjJGjuPsv1UHv3eNjibyPhQpyneCNdMWk9K3DA3Gpuol115O70BVmbY4Gcea423JvEgNWoK62nQjPWOoOY40wrD7QJI2fzjvyN84055xhezmuYdQ6KhiHQ7alV1JCncFHVtjsDvg5FSuHczwzSyxIsgaDXr1KADodozpwSfuX1A807cjIzvDuWbyK5im06kgg0xo8wZienIvS1acL3MmT9vaNyQK3ANZy259tXWFwJNNxJ0YyQvnKqCcOcDMiDH3DO4GDjnD8RLQk5WZAqsxZoxgBVLH7WJ8K3p6VLOV/FmRqKVF4ZxFJ4UljzpkGoBhgj0IYe+QRUqsNFKUoFKUoFKUoFKUoFKUoFKUoFKUoFKUoFUHEuToJ5TM8swYmNhpZQB0iWTTlDsGYnfP9gBU/mCJmtLhVUszQyhQBklijYCgb5zjGKw/DONXsQs4lV1R5Dn+HwGhaUICQqbH6mr+n85zit8Zfxm1oxyFagRBWmUwAiFlfBX6hnGcLhsOSQT+/piZYcp28LRuhk1xtI+ppGYyGRVRurn7u2NP9g/Ocpw/jfEtVkXlkcTiNpwbYLpJmSFlbCZHaSc7b4PipPH+aLqK7njRzGixERM0LOvU0wMpBWNicmSQev2/btlrnL61Ni/HJ9vrMjtK8hkSYu0jEgxuZEVfQIGJOkD1P7ebfk63iEXSMmbfqdHVK2AGx2N/oyibee3fOTmsuZJ3i4a0zTIzSnr9gJyYpdIlCx4GXCAdo+4HyARQ8rcVv44bWJQVVptDloD9ojt5CpKr5ZnmGo77ZLbEll9NnjWcJ5Khis3tnZnEyqs7BiNWlFiBTP2jTGu2/t4qXb8rwxvNJGZEknEiuwcnGti5KA+DqOR7VleL393DxG7e3Rm/h9Q+kXDFIkK6TjONZwQDjOMjNcOI8e4gwWIPI2u1kLPHCw1uYZ3R0OjUraok8afu2HqGW/psagci2g6f83MbdTV1WLOxaJ9UpO7HNvH7fb7714/7v7LcaZMMGUjqt4YOpH9pD/wAVkY+IXUE872weQfKxurNBnVpjt8YwgIA1tsNthkZqdNzJxCOQa5jo6KHX8sxQyNBKVbHT17yxocf6iMegucvU2N9aWwjRUBYhRjLHUx/LH1OTn/8ANq7VScq8RkkgQT6+sVMja105Qu6KwIjRcEKCBgHBBI3q7rnftuFKUqKUpSgUpSgUpSgUpSgUpSgUpSgUpSgrrrj0SSGPDu6KjyBELaFdtCFz6Zb/AIyTgb11fjNuuvVcRDpsEkzIo0sfCvvsTnwazvHOSGmnlljm6fX6BZssGieE/fEF2YlMrhsYJzv4qLc/DdnWUfMqOrKz/wArxG3zQI+/7v42TB8dq7bmt5x9Z2tNbcfidrhBnVbHvXbUy6dQZRnGCdSjfypzjxXOy5ot5E1lxEumFwZGRdphrTbUSDjGxx5/WoXCeUjDNcymYN8yHVQEwEDu8uW7jk6pWG2MgD1rM8W5GutKxRjqao4ImkVVCqUtp7TfVIGIPUByBtkbHxSTjTa1b862i9XU+noyi3bLJkuzaM41ZC5B7mwMAn0NS7XmC1YgCWNGdmVUZ0DOVZo8gBjnJjOPXbcZGKzkHIs4llkM8eqSSGdextIZJzcFCNWrGcDPqD+K83XJEqOsyOJDHIXEYQAtquXnxlnAGBKRk+1XOPqbWuXiMDK0gljKx6g7hlITH3AtnbwM/tXlONW5IUXERLAMoEi7ggsCN9xhGOf9J9qynLvKlythLC7CJpDAyFl7l6SQoQ4RyP8AoDBDZ3J22A8QfDmRdH8UnZbmAYiP3aLiJWOXwV03TZHnKr+amT1drQXnNVsmllPVDKCjRtG33SpAAO8H+Y659BjfxXri3NdvAMl1fEghcLJH2OVaT6hZgF7Ubz64FUEPw+mAGblCRqOem3k3UV55L58xEb+9c5vhxK/W1XS/VkWTaM5Cj5lCN389O62xtlR+SbnH1NrVWnHoZGYatOmVrddRUdSRQGPSGe4YYHNWNZBORW68cplRljnkmCsjZw4gxghwNQa3HkY7s4yBWqtg4ReoVL4GsqCqlvUqCSQM+hJrFk/Gpv660pSopSlKBSlKBSlKBSlKBSlKBSlKBWOteYJn68ryaBBdzQCHCgNHDC8uktoLaiU1Fs4xkCtVd3scS6pZFjXIGp2CjJ8DJ2qoe44XI4frW3UZlIdZEDFgABhgck6SAR6qceDWuLNZ5fiLOViIigBlJU5diB9WCIEY/Fxk/wDtP6Vwj52uQJrklGUrarHEXIRGmgWfwFyf6hnOdx6AVuLWC1lVTEkMiJ2oUCMq4IbCFcgbhTgeoFc763tII2kliiRFVQxMa4wm6Dxvg/aPT0rWzxMvrMy81XcsirH0Ik+at4MlmZiJYhPhhgbb4JGCcEe9VfEviDNInUj0oIpj2rIy9WP5eScBvXOqPSPc+mCQd7ffKoNU4hUO6tlwg1yLupyfuYadvXbao6T8OXThrVdeJkwYl1FScSL7kEN3Dxg0lnhl9UXDea5hOsJAl6tzdK7s4HTjjmEKhB4P3J65O+xJrnzBzfcLLPBGYo+kYND6tTMHmgifVjIT+djBwwxkeRjQrfcO1KRJa6sl4yGjzlyULIfycqWHk7VM/wAIgw46EeJSTKNAOskk5fI7tyfNTZv0uVim5wuI5ZWZkZLcXzvGX+8wzJGNB05UYfYHOBnyQK4X3OFyk8yuy/8AlHfTHKSscixTSFojggkmIbncf3zt7WG1nQSRxxSK2vD9MENq7XwSN86cH3xXX/CIM5EKDCdLZABowF0EAYK4GADsPSr2niZWQf4gyrJKhiixHpVD1G3LPaoGc4wR/FhjjH2H3yLNubnMNk6Rx6r3BOqXSqAL1Hw2NzpBA8b4G9WXE+WIJ8alaMjJzFhC32HvwO8fSXY5G3jYYlxcJhVEQQrpiOqMFdWlsltSlskNkk585zU3iuViJvibKIjIIIvvdQOo3gQNOudvOU0n3z6V45g55uFTqIERYrl4wqzHMqxLcahLgAqC8AIxsc4Od86+7+SBEMiRZLDTGYwQXl1+BpxqYCTPrgNmvt7b2assckSBp2LKBHuzjShfKLse5QWJHkAners8TL6sY5A3gg4JBwc4I8j9a91F4dcQyIXgKlGZiWUYDNnDHwMnUCCfcH2qVXNspSlApSlApSlApSlApSlApSlBWcw2ZkhIVS7IdaKNPc2GUA6iAB35znbGfTFZKLl66SztylsxureW1k0F4Qp6EYibu140sgIydycbYGa/QKVqcsZs1kuO8DuH4bHBAn1ML1QXVCMq5c5BK56jBvJ9/IFU8nKfENcrBAeqqhh1/vx8kWQ52IIiuFwdu852O/6LSk52F46x9/wO6WysYETqvby2zzFWAGmEgnSZCpJO2B+D42zX3PLt7HHFLDCXnW6urlU1xgRRThlMZZmAJ3RsDIzq39/0CqHmXmhbRkDKpDrK5LOV0iNdWSApOPA/VlA81Zyv0WRQ8b5cuXkZILc9I8P+QjZnjXDFkbLDUTpA8kAnUpwDsTK49Yzm6skhLO0UYLvrKbLNbamONstGk4x5IL/muq86yENmFYyszW+ksXywt3ud8BdPhR6+G/FS+B8xzTxTOyRgxJE6gagCZLdLnDEk7DqBfHoT64F+U+GO4hwS9gjiaVNKRwTQHRIWOqSO72CoCxGTC2wxtv4yJ3BuBXsrQuwl6ayzOfrsAwdYijANuyYEqbDPccYB1VbWHxFhaETTJoRukqdMtL3urSNGx0KAyqoY4J2O2+1feK/EKBATFlhFN0p8qQSqhi5izsSOm/kjOk4zkZu8vEyI8/LFyOEx20aDrHR1wZfJ0lWYOTg+FOPAxtuBUEcrcRzK2le6JFwZi2tmW0WQb7eLaXOrY9QeRmv0SlZ71rrGA4byxfobcuoPTNqWzNqx047uNz+v1o/H7VDs+SuIFYOoqqUmeRiZs6A62rFl0521wSjAOcvk+pr9LpTvTrGK4Fy5eR3MDygrHEs+yzDSGea4buT+rKSx+P8ALuRpAO1pSs26smFKUqKUpSgUpSgUpSgUpSgUpSgUpSgUpSgVScxcoW96QZi4IUx5QgZQsr4OQf6kUgjB2q7pSXEZ+Dkq3XVqkmkLSGdizgfUMbQkjQo8oxGPwPzmRZ8sQxRSRxPIomSON216mAjjWAadQIB6agZx/wDFXFKu0yKKLk+AQxQmSYrA6vCdYDLpXQF1IoyNBK774OxGBjzLyPaOCriRlMrz6TI2Mvq1qAP6TrfI89x38AX9KdqZClKVFKUpQKUpQKUpQKUpQKUpQf/Z"/>
          <p:cNvSpPr>
            <a:spLocks noChangeAspect="1" noChangeArrowheads="1"/>
          </p:cNvSpPr>
          <p:nvPr/>
        </p:nvSpPr>
        <p:spPr bwMode="auto">
          <a:xfrm>
            <a:off x="307975" y="-9286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faculty.polytechnic.org/gfeldmeth/CopyofGyg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24200"/>
            <a:ext cx="428625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nps.gov/jame/historyculture/images/SK-Bacon-and-Goven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3387"/>
            <a:ext cx="5580862" cy="36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35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Colonial Population Cont.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Women and Families in the Colonies:</a:t>
            </a:r>
          </a:p>
          <a:p>
            <a:pPr lvl="1"/>
            <a:r>
              <a:rPr lang="en-US" dirty="0" smtClean="0"/>
              <a:t>Chesapeake:</a:t>
            </a:r>
            <a:endParaRPr lang="en-US" dirty="0"/>
          </a:p>
          <a:p>
            <a:pPr lvl="2"/>
            <a:r>
              <a:rPr lang="en-US" dirty="0" smtClean="0"/>
              <a:t>High mortality rate affected traditional families</a:t>
            </a:r>
          </a:p>
          <a:p>
            <a:pPr lvl="2"/>
            <a:r>
              <a:rPr lang="en-US" dirty="0" smtClean="0"/>
              <a:t>High birth rate for married women (every 2 years)</a:t>
            </a:r>
          </a:p>
          <a:p>
            <a:pPr lvl="1"/>
            <a:r>
              <a:rPr lang="en-US" dirty="0" smtClean="0"/>
              <a:t>New England:</a:t>
            </a:r>
          </a:p>
          <a:p>
            <a:pPr lvl="2"/>
            <a:r>
              <a:rPr lang="en-US" dirty="0" smtClean="0"/>
              <a:t>Family was more stable than South – lower death rate</a:t>
            </a:r>
          </a:p>
          <a:p>
            <a:pPr lvl="2"/>
            <a:r>
              <a:rPr lang="en-US" dirty="0" smtClean="0"/>
              <a:t>Close-knit families were common</a:t>
            </a:r>
          </a:p>
          <a:p>
            <a:pPr lvl="2"/>
            <a:r>
              <a:rPr lang="en-US" dirty="0" smtClean="0"/>
              <a:t>Puritanism played a large role in daily life</a:t>
            </a:r>
          </a:p>
          <a:p>
            <a:pPr lvl="1"/>
            <a:r>
              <a:rPr lang="en-US" dirty="0" smtClean="0"/>
              <a:t>Similarities?:</a:t>
            </a:r>
          </a:p>
          <a:p>
            <a:pPr lvl="2"/>
            <a:r>
              <a:rPr lang="en-US" dirty="0" smtClean="0"/>
              <a:t>Fewer rights then men</a:t>
            </a:r>
          </a:p>
          <a:p>
            <a:pPr lvl="2"/>
            <a:r>
              <a:rPr lang="en-US" dirty="0" smtClean="0"/>
              <a:t>Had many children</a:t>
            </a:r>
          </a:p>
          <a:p>
            <a:pPr lvl="2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t2.gstatic.com/images?q=tbn:ANd9GcRQKq-UHMrlQ0-uqkOYe-vxa2S9elrgf3AFm4IfVINsg60ezMCpRiFXz5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4419601"/>
            <a:ext cx="389047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53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Colonial Population Cont.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480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Beginnings of Slavery:</a:t>
            </a:r>
          </a:p>
          <a:p>
            <a:pPr lvl="1"/>
            <a:r>
              <a:rPr lang="en-US" dirty="0" smtClean="0"/>
              <a:t>11 million Africans were forced to come to the Americas</a:t>
            </a:r>
          </a:p>
          <a:p>
            <a:pPr lvl="1"/>
            <a:r>
              <a:rPr lang="en-US" dirty="0" smtClean="0"/>
              <a:t>“Middle Passage”</a:t>
            </a:r>
          </a:p>
          <a:p>
            <a:pPr lvl="1"/>
            <a:r>
              <a:rPr lang="en-US" dirty="0" smtClean="0"/>
              <a:t>Mid-1690s: Royal African Company of England lost their monopoly on the slave trade</a:t>
            </a:r>
          </a:p>
          <a:p>
            <a:pPr lvl="1"/>
            <a:r>
              <a:rPr lang="en-US" dirty="0" smtClean="0"/>
              <a:t>Slave Codes: laws that regulated the behavior of slaves</a:t>
            </a:r>
          </a:p>
          <a:p>
            <a:pPr lvl="2"/>
            <a:r>
              <a:rPr lang="en-US" dirty="0" smtClean="0"/>
              <a:t>Marriage, reading, etc. </a:t>
            </a:r>
            <a:endParaRPr lang="en-US" dirty="0"/>
          </a:p>
          <a:p>
            <a:r>
              <a:rPr lang="en-US" dirty="0" smtClean="0"/>
              <a:t>Changing Sources of European Immigration:</a:t>
            </a:r>
          </a:p>
          <a:p>
            <a:pPr lvl="1"/>
            <a:r>
              <a:rPr lang="en-US" dirty="0" smtClean="0"/>
              <a:t>French, German, Irish, Scottish, etc. begin to emigrate in large numbers</a:t>
            </a:r>
          </a:p>
          <a:p>
            <a:pPr lvl="2"/>
            <a:r>
              <a:rPr lang="en-US" dirty="0" smtClean="0"/>
              <a:t>Edict of Nantes</a:t>
            </a:r>
          </a:p>
          <a:p>
            <a:pPr lvl="3"/>
            <a:r>
              <a:rPr lang="en-US" dirty="0" smtClean="0"/>
              <a:t>Allowed Huguenots (French Protestants) to practice their religions</a:t>
            </a:r>
          </a:p>
          <a:p>
            <a:pPr lvl="2"/>
            <a:r>
              <a:rPr lang="en-US" dirty="0" smtClean="0"/>
              <a:t>Germans settled in Pennsylvania </a:t>
            </a:r>
          </a:p>
          <a:p>
            <a:pPr lvl="2"/>
            <a:r>
              <a:rPr lang="en-US" dirty="0" smtClean="0"/>
              <a:t>Scotts-Irish settled in North Carolina, especially on the “frontier”</a:t>
            </a:r>
          </a:p>
          <a:p>
            <a:pPr lvl="3"/>
            <a:r>
              <a:rPr lang="en-US" dirty="0" smtClean="0"/>
              <a:t>Largest group in the 18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533400" y="4114800"/>
            <a:ext cx="4572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8458200" y="4114800"/>
            <a:ext cx="4572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upload.wikimedia.org/wikipedia/commons/6/6e/IrelandUls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38" y="228599"/>
            <a:ext cx="3269961" cy="40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0" y="457200"/>
            <a:ext cx="2209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Province of Ulster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76600" y="876300"/>
            <a:ext cx="12954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File:Andrew jackson he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967" y="1447800"/>
            <a:ext cx="3576066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36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5" grpId="0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Colonial Economies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Similarities between regions:</a:t>
            </a:r>
          </a:p>
          <a:p>
            <a:pPr lvl="1"/>
            <a:r>
              <a:rPr lang="en-US" dirty="0" smtClean="0"/>
              <a:t>Farming was common throughout</a:t>
            </a:r>
          </a:p>
          <a:p>
            <a:pPr lvl="1"/>
            <a:r>
              <a:rPr lang="en-US" dirty="0" smtClean="0"/>
              <a:t>Trade with Natives</a:t>
            </a:r>
            <a:endParaRPr lang="en-US" dirty="0"/>
          </a:p>
          <a:p>
            <a:r>
              <a:rPr lang="en-US" dirty="0" smtClean="0"/>
              <a:t>Southern Economy:</a:t>
            </a:r>
          </a:p>
          <a:p>
            <a:pPr lvl="1"/>
            <a:r>
              <a:rPr lang="en-US" dirty="0" smtClean="0"/>
              <a:t>Tobacco in the Chesapeake:</a:t>
            </a:r>
          </a:p>
          <a:p>
            <a:pPr lvl="2"/>
            <a:r>
              <a:rPr lang="en-US" dirty="0" smtClean="0"/>
              <a:t>More tobacco = more land </a:t>
            </a:r>
          </a:p>
          <a:p>
            <a:pPr lvl="2"/>
            <a:r>
              <a:rPr lang="en-US" dirty="0" smtClean="0"/>
              <a:t>Demand caused problems of overproduction in 1640s</a:t>
            </a:r>
          </a:p>
          <a:p>
            <a:pPr lvl="1"/>
            <a:r>
              <a:rPr lang="en-US" dirty="0" smtClean="0"/>
              <a:t>GA and SC = rice</a:t>
            </a:r>
          </a:p>
          <a:p>
            <a:pPr lvl="2"/>
            <a:r>
              <a:rPr lang="en-US" dirty="0" smtClean="0"/>
              <a:t>Harsh conditions, many whites refused to do</a:t>
            </a:r>
          </a:p>
          <a:p>
            <a:pPr lvl="1"/>
            <a:r>
              <a:rPr lang="en-US" dirty="0" smtClean="0"/>
              <a:t>SC = indigo</a:t>
            </a:r>
          </a:p>
          <a:p>
            <a:pPr lvl="2"/>
            <a:r>
              <a:rPr lang="en-US" dirty="0" smtClean="0"/>
              <a:t>Important dye</a:t>
            </a:r>
          </a:p>
          <a:p>
            <a:pPr lvl="1"/>
            <a:r>
              <a:rPr lang="en-US" dirty="0" smtClean="0"/>
              <a:t>Farms and plantations dominated the South, so few cities developed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550718" y="5715000"/>
            <a:ext cx="3810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8001000" y="5715000"/>
            <a:ext cx="3810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www.virtualjamestown.org/images/referencecenter/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39" y="173182"/>
            <a:ext cx="4158761" cy="279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4.bp.blogspot.com/-syNP1upZzi4/T06e_CnrlDI/AAAAAAAAXFA/BMjdi5_IGoE/s1600/port_tobacco_maryla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73182"/>
            <a:ext cx="3838575" cy="307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data:image/jpeg;base64,/9j/4AAQSkZJRgABAQAAAQABAAD/2wCEAAkGBhQSERQUEhQWFRUVGBcZFhgXFRgVFRcVFhgVGBQXFRcYHSYeGBkjHBgYHy8gJCcpLCwsFx4xNTAqNSYrLCkBCQoKDgwOGg8PGiwcHxwuLCwuKSwpKSksLCwsLCksLCksKSwsLCwpLCksLCwsKSksLCwpLCwsLCksLCwsLCkpLP/AABEIAMIBAwMBIgACEQEDEQH/xAAbAAABBQEBAAAAAAAAAAAAAAADAAIEBQYBB//EAEUQAAECAwUFBQYCCAQGAwAAAAECEQADIQQFEjFBUWFxgZEGEyKhsRQyQsHR8CNSFWJykqLC4fEWQ4LSByQzU2OyNJOz/8QAGQEAAwEBAQAAAAAAAAAAAAAAAAECAwQF/8QALhEAAgIBAwMDAwIHAQAAAAAAAAECESEDEjETQVEUImEEMnGR8EKBobHR4fEz/9oADAMBAAIRAxEAPwD2JC4kSzEbDD0qaNmrMESwI6ICmdHRNjKjRSQaFATOjnfw9rHuQeFAhOh4MKhppjoUKFCGKFChQAKFChQAKFChQAKFChpVAA6OEw146TAKzhMMVOhEw1SYpIixptEN9phqkQJUuNEkTkMbTDFT4CUxwpitqFbOTJ0AVNgikCGFEUhMaJkdK4YVQxUyKoQ5SoGVQ0zYYZkMQZ4UBEyOQ6EaJaTACTsiis3aSYn3mUN+fUROldokH3gU+Y+sYbZI1tMnBZhwXEdN5SyaLT6esSRMhDQ9oelED7wxwTjCHgO0dSqBd4THUgxNAShHYEkk5wQRBaOwoUKAYoUKE8AHDHAI7ihQCERDFJh8NeATGpEcmGHAwjFCoA5hwVDzHIqwoYRDFCCw2ZDTFQBQgaoMsQMxVioEpMCUIMYaRFWKiOpECMuJKkwFUOxNADKhhkwZSoYVxVk0D7uFDgswodiozveQ4TYhicNsO7yKsRNE6HpnxAEyOidCAs0WvrtiZLveYPiJ4sfWKMT98PTPhUmFmks9+qBqxHBvOLSRfMtWuHj9YxibRDpNvScj5jrEOCLU2jei1J/MnqIJLtKTQKBO4gxhDbgNY6m8N8Z9P5L6hvsULFGITfKz8ZpvMS5XaGYNQeIr1iemx70a3FCjNy+0p1SOTxLl9oUnMEROxlKSLgxx4hy7zQrJQ9IMJ4OohDDPCxQIrjmOAYQmGvDMcNMyGILihpVAjMhpmQAFKoYVQwzIbjhiHlUDJjhVDCqKEdJhhVHCqGlUMDioEqHlUDKodiYNUCVBFGBqMVZJyOw147DJPPFTyQ9d214SbQrCHJ0fTOMT7XMP+XNOecyYeIo0JM1Y/wAhXNU3PrvEed1dTyv3/Me02/fLAz8/nAVLOqvOMzKnrS+KyuAAfeXrkakuIOLVOB8NlljxYah+DnZvifU6nx/T/IUX8q1YXZSXIo6gz6PDrLeagGUQdhcPuziil3paxlZ0NWgSRoDt+6w03pbqfhpZn931rSF6nU+P1FRphesDF5s5Cmf72RnDbbwJDADLJKddrwQWi3k/CM9E6NV9kL1Wp5j+oUjTIvck6b/s/KBTL6mPRKBsdT/OKBKrcalSf4aeWcOFktis54Tw8nYQvVz8oeDVWe9HHiDHcXhLvtju0zPVoy5ui0nO1HoW5NAT2dmnO0E8j9d0JfWS7yX9Qwaj/EJHxBjk49KQpXaNQPvPxB8qRnrLc85JB74HcUONc3MT/ZJr++mn/jA9IH9dQ1RoZfagM1H3P9iDyO0SKBRbeQeekZZVknaTB+6dYabFOzxpqfyFoXrh4NOe0ygSyg2lTlBD2xoHKyagsacc4yfsM7/uCmmD+sN/R87/ALp3sFDp4oPXfgVo2Ku1RGSgOK4NJ7VEgusPoyxGEN1zyf8AqD+P/dBJVgnhhjBrmUknOtSYr1vigtG/Tf4/OX4j6w79PuWEx+CgfQxgDYZv50//AF7dtYUuxTdVJf8AYOf70HrvgVnoAv7/AMkcHaI/n8owPsk5icSP3D/u+6w72eboUD/Sfrwh+u+As3MjtYF4glYUUFleE0NaZQUdqOHQxg5cmYPy1zISQ+j5wlIm193X80Hrl4DcbsdqnLMOMcHaJT1SANpjBjvdG3eJUd7+czEuC4bESC/EVil9dHwLcblPadJrQjcXpC/xKnYOsYBKZgLhKQTqFF//AFhwmTNh/eB9RFv67T8BZvVdokU3wpd/ylPVvP0jApCg5AZ6miana0dUte09ADAvrdMLPQRe8r848/pCjzwzVb/3YUV63TCyauYkH3m1r8oiLt8sMCrUEHfn6/KKG87cqZMSnDQHQvxrwixElJAfIHY2RaPFlBQSbJbosP0mggsScgQG4beMR1XqT7sonitIDDgT9mAeygKJAHLy9IeJYBJA+T5RNx8C3hU3irPBo58euoyhq70mVIlJbeuvkI4GJbbn6V30jrin2+nyhbl4Dexqr1mJqZaK/rs2yp4wZF6l/cRv8XRvDAV2YEh6gCnHTKHdxV+X1g3Rrge5hhfChi8CBlTEo8zTgIGL7UAkkS2LDNWlNlY4JAxEgVLPxFBHFSRQcKb9OG2DcvAbmOm33M90d2Ms8R0GwbAIDLvicSQVSs6gIUT673h6rMHcCrdAdI4qSDVuPo9PukPcvAbmJF5zsRDy3angVwD1ygK76nhyVy6NlLWaZhyev94OuUKEwlSUvRqt/Yw1NeA3MYq+prA40MrXAo6M1OWcDVfE5yMaRqfw1s3XP+kSAAKAU5cT9Y4Eh3Da9dPvjBv+A3Mj+2zz/nM4H+Vo1XcwlW6d4XnEvQAS06uRwqTrB5uWnppDUqS+Y3FweY5esVubXAtzBi0TGczlFjVkJrqA2kFXaJn/AHFj9zfu5xwEBy4GWdNfvrHFzkNUpba9HhWwtjVWlbHxTK7w/pwhhWokgTJgb9bM0FKcesPmWtCWJUA+RxcIGLwl1wrT1ENbvAZCmbMAHjmaUxULZaQ43hMydRHHN2B0eIyrwS7Yk1rmIEL8lAspQ2UrFbZPsGSX7QtzVXDEa/bQwWpZbOoLuo02fe6AfpmVniHXfHE31Lr4gNtejfSK2y8BklC0rFK6/ETlxML2hepNN5z2O/3SIqb4lk+8Ofr97Icq9ZX5xWBxl4FkKZqiQauxOavNjC7xe01A+IvvesAF5yyKLEDN5IBLKT1h7ZeAyHU5rXMaqG46w4OTmqtfeVy1iGq90tmK7/lA5l8pHxDz+/7RShIWSylhTCqv31/7oUQUX/Lb3hCg2y8DyJHaeWT4hhO0B8tteHrBV9pZT5Ft0ZGzyyqgq1cnoIcZZCik5h46H9Np2XRqJnaeWyiMROgyHPlEMdrKlkBjvLxRrspFcxHfZqDLNvoeBhx0NNDSReq7U5MgDax+ghtp7VkthDFz03xSiyqDkjpxaGqsqqlmAfyLEfewxXR0hosv8STj8Q4NTh5ww9oJm3yitRKyGpy4R0yCD9igLRfT012AsJnaGaW8TNk1Ib+nZuiy+uURhYSSDoQ/CG2ax4iWOULbp+AwSf03Ozxq6wb/ABHNbR9uR8oD+jPGlJcPTidc+XWBzLvKQaGhIOwChHUesTt032DA+033NUffVurAV29ZZ1E655cNkSUXViQGqo4qb04h8vOHWKxoKDjBCkF1ZgkOGDQ700sIdkRF5TBktVd8dN5TKeM0yrtziTZrs8TL9068QSD6mHWe6i4LO5UADsSW6O0Dlp+BEKbbVqzUTzrAkziDmf6xPnWZpzpFApKeZBb0gk25fGpzkcmozZ8Gh74ICvnWtZDEng+3b5QPvCzEnhvi0VYFTgqYKYRw91vk/SOpuoqV4ssCSC2blP8AWDqQSGVOLbCKWOUWqrrKVFFCSgM35n/2waXdhBlqzKnSoHR3A9DB1YiKNzDygkYtHaJ8+71p8OFy5dtCC/RonG6qJfgoNrU4vMCB6sUFFCmWSHAhYTk0XabpZBbPFTgcvL0iSq7k94okUwukbywb0ievEDOJkmHyrPiBINRFzKsFFKXQkGm9mHrHZN3CWlKhUlNRplnxhvWQ6ZRiUWcaGu7+kKdIKGxD3sourVdWEKJqVPQZCgr1bzjtsu10oK6l+iQIFqoKKlNk8TPRnfY7w5FieWVE1BYRd2u7gzhvEkPuq9PvWHWq7wEgAMmgpuzPpEdWxVZTSbpBSD4qh6bDlCjTplsKJppCjP1AsmdulACy5rkze6csuOsTLZYcSsaXfYA/iFFPui0m3WgOUhi7V1B+TH7eBWaZhBxBzipXaQ/oDvaIerue+IVeUU9jtHiCFUdQBLVzbnWvIRJtlzklSkHJ1VyxBT4X4EdIsVXUlyRmc9xFSx4B4fKWUkhRoVE13h230DPuhS1f4oD24tECxTQtKkqDFzo1QmhbSg8oPNspUov7rNyP2RziauzAnGBvB1YjyzaI3tK0MDkVkbaHbsAiLcncA2XlFBZrvOMYhk3kX6RbXtd2NKSgMag8gGffT1ib7MDhKcyB0cv8usEEwhRxCjAczT5xc9VtqUexVd0QLushMkJUKpJ4sxOf3nFfLu9QXiSwcjhs6RfmSSPC4zIbPNQy2UMSrHdEyYpTJbAkkjRi/TIw4ydtruGCrvOT3gDUIoP2j9+cBsUnCFpWAoEkks9QAG8ot7HdhmqlkeHGXTvYO+/KJ9i7Pd4wCvEoJJZmS5Ya5/SJjF7doJKqM6LEyitJyKgAeeKHWiwJmGpYmmzZU6HIRbWK6jNm90HChiOT/CtQfdmOkElXQFhanBwEhquwIrwy8oVStMCqCGSQah88ywDDpDEsSSMgFNuo5/tFxZbj/CkzCWE6cxTl4QVYqvQZwCdZWJlgNiUoENUPQ0z21gcHHnuKirtNnBKX3HmMTeUEmNiUFCqnq2Qq8aZF0S0WgIXULQSkUDA4imp3JfnEKVY5ZlzSt8ae8Kc9ABV/1nEVtfH5GUaU/hYUUclt4ofvjBu9ZKQzGgYZONnSLy0XaCgTEBkoltvx4QCevpES8rEJSZa2zRjOrAAChfX5wnp8/qNoqle/jAOvlmTDgsO4BZ+igqp3ZvyjQ3RdgTNKV1Bkuz6zClQ4UIHWOGwd1IlFSQCVqJ4qWSOWflF9LAUZ9CSMalZPTYa5H70h8kFytbtVhuIi9Nk7xElAAIK1KyZwFE1PCJPaG7wpUmWkMFq8WrBP9CRFPRxf4HRm5d3qfGoEAmlGDVaO2e71f9Q006fflGtvsBIwABjKUaMwwlP1HWIUy0mXY5QI95Gejs5HF6Q3ppN34CimsNymb49uWlDr0EOlXX3iiEkBn5gUOUXd1SCnvQHISmWBUgvhJV1JiLc6D363FEJUnL4lEKPziumrihUyqtFmwjx5U41Uw+UPXYQVqSoUljzcCJF6JUqbgSHxFJbYElJ+kTrysQSlRFSs12ZGJ2Um/DFRSyJGObh+EJfoBv3xLsd3hail8g/ns6xO9hCElVHwtqNNkLs9JJSV7XHQxpHTqaj/ADF3Isy5A58ahu3aQoJbZ/jUxbidWr5wohz074CyvSxWhJpjUkAaeKlOFDzi2t3ZnDLCkJfxAudhPhIG1q9IpUraaijsXH8LV4sDHqtz3iibKS5TionMVqBibYzvlrsiPpYwcWnyKB5heEkyyoPVKkNsINFHbl1i8vzskEygtCTRLq/aJyrxaIPbuxKs8wTWZExayKNmVMOYw51zjadnrambOXZ5gqEBan/M6cSeFMXAxejppXGS5Y4qmY+XYAiWkfEizpUQX0mYTw8LHrEtdzptCElDDu0gkPmoOSN5duREajtLcaEy5sxAIKpakjNmcYXfbX96Ml2Yt3drmOCSlaXTkDXAX0Icopm44xTW2fGGU8OyJb7H3JCcNUWZD5DxY0mor8JZt3GO2aWFkFgDno/hINNufpGnvJCJ/e4QMWEv8JDDLKgdLZ58Q+Vsl3ET5AIwgzEg1rhOFyQ/2ImULkq/fINXlF3ctlTMn2ZJFTLtD7lFSlS9K/Hns6isExSEW9YLlCxLUzMxUrEH0oREtcvubRaikHFJUgpGTImY3bgou+wkavECzOZVrL0nJUQGzmKPhJ5KfkILXfDyGCVdViwqsFGAKsSQ1UFJwl9NTxEOsNlwTLfhc91gwGmEUKgX4AfZiRZE92uxAn/KcBquEsTszxF6e9viJY1lC7ck5lDFnqCWprmoNGj5p/P9ivyK5belM+Ytmx9zhfYlJdjw9Yh3JJY25JqStKR+yylKO6oZt26Jl8WYS5Vjwp8ToBqMkpAD7qJGesNu6z4FztFkeIGtVAqGfD1gqnT+UH5IN2W9PdySpJZKylP77NluPU8g3xK/520TpeUtIVsZQAxM4qctNDHbRZ0iTJSwpP7wHN0JWXcb69INellwKw1BnlTmreE4lcmI4xk44pZ/4KqFei8CJE1/GsJmYmdsCWDDYHHSIt22MKtaBMLowGYWqC4oNusSL3P4XdGpAAcMKZkbjX+0K1WVYAmgAFkgB9GSM9lH3Q1Tk2uwLLJl5HDLyZMyYs/6SxA3ME+cNl3cqZZJSMLrUgJJ/KhyXbMFm4wO8XVJlk/CHPFm659YsbvtyiApJCcIwlOhqyd4Iwtzyi/42mPuCk2T8MmgWvFLyoMK1JevCJV8WXEZSCfC4en5Q8DtVpCZHhPuMRTUrOJ+pglr/EVLOKicTtQVDHiI0rsMrLqVVKlBkpK0pJOeJSQD0eDDxqxD3gsDggFJPB38offS0okYU5hiGycFLesR+z89+9f8wbbqa+URdTUOwnyT7XZO8mEmgEspFaFzi/lEUomd8iRJ1CyquwBTf+3lEybaiteFKmbE9M3DDqT/ABQPs4gJmz3L4ClI3Ehz8oGt07QcsNbZxlzlAFgqW4bQpJA9GgdwywJaifeWok8Tn8+kQ7+tYE93BScKc9CSTDLDbMMhyMlKUeANPKJjqVNvsrJ4Y+SGmzJhqEOnbrU8sIiPa7Z3kuUEvVeFw+0kmGItJadr4D+8ss7bRXzgFimlEuU5y4NiKi/NvKM79qfb/YvksL4t+F07jntGw7KiJVxysFnQ5YlOI/MxU3vL7y0S0A1IAJajJd4uLfMEuWltEEbwQA33wjVNxcpyHVGWtVrJWoljXOkdi7sdxrWhKhhrwhRh0W80VRFsqGnJKXBFHfQipPGtIddl8FC0MScKiVIOrnE6eDEjlEexox2hNWos4qFmSS7ZFRwkNtUxzgF7pUialQOSU5gYnANVMC2VQaxGjp+1SMUrVmh7bWk2lWFiyCamtVAEPoCzciNhiwkpWi1zEoWypdmSzarlplqPEFIZzs6i7Ofi2ObOqoldK1dMtKidoGLw02bI72Mt/erVOUHIStKav8MtknaHIDNkFR2bZZT75NLvDNL2Wvr2iWsLL4Qkh2ySMQDijBXpvjIzLlmImY2UFLUmYWNR+IkJSXzBKv4BlEj/AIfWnDbJ0t3RhURscKTTk4HKNresp0Y0geEpWTkCE1bP5aDZFQVwUmNcGKsR7q32yWrxBCAo6jAshykaUW+1+EK4rJ7ROUxYyTMcjIEKUmWH128OsDsE7Dap82aKLStKtu3TY23SJP8Aw7tBlrtCFVLu7AZKUCDrqOLGI04qbTXYSXgPPBMy3LZlFMuXWrgJKSKlnBUnzitmTu7u9KkjCEMFZ5qUc6e8A/73CL/tLIazzlJoS61F8/zPycxisZm3YpJLhSsgdUl35hA9dYjUj7qfgbWTc+zlcyRMLYcJGmZS6cPMabRFJKng3hNQ2EEJdO0oCDpuB6CNRYFtKQDmEgOMqBnGx2jCTJjXqhWi8Zd6MTgfp8o2nC2vyNl5eSBMmsov3ZRTcrMU1ZI6QO12QgWickOSEsdyCfL6vAL6tncrKiCMRQBo+F6Z7Dn+rFxets7uQt3bC1OHrpE2mpfAXeDGyZhmWcLGYmsAdmahycdTGskSO8VKJqEJSQaPUeGm01PKM/2dlFVmmSqOlSiFMHqkBOW8afOJvZG2EySpRAYsBwr5AgcojTVS+GhK0VHaRBFqMlJHiSog/qs5DeXKLu22sIXLSqviSMmcKDD6coq5hSq2Y16HDspkGJy+tYH2pmAizqDl1pG9qVPCnnCSVPb5BrwXN8Wj8EpTqB0JYecA7MywZBcZqXsNI7fk3wjLw5tnhoaniBHezax3ZUKprXLU/wBI1x1KfgfeirsC1TZ65WQQBiBy8LAFt5q26J1kvDu2SrJ1F8syVDq4iH2fmfjz1GnekEaVBVQcjEe95jW2SjICrDYmvSkZpNJbfImmlgLabYVzZiD8GFw+/E3Cp6DdEa7bT3SVE6rfXYR/MOkHslkabMWTmeocDPg8Q75YSmSXViIA4O7/AHpuiZxqkuRtdiVZrWBbJpIOFApxObDqIfdtsOCcomsx1Nq2VHgd1yCFFTGv9Qfn0gt6SwmXT4aj5jnGkvbCwlhYKm0TTMVKNA5LuNj9MlRKtvhlEHMAg73c/OB3RZ8QQvNiT0NfUxy+VEqCU5U9U+UYzi1BPyQ+A11WcYpuLUCu8YnPr1hl5pCcCQQzg8WanqItEJTmKPnFZaqrrVueQ2xtrxUdNMqXAeST7QhZBAApwYiv3rHb7tLqKQHfPgP7ecSJM8MG2Nyijt8896kb2ZnfYeGkTqr2qu4N2bNBYAAgBsnhRBRbCAMoUdy4Ksz9lU2FQUdteIoX2EZ74sO01nC/xUeFSwE4XB/N4t7109TFcpICQ9CAFbCzpO3YYvkWoKKUnxUBCKkqIDIDn9pmajZR5OhLDj8nOnRJ7IS+6kTJSlYQpKZgFAcakICmJcAeElhqNjPG/wCHs7wzhMAS7F9QwVjfY/m8Xcm5whAU4USiWgF6GiUFqUYlRFNh0rR3PZVISpZeqnUGc4VgoUc3YYQRwj0ZyaNH5D9niE2gzADimY2GTYizCmenLhG/XLADq8WEEnVtuHRhXfxjCWWfgvGWktg8YTteqqNxZv1TG6mnGMJyIYjaGPlC0lUConmloUQogUSuYUgEvQ4FF+RV1jRWCzdyFzTV5qwTrhK8JPBx/FFT2tsIlrlEglWNU0gKILkCg4kDzi/vakgg0BYjhm3py4GMVHYpNBVWcvm1lVkZNVTEJD8QMZ6P1jEWOWZUlj8S2bZiUDx+98amyN7PLD6BIfZkw6GIttsJVMSmgCSD+8pDfw+kW1vSb+CuUW06cwdJb0O9hqNojNWVplrQpVcJVipQMQB6kxo5yHSeDH5iKDsvhUJi9Soiu5wacvtoqUW5rwIXbicB3AamNJV+ykjFFnbppUg4i9S4ptP94r73kmaah215hhuz84nWi0hMskjIGgqwHHpCxJS+R88EC552CzrWNARsqwNOJIHIwTstJIlFBo5CsqEnNxqaPFbcCCqzoSc0rUSdM3Dg8QI0VlnpDBxQk7NGHOvlCS20mCxgz3a2WZQSt6rK3O04RgHkILbpPeqlElwCGY5AGrca76RztXO71SECoDlqFyWA4fJokT1NIJ/LhIOeZDAauxFIz2q5UFU7CX/NazzCc8k7NG+98Rez5HsSArwk4nbIuWb0+8n3sDMABrR1No4o/GvSBI/DlYWbTLn6epjST2ttieMgJaxLXioCA9T5gcDAZyBMtaFHQhL50bTrEW/J34qMDEBsXL1ixKGJJG8btRyjKEXG3fAla5L6ZZk92oj8p27DGNsUszVYiW8dBsIZ/XyjQTba6cI+LfmmoI8jEK6pGEF9T9H9R0jV1OSKVPJbSJqUhn3DlkPWKrtDPeXhDYjl84Fedowqlj8ywOTw21S8Rw0JyLcw3R4U5cxDjk7c6imSkHfXiYiWufi8WXyAJHzBiwlWcd2kbB/eKu9JJoBk46UeDVjcUgq8FvKknCOEU15TSgk5hhXZmPnFqUH+gy5xXW5D57RzitX3QoEkybZlDu0j9XzaK8h5qC+WXFjEpSzhTsYOeApEKyDGsqGhp5PGcm3qRjXAqyW+NW7z+sKOB9sKOzA6I992IS1pDEYwoLBAcALUxbgkcjrDbqtKlTpRPvKU4YYqDClA5N5Z6xO7VyyJpAoWAfUkhszWvhqflFVJGC0SZiQMeJJzo6mCTtGUebFrq0c/c9HXbAuSQlNCQjCT4ncBq5Z558DHDYx3VKqTjenvg4wRTJ3YcoqJqsSxNTREwYXyON0qSojKuEJ5DlJn2hpQWFKq7B6AknxF81CpeO29zal2KTsqbqSJ5lrfEpE1OEnIkBbqdsiQ+8mNlZrZiSklwoM48lNtDPGY7NWZkAlPvAzANGViYHeyhXeYsLRbMCgWocxv+vrTZVL2Ki7JNusgnrxGoFNRTMseL8jDO0acNmUCS+STq7Z13PB5FoJByzzyowrEO87OqZLXiPwnC1cvETxJA6b4ppbSkV1yzms8okFw+mdVM3I+RiyWAVAu7tltDkHo/QRTT5xlWazpDMqaEv8AqqUt/wCHhEsTX8QJqTyU5ANasdWjLc1b7CJCrWMOegfnFJ2ZRhQpOwk7qsS3P1h4UcSQcgrCRpQ+AdCT/eJaJJSVs9FUG10oeCE3J32BOyFZryTjm4vdCQTtcHCzcQOogs040EHMnxbM2T8vM6xV3fYz38zEPeT4t4Uok02eIQS1WvuyUlyQxO2jF+gjJy6UV3uxN7SxuuX3aWbN3G8KUx6MOkDl2se0KDD3QSd4fTXMw+UqnDbwEQLMkictR1oNrh3jarovkPbvB4yXJep0zp0pyENJMyWkA0cE7wk5U2lMCv2a0k7yM9xBOW4GAXFaj3aQrYPV26vEKHvFWS9RJAHryii7RW8yx4Tmz0di5qdzDyi6lzHeKW8bKFuFa5GtAGyh6zVJDaB+yY1OKsKchT09Ik3moiUQkuWYfWCoshzyy0yAhs6TQjYP7D5xe1Uxlfd8xSZaMVT8jl6xay1M7bfWKa9p7KlpCaO1DoSKtsi0lTAconTw3ZKVALXJxLS+Q+/nHJzJmIG1+jGJakUigtmMzga0BHAV+sGpG2vyU1ZelRb0+URCnGa0OQ6f3hkucrWOz57JfUZca/WFrOo2JsIbSQotlCKklngdmUFAk0fZDzLi9P7cjQ20hwwiPYZBQkjeTTfBZqsNdYUglKQ+efEZxjurVyDwEE0wodjEKOnch0W/amzJcECozY6YQc9SKGkUthQFK8RFHxEVLpBGLeAqvDjFx2mnJKElBJcKIc1FNT8NSKNoXyaMtLW2IuEpyDh6kYv5fKODVxrWjkfJubaE+yEFSR4DhLt4g5SRzrtrEGyrM6y4leFRK0pB0UtZJfWtE9dsGvhAFmU48WAS3ckkkVYmuVANpMcutRXLQFUZWIaEgVSeAJTXXKPRrJrVZLaSMJSBonDyAlt6HrFff85gEjMsSNcIL03uM+MOFs/Eb7zAI4u/QRwnvFgl2oo7AhPupfaokk9IyUrVDQa4VFi4IdmGxkgM2mRpFnaleE7hziJdqSJaC4LoSX2qIc+ohlutOEF6UNdzVPLPlFy+0oqrdLC5KEkZK4AMSHrx8xBpHukFqu/PM869IpbrvMqVhW9UpIrnk/GvoYsJto4uNgwv5xjBOsi7FXMtxTPIVqQM/iBCQW3hQMaEzPP79IwVsmKmWjH+ukitAE1S+lWz3xsPaesRpx2wdCSoCia0zEB8OWpZx/LGe7R2xXeApphScTVd8hxaLWXbfxcIzyz/AGi/3tgU2w94pexwDwDvCh7lbGnadllZFuGPLhpns/rrHe6Y08+EAQGD1DEegENtlvwSySa6cWcccmjaUlttDFetnKk15c2fnkOccsliwBvvb8zEg2hMwU3fI5c4bMNYpc2UHQCKiKq8J576WBvfhRvMROTNpEdMl5jnYYUqeAJ6ZrwKfTLieUDXxgNttOFCiWIbXKtA/wB6xOpiLaB8EG2WcqmAjRgOOf0ifLlbmiJcqiUArzIfi+vQCLGYuCDpByhsyYRERMsYyTsYeUcmTFYwdE+ZNCekSCp84azyNMCZIAiuvZZwsktn02dTFoobniFakAZs558h5RlrOkDdEewTVCWkHYImInCFKkgBtkNXIjoTVBR1Ut4Zap4Sw3U+nnHQ4iFaJgUsDiTwYf3jj14tyVEyRYItKmphA3pDwoAJo3wo16b8jNDeSRgNPhUebivGMlJDqD7VeiwIUKMtf/0Rzvk019rPstnqat/+Zg1wzCUJck+FOZ3qhQo7+7LINqP/ADU39qV5plPGnsvuf6jHYUYafLGEu0/ho/YR6QG8TlChRsyzMXYPCndlu8En6nqYJbT+GvgqFCiI9yVyUYFT+0r+YRotecdhQl9rGygl/wDyeX8y4u7L7qd5HrChRzw+1iXAzRHH+WIN7/8ATPD5RyFE6X2IIkuSM+P8oh6zHYUda5KXA6Xlz+Qjs6iqflHqYUKIQ0NmZxW34fwlfeyOwocuCkQrjP4SeXyi/QYUKACOseM8vlHV5QoUJE9xqc4j2oVT+19IUKMtXt+UD4HpzPL0hTIUKN2WAVkeHyiqT75/Z+aYUKM39yCXAnhQoUbmR//Z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hQSERQUEhQWFRUVGBcZFhgXFRgVFRcVFhgVGBQXFRcYHSYeGBkjHBgYHy8gJCcpLCwsFx4xNTAqNSYrLCkBCQoKDgwOGg8PGiwcHxwuLCwuKSwpKSksLCwsLCksLCksKSwsLCwpLCksLCwsKSksLCwpLCwsLCksLCwsLCkpLP/AABEIAMIBAwMBIgACEQEDEQH/xAAbAAABBQEBAAAAAAAAAAAAAAADAAIEBQYBB//EAEUQAAECAwUFBQYCCAQGAwAAAAECEQADIQQFEjFBUWFxgZEGEyKhsRQyQsHR8CNSFWJykqLC4fEWQ4LSByQzU2OyNJOz/8QAGQEAAwEBAQAAAAAAAAAAAAAAAAECAwQF/8QALhEAAgIBAwMDAwIHAQAAAAAAAAECESEDEjETQVEUImEEMnGR8EKBobHR4fEz/9oADAMBAAIRAxEAPwD2JC4kSzEbDD0qaNmrMESwI6ICmdHRNjKjRSQaFATOjnfw9rHuQeFAhOh4MKhppjoUKFCGKFChQAKFChQAKFChQAKFChpVAA6OEw146TAKzhMMVOhEw1SYpIixptEN9phqkQJUuNEkTkMbTDFT4CUxwpitqFbOTJ0AVNgikCGFEUhMaJkdK4YVQxUyKoQ5SoGVQ0zYYZkMQZ4UBEyOQ6EaJaTACTsiis3aSYn3mUN+fUROldokH3gU+Y+sYbZI1tMnBZhwXEdN5SyaLT6esSRMhDQ9oelED7wxwTjCHgO0dSqBd4THUgxNAShHYEkk5wQRBaOwoUKAYoUKE8AHDHAI7ihQCERDFJh8NeATGpEcmGHAwjFCoA5hwVDzHIqwoYRDFCCw2ZDTFQBQgaoMsQMxVioEpMCUIMYaRFWKiOpECMuJKkwFUOxNADKhhkwZSoYVxVk0D7uFDgswodiozveQ4TYhicNsO7yKsRNE6HpnxAEyOidCAs0WvrtiZLveYPiJ4sfWKMT98PTPhUmFmks9+qBqxHBvOLSRfMtWuHj9YxibRDpNvScj5jrEOCLU2jei1J/MnqIJLtKTQKBO4gxhDbgNY6m8N8Z9P5L6hvsULFGITfKz8ZpvMS5XaGYNQeIr1iemx70a3FCjNy+0p1SOTxLl9oUnMEROxlKSLgxx4hy7zQrJQ9IMJ4OohDDPCxQIrjmOAYQmGvDMcNMyGILihpVAjMhpmQAFKoYVQwzIbjhiHlUDJjhVDCqKEdJhhVHCqGlUMDioEqHlUDKodiYNUCVBFGBqMVZJyOw147DJPPFTyQ9d214SbQrCHJ0fTOMT7XMP+XNOecyYeIo0JM1Y/wAhXNU3PrvEed1dTyv3/Me02/fLAz8/nAVLOqvOMzKnrS+KyuAAfeXrkakuIOLVOB8NlljxYah+DnZvifU6nx/T/IUX8q1YXZSXIo6gz6PDrLeagGUQdhcPuziil3paxlZ0NWgSRoDt+6w03pbqfhpZn931rSF6nU+P1FRphesDF5s5Cmf72RnDbbwJDADLJKddrwQWi3k/CM9E6NV9kL1Wp5j+oUjTIvck6b/s/KBTL6mPRKBsdT/OKBKrcalSf4aeWcOFktis54Tw8nYQvVz8oeDVWe9HHiDHcXhLvtju0zPVoy5ui0nO1HoW5NAT2dmnO0E8j9d0JfWS7yX9Qwaj/EJHxBjk49KQpXaNQPvPxB8qRnrLc85JB74HcUONc3MT/ZJr++mn/jA9IH9dQ1RoZfagM1H3P9iDyO0SKBRbeQeekZZVknaTB+6dYabFOzxpqfyFoXrh4NOe0ygSyg2lTlBD2xoHKyagsacc4yfsM7/uCmmD+sN/R87/ALp3sFDp4oPXfgVo2Ku1RGSgOK4NJ7VEgusPoyxGEN1zyf8AqD+P/dBJVgnhhjBrmUknOtSYr1vigtG/Tf4/OX4j6w79PuWEx+CgfQxgDYZv50//AF7dtYUuxTdVJf8AYOf70HrvgVnoAv7/AMkcHaI/n8owPsk5icSP3D/u+6w72eboUD/Sfrwh+u+As3MjtYF4glYUUFleE0NaZQUdqOHQxg5cmYPy1zISQ+j5wlIm193X80Hrl4DcbsdqnLMOMcHaJT1SANpjBjvdG3eJUd7+czEuC4bESC/EVil9dHwLcblPadJrQjcXpC/xKnYOsYBKZgLhKQTqFF//AFhwmTNh/eB9RFv67T8BZvVdokU3wpd/ylPVvP0jApCg5AZ6miana0dUte09ADAvrdMLPQRe8r848/pCjzwzVb/3YUV63TCyauYkH3m1r8oiLt8sMCrUEHfn6/KKG87cqZMSnDQHQvxrwixElJAfIHY2RaPFlBQSbJbosP0mggsScgQG4beMR1XqT7sonitIDDgT9mAeygKJAHLy9IeJYBJA+T5RNx8C3hU3irPBo58euoyhq70mVIlJbeuvkI4GJbbn6V30jrin2+nyhbl4Dexqr1mJqZaK/rs2yp4wZF6l/cRv8XRvDAV2YEh6gCnHTKHdxV+X1g3Rrge5hhfChi8CBlTEo8zTgIGL7UAkkS2LDNWlNlY4JAxEgVLPxFBHFSRQcKb9OG2DcvAbmOm33M90d2Ms8R0GwbAIDLvicSQVSs6gIUT673h6rMHcCrdAdI4qSDVuPo9PukPcvAbmJF5zsRDy3angVwD1ygK76nhyVy6NlLWaZhyev94OuUKEwlSUvRqt/Yw1NeA3MYq+prA40MrXAo6M1OWcDVfE5yMaRqfw1s3XP+kSAAKAU5cT9Y4Eh3Da9dPvjBv+A3Mj+2zz/nM4H+Vo1XcwlW6d4XnEvQAS06uRwqTrB5uWnppDUqS+Y3FweY5esVubXAtzBi0TGczlFjVkJrqA2kFXaJn/AHFj9zfu5xwEBy4GWdNfvrHFzkNUpba9HhWwtjVWlbHxTK7w/pwhhWokgTJgb9bM0FKcesPmWtCWJUA+RxcIGLwl1wrT1ENbvAZCmbMAHjmaUxULZaQ43hMydRHHN2B0eIyrwS7Yk1rmIEL8lAspQ2UrFbZPsGSX7QtzVXDEa/bQwWpZbOoLuo02fe6AfpmVniHXfHE31Lr4gNtejfSK2y8BklC0rFK6/ETlxML2hepNN5z2O/3SIqb4lk+8Ofr97Icq9ZX5xWBxl4FkKZqiQauxOavNjC7xe01A+IvvesAF5yyKLEDN5IBLKT1h7ZeAyHU5rXMaqG46w4OTmqtfeVy1iGq90tmK7/lA5l8pHxDz+/7RShIWSylhTCqv31/7oUQUX/Lb3hCg2y8DyJHaeWT4hhO0B8tteHrBV9pZT5Ft0ZGzyyqgq1cnoIcZZCik5h46H9Np2XRqJnaeWyiMROgyHPlEMdrKlkBjvLxRrspFcxHfZqDLNvoeBhx0NNDSReq7U5MgDax+ghtp7VkthDFz03xSiyqDkjpxaGqsqqlmAfyLEfewxXR0hosv8STj8Q4NTh5ww9oJm3yitRKyGpy4R0yCD9igLRfT012AsJnaGaW8TNk1Ib+nZuiy+uURhYSSDoQ/CG2ax4iWOULbp+AwSf03Ozxq6wb/ABHNbR9uR8oD+jPGlJcPTidc+XWBzLvKQaGhIOwChHUesTt032DA+033NUffVurAV29ZZ1E655cNkSUXViQGqo4qb04h8vOHWKxoKDjBCkF1ZgkOGDQ700sIdkRF5TBktVd8dN5TKeM0yrtziTZrs8TL9068QSD6mHWe6i4LO5UADsSW6O0Dlp+BEKbbVqzUTzrAkziDmf6xPnWZpzpFApKeZBb0gk25fGpzkcmozZ8Gh74ICvnWtZDEng+3b5QPvCzEnhvi0VYFTgqYKYRw91vk/SOpuoqV4ssCSC2blP8AWDqQSGVOLbCKWOUWqrrKVFFCSgM35n/2waXdhBlqzKnSoHR3A9DB1YiKNzDygkYtHaJ8+71p8OFy5dtCC/RonG6qJfgoNrU4vMCB6sUFFCmWSHAhYTk0XabpZBbPFTgcvL0iSq7k94okUwukbywb0ievEDOJkmHyrPiBINRFzKsFFKXQkGm9mHrHZN3CWlKhUlNRplnxhvWQ6ZRiUWcaGu7+kKdIKGxD3sourVdWEKJqVPQZCgr1bzjtsu10oK6l+iQIFqoKKlNk8TPRnfY7w5FieWVE1BYRd2u7gzhvEkPuq9PvWHWq7wEgAMmgpuzPpEdWxVZTSbpBSD4qh6bDlCjTplsKJppCjP1AsmdulACy5rkze6csuOsTLZYcSsaXfYA/iFFPui0m3WgOUhi7V1B+TH7eBWaZhBxBzipXaQ/oDvaIerue+IVeUU9jtHiCFUdQBLVzbnWvIRJtlzklSkHJ1VyxBT4X4EdIsVXUlyRmc9xFSx4B4fKWUkhRoVE13h230DPuhS1f4oD24tECxTQtKkqDFzo1QmhbSg8oPNspUov7rNyP2RziauzAnGBvB1YjyzaI3tK0MDkVkbaHbsAiLcncA2XlFBZrvOMYhk3kX6RbXtd2NKSgMag8gGffT1ib7MDhKcyB0cv8usEEwhRxCjAczT5xc9VtqUexVd0QLushMkJUKpJ4sxOf3nFfLu9QXiSwcjhs6RfmSSPC4zIbPNQy2UMSrHdEyYpTJbAkkjRi/TIw4ydtruGCrvOT3gDUIoP2j9+cBsUnCFpWAoEkks9QAG8ot7HdhmqlkeHGXTvYO+/KJ9i7Pd4wCvEoJJZmS5Ya5/SJjF7doJKqM6LEyitJyKgAeeKHWiwJmGpYmmzZU6HIRbWK6jNm90HChiOT/CtQfdmOkElXQFhanBwEhquwIrwy8oVStMCqCGSQah88ywDDpDEsSSMgFNuo5/tFxZbj/CkzCWE6cxTl4QVYqvQZwCdZWJlgNiUoENUPQ0z21gcHHnuKirtNnBKX3HmMTeUEmNiUFCqnq2Qq8aZF0S0WgIXULQSkUDA4imp3JfnEKVY5ZlzSt8ae8Kc9ABV/1nEVtfH5GUaU/hYUUclt4ofvjBu9ZKQzGgYZONnSLy0XaCgTEBkoltvx4QCevpES8rEJSZa2zRjOrAAChfX5wnp8/qNoqle/jAOvlmTDgsO4BZ+igqp3ZvyjQ3RdgTNKV1Bkuz6zClQ4UIHWOGwd1IlFSQCVqJ4qWSOWflF9LAUZ9CSMalZPTYa5H70h8kFytbtVhuIi9Nk7xElAAIK1KyZwFE1PCJPaG7wpUmWkMFq8WrBP9CRFPRxf4HRm5d3qfGoEAmlGDVaO2e71f9Q006fflGtvsBIwABjKUaMwwlP1HWIUy0mXY5QI95Gejs5HF6Q3ppN34CimsNymb49uWlDr0EOlXX3iiEkBn5gUOUXd1SCnvQHISmWBUgvhJV1JiLc6D363FEJUnL4lEKPziumrihUyqtFmwjx5U41Uw+UPXYQVqSoUljzcCJF6JUqbgSHxFJbYElJ+kTrysQSlRFSs12ZGJ2Um/DFRSyJGObh+EJfoBv3xLsd3hail8g/ns6xO9hCElVHwtqNNkLs9JJSV7XHQxpHTqaj/ADF3Isy5A58ahu3aQoJbZ/jUxbidWr5wohz074CyvSxWhJpjUkAaeKlOFDzi2t3ZnDLCkJfxAudhPhIG1q9IpUraaijsXH8LV4sDHqtz3iibKS5TionMVqBibYzvlrsiPpYwcWnyKB5heEkyyoPVKkNsINFHbl1i8vzskEygtCTRLq/aJyrxaIPbuxKs8wTWZExayKNmVMOYw51zjadnrambOXZ5gqEBan/M6cSeFMXAxejppXGS5Y4qmY+XYAiWkfEizpUQX0mYTw8LHrEtdzptCElDDu0gkPmoOSN5duREajtLcaEy5sxAIKpakjNmcYXfbX96Ml2Yt3drmOCSlaXTkDXAX0Icopm44xTW2fGGU8OyJb7H3JCcNUWZD5DxY0mor8JZt3GO2aWFkFgDno/hINNufpGnvJCJ/e4QMWEv8JDDLKgdLZ58Q+Vsl3ET5AIwgzEg1rhOFyQ/2ImULkq/fINXlF3ctlTMn2ZJFTLtD7lFSlS9K/Hns6isExSEW9YLlCxLUzMxUrEH0oREtcvubRaikHFJUgpGTImY3bgou+wkavECzOZVrL0nJUQGzmKPhJ5KfkILXfDyGCVdViwqsFGAKsSQ1UFJwl9NTxEOsNlwTLfhc91gwGmEUKgX4AfZiRZE92uxAn/KcBquEsTszxF6e9viJY1lC7ck5lDFnqCWprmoNGj5p/P9ivyK5belM+Ytmx9zhfYlJdjw9Yh3JJY25JqStKR+yylKO6oZt26Jl8WYS5Vjwp8ToBqMkpAD7qJGesNu6z4FztFkeIGtVAqGfD1gqnT+UH5IN2W9PdySpJZKylP77NluPU8g3xK/520TpeUtIVsZQAxM4qctNDHbRZ0iTJSwpP7wHN0JWXcb69INellwKw1BnlTmreE4lcmI4xk44pZ/4KqFei8CJE1/GsJmYmdsCWDDYHHSIt22MKtaBMLowGYWqC4oNusSL3P4XdGpAAcMKZkbjX+0K1WVYAmgAFkgB9GSM9lH3Q1Tk2uwLLJl5HDLyZMyYs/6SxA3ME+cNl3cqZZJSMLrUgJJ/KhyXbMFm4wO8XVJlk/CHPFm659YsbvtyiApJCcIwlOhqyd4Iwtzyi/42mPuCk2T8MmgWvFLyoMK1JevCJV8WXEZSCfC4en5Q8DtVpCZHhPuMRTUrOJ+pglr/EVLOKicTtQVDHiI0rsMrLqVVKlBkpK0pJOeJSQD0eDDxqxD3gsDggFJPB38offS0okYU5hiGycFLesR+z89+9f8wbbqa+URdTUOwnyT7XZO8mEmgEspFaFzi/lEUomd8iRJ1CyquwBTf+3lEybaiteFKmbE9M3DDqT/ABQPs4gJmz3L4ClI3Ehz8oGt07QcsNbZxlzlAFgqW4bQpJA9GgdwywJaifeWok8Tn8+kQ7+tYE93BScKc9CSTDLDbMMhyMlKUeANPKJjqVNvsrJ4Y+SGmzJhqEOnbrU8sIiPa7Z3kuUEvVeFw+0kmGItJadr4D+8ss7bRXzgFimlEuU5y4NiKi/NvKM79qfb/YvksL4t+F07jntGw7KiJVxysFnQ5YlOI/MxU3vL7y0S0A1IAJajJd4uLfMEuWltEEbwQA33wjVNxcpyHVGWtVrJWoljXOkdi7sdxrWhKhhrwhRh0W80VRFsqGnJKXBFHfQipPGtIddl8FC0MScKiVIOrnE6eDEjlEexox2hNWos4qFmSS7ZFRwkNtUxzgF7pUialQOSU5gYnANVMC2VQaxGjp+1SMUrVmh7bWk2lWFiyCamtVAEPoCzciNhiwkpWi1zEoWypdmSzarlplqPEFIZzs6i7Ofi2ObOqoldK1dMtKidoGLw02bI72Mt/erVOUHIStKav8MtknaHIDNkFR2bZZT75NLvDNL2Wvr2iWsLL4Qkh2ySMQDijBXpvjIzLlmImY2UFLUmYWNR+IkJSXzBKv4BlEj/AIfWnDbJ0t3RhURscKTTk4HKNresp0Y0geEpWTkCE1bP5aDZFQVwUmNcGKsR7q32yWrxBCAo6jAshykaUW+1+EK4rJ7ROUxYyTMcjIEKUmWH128OsDsE7Dap82aKLStKtu3TY23SJP8Aw7tBlrtCFVLu7AZKUCDrqOLGI04qbTXYSXgPPBMy3LZlFMuXWrgJKSKlnBUnzitmTu7u9KkjCEMFZ5qUc6e8A/73CL/tLIazzlJoS61F8/zPycxisZm3YpJLhSsgdUl35hA9dYjUj7qfgbWTc+zlcyRMLYcJGmZS6cPMabRFJKng3hNQ2EEJdO0oCDpuB6CNRYFtKQDmEgOMqBnGx2jCTJjXqhWi8Zd6MTgfp8o2nC2vyNl5eSBMmsov3ZRTcrMU1ZI6QO12QgWickOSEsdyCfL6vAL6tncrKiCMRQBo+F6Z7Dn+rFxets7uQt3bC1OHrpE2mpfAXeDGyZhmWcLGYmsAdmahycdTGskSO8VKJqEJSQaPUeGm01PKM/2dlFVmmSqOlSiFMHqkBOW8afOJvZG2EySpRAYsBwr5AgcojTVS+GhK0VHaRBFqMlJHiSog/qs5DeXKLu22sIXLSqviSMmcKDD6coq5hSq2Y16HDspkGJy+tYH2pmAizqDl1pG9qVPCnnCSVPb5BrwXN8Wj8EpTqB0JYecA7MywZBcZqXsNI7fk3wjLw5tnhoaniBHezax3ZUKprXLU/wBI1x1KfgfeirsC1TZ65WQQBiBy8LAFt5q26J1kvDu2SrJ1F8syVDq4iH2fmfjz1GnekEaVBVQcjEe95jW2SjICrDYmvSkZpNJbfImmlgLabYVzZiD8GFw+/E3Cp6DdEa7bT3SVE6rfXYR/MOkHslkabMWTmeocDPg8Q75YSmSXViIA4O7/AHpuiZxqkuRtdiVZrWBbJpIOFApxObDqIfdtsOCcomsx1Nq2VHgd1yCFFTGv9Qfn0gt6SwmXT4aj5jnGkvbCwlhYKm0TTMVKNA5LuNj9MlRKtvhlEHMAg73c/OB3RZ8QQvNiT0NfUxy+VEqCU5U9U+UYzi1BPyQ+A11WcYpuLUCu8YnPr1hl5pCcCQQzg8WanqItEJTmKPnFZaqrrVueQ2xtrxUdNMqXAeST7QhZBAApwYiv3rHb7tLqKQHfPgP7ecSJM8MG2Nyijt8896kb2ZnfYeGkTqr2qu4N2bNBYAAgBsnhRBRbCAMoUdy4Ksz9lU2FQUdteIoX2EZ74sO01nC/xUeFSwE4XB/N4t7109TFcpICQ9CAFbCzpO3YYvkWoKKUnxUBCKkqIDIDn9pmajZR5OhLDj8nOnRJ7IS+6kTJSlYQpKZgFAcakICmJcAeElhqNjPG/wCHs7wzhMAS7F9QwVjfY/m8Xcm5whAU4USiWgF6GiUFqUYlRFNh0rR3PZVISpZeqnUGc4VgoUc3YYQRwj0ZyaNH5D9niE2gzADimY2GTYizCmenLhG/XLADq8WEEnVtuHRhXfxjCWWfgvGWktg8YTteqqNxZv1TG6mnGMJyIYjaGPlC0lUConmloUQogUSuYUgEvQ4FF+RV1jRWCzdyFzTV5qwTrhK8JPBx/FFT2tsIlrlEglWNU0gKILkCg4kDzi/vakgg0BYjhm3py4GMVHYpNBVWcvm1lVkZNVTEJD8QMZ6P1jEWOWZUlj8S2bZiUDx+98amyN7PLD6BIfZkw6GIttsJVMSmgCSD+8pDfw+kW1vSb+CuUW06cwdJb0O9hqNojNWVplrQpVcJVipQMQB6kxo5yHSeDH5iKDsvhUJi9Soiu5wacvtoqUW5rwIXbicB3AamNJV+ykjFFnbppUg4i9S4ptP94r73kmaah215hhuz84nWi0hMskjIGgqwHHpCxJS+R88EC552CzrWNARsqwNOJIHIwTstJIlFBo5CsqEnNxqaPFbcCCqzoSc0rUSdM3Dg8QI0VlnpDBxQk7NGHOvlCS20mCxgz3a2WZQSt6rK3O04RgHkILbpPeqlElwCGY5AGrca76RztXO71SECoDlqFyWA4fJokT1NIJ/LhIOeZDAauxFIz2q5UFU7CX/NazzCc8k7NG+98Rez5HsSArwk4nbIuWb0+8n3sDMABrR1No4o/GvSBI/DlYWbTLn6epjST2ttieMgJaxLXioCA9T5gcDAZyBMtaFHQhL50bTrEW/J34qMDEBsXL1ixKGJJG8btRyjKEXG3fAla5L6ZZk92oj8p27DGNsUszVYiW8dBsIZ/XyjQTba6cI+LfmmoI8jEK6pGEF9T9H9R0jV1OSKVPJbSJqUhn3DlkPWKrtDPeXhDYjl84Fedowqlj8ywOTw21S8Rw0JyLcw3R4U5cxDjk7c6imSkHfXiYiWufi8WXyAJHzBiwlWcd2kbB/eKu9JJoBk46UeDVjcUgq8FvKknCOEU15TSgk5hhXZmPnFqUH+gy5xXW5D57RzitX3QoEkybZlDu0j9XzaK8h5qC+WXFjEpSzhTsYOeApEKyDGsqGhp5PGcm3qRjXAqyW+NW7z+sKOB9sKOzA6I992IS1pDEYwoLBAcALUxbgkcjrDbqtKlTpRPvKU4YYqDClA5N5Z6xO7VyyJpAoWAfUkhszWvhqflFVJGC0SZiQMeJJzo6mCTtGUebFrq0c/c9HXbAuSQlNCQjCT4ncBq5Z558DHDYx3VKqTjenvg4wRTJ3YcoqJqsSxNTREwYXyON0qSojKuEJ5DlJn2hpQWFKq7B6AknxF81CpeO29zal2KTsqbqSJ5lrfEpE1OEnIkBbqdsiQ+8mNlZrZiSklwoM48lNtDPGY7NWZkAlPvAzANGViYHeyhXeYsLRbMCgWocxv+vrTZVL2Ki7JNusgnrxGoFNRTMseL8jDO0acNmUCS+STq7Z13PB5FoJByzzyowrEO87OqZLXiPwnC1cvETxJA6b4ppbSkV1yzms8okFw+mdVM3I+RiyWAVAu7tltDkHo/QRTT5xlWazpDMqaEv8AqqUt/wCHhEsTX8QJqTyU5ANasdWjLc1b7CJCrWMOegfnFJ2ZRhQpOwk7qsS3P1h4UcSQcgrCRpQ+AdCT/eJaJJSVs9FUG10oeCE3J32BOyFZryTjm4vdCQTtcHCzcQOogs040EHMnxbM2T8vM6xV3fYz38zEPeT4t4Uok02eIQS1WvuyUlyQxO2jF+gjJy6UV3uxN7SxuuX3aWbN3G8KUx6MOkDl2se0KDD3QSd4fTXMw+UqnDbwEQLMkictR1oNrh3jarovkPbvB4yXJep0zp0pyENJMyWkA0cE7wk5U2lMCv2a0k7yM9xBOW4GAXFaj3aQrYPV26vEKHvFWS9RJAHryii7RW8yx4Tmz0di5qdzDyi6lzHeKW8bKFuFa5GtAGyh6zVJDaB+yY1OKsKchT09Ik3moiUQkuWYfWCoshzyy0yAhs6TQjYP7D5xe1Uxlfd8xSZaMVT8jl6xay1M7bfWKa9p7KlpCaO1DoSKtsi0lTAconTw3ZKVALXJxLS+Q+/nHJzJmIG1+jGJakUigtmMzga0BHAV+sGpG2vyU1ZelRb0+URCnGa0OQ6f3hkucrWOz57JfUZca/WFrOo2JsIbSQotlCKklngdmUFAk0fZDzLi9P7cjQ20hwwiPYZBQkjeTTfBZqsNdYUglKQ+efEZxjurVyDwEE0wodjEKOnch0W/amzJcECozY6YQc9SKGkUthQFK8RFHxEVLpBGLeAqvDjFx2mnJKElBJcKIc1FNT8NSKNoXyaMtLW2IuEpyDh6kYv5fKODVxrWjkfJubaE+yEFSR4DhLt4g5SRzrtrEGyrM6y4leFRK0pB0UtZJfWtE9dsGvhAFmU48WAS3ckkkVYmuVANpMcutRXLQFUZWIaEgVSeAJTXXKPRrJrVZLaSMJSBonDyAlt6HrFff85gEjMsSNcIL03uM+MOFs/Eb7zAI4u/QRwnvFgl2oo7AhPupfaokk9IyUrVDQa4VFi4IdmGxkgM2mRpFnaleE7hziJdqSJaC4LoSX2qIc+ohlutOEF6UNdzVPLPlFy+0oqrdLC5KEkZK4AMSHrx8xBpHukFqu/PM869IpbrvMqVhW9UpIrnk/GvoYsJto4uNgwv5xjBOsi7FXMtxTPIVqQM/iBCQW3hQMaEzPP79IwVsmKmWjH+ukitAE1S+lWz3xsPaesRpx2wdCSoCia0zEB8OWpZx/LGe7R2xXeApphScTVd8hxaLWXbfxcIzyz/AGi/3tgU2w94pexwDwDvCh7lbGnadllZFuGPLhpns/rrHe6Y08+EAQGD1DEegENtlvwSySa6cWcccmjaUlttDFetnKk15c2fnkOccsliwBvvb8zEg2hMwU3fI5c4bMNYpc2UHQCKiKq8J576WBvfhRvMROTNpEdMl5jnYYUqeAJ6ZrwKfTLieUDXxgNttOFCiWIbXKtA/wB6xOpiLaB8EG2WcqmAjRgOOf0ifLlbmiJcqiUArzIfi+vQCLGYuCDpByhsyYRERMsYyTsYeUcmTFYwdE+ZNCekSCp84azyNMCZIAiuvZZwsktn02dTFoobniFakAZs558h5RlrOkDdEewTVCWkHYImInCFKkgBtkNXIjoTVBR1Ut4Zap4Sw3U+nnHQ4iFaJgUsDiTwYf3jj14tyVEyRYItKmphA3pDwoAJo3wo16b8jNDeSRgNPhUebivGMlJDqD7VeiwIUKMtf/0Rzvk019rPstnqat/+Zg1wzCUJck+FOZ3qhQo7+7LINqP/ADU39qV5plPGnsvuf6jHYUYafLGEu0/ho/YR6QG8TlChRsyzMXYPCndlu8En6nqYJbT+GvgqFCiI9yVyUYFT+0r+YRotecdhQl9rGygl/wDyeX8y4u7L7qd5HrChRzw+1iXAzRHH+WIN7/8ATPD5RyFE6X2IIkuSM+P8oh6zHYUda5KXA6Xlz+Qjs6iqflHqYUKIQ0NmZxW34fwlfeyOwocuCkQrjP4SeXyi/QYUKACOseM8vlHV5QoUJE9xqc4j2oVT+19IUKMtXt+UD4HpzPL0hTIUKN2WAVkeHyiqT75/Z+aYUKM39yCXAnhQoUbmR//Z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s://encrypted-tbn1.gstatic.com/images?q=tbn:ANd9GcS6XQwTZtCx51wsA-QAqObzawwSH9c0RvIqm2s4dfSWpFlPD04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67616"/>
            <a:ext cx="5543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17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Colonial Economies Cont.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Northern Economic and Technological Life:</a:t>
            </a:r>
          </a:p>
          <a:p>
            <a:pPr lvl="1"/>
            <a:r>
              <a:rPr lang="en-US" dirty="0" smtClean="0"/>
              <a:t>Large-scale farming did not develop in NE</a:t>
            </a:r>
          </a:p>
          <a:p>
            <a:pPr lvl="2"/>
            <a:r>
              <a:rPr lang="en-US" dirty="0" smtClean="0"/>
              <a:t>Colder climate, rocky terrain</a:t>
            </a:r>
            <a:endParaRPr lang="en-US" dirty="0"/>
          </a:p>
          <a:p>
            <a:pPr lvl="1"/>
            <a:r>
              <a:rPr lang="en-US" dirty="0" smtClean="0"/>
              <a:t>Middle Colonies (NY, PA) produced wheat</a:t>
            </a:r>
          </a:p>
          <a:p>
            <a:pPr lvl="1"/>
            <a:r>
              <a:rPr lang="en-US" dirty="0" smtClean="0"/>
              <a:t>Commercial economy was important</a:t>
            </a:r>
          </a:p>
          <a:p>
            <a:pPr lvl="1"/>
            <a:r>
              <a:rPr lang="en-US" dirty="0" smtClean="0"/>
              <a:t>New industries grew by 1650s:</a:t>
            </a:r>
          </a:p>
          <a:p>
            <a:pPr lvl="2"/>
            <a:r>
              <a:rPr lang="en-US" dirty="0" smtClean="0"/>
              <a:t>Lumbering, mining, fishing, ship building</a:t>
            </a:r>
          </a:p>
          <a:p>
            <a:r>
              <a:rPr lang="en-US" dirty="0" smtClean="0"/>
              <a:t>The Rise of Colonial Commerce:</a:t>
            </a:r>
          </a:p>
          <a:p>
            <a:pPr lvl="1"/>
            <a:r>
              <a:rPr lang="en-US" dirty="0" smtClean="0"/>
              <a:t>Most colonists did not have specie </a:t>
            </a:r>
          </a:p>
          <a:p>
            <a:pPr lvl="2"/>
            <a:r>
              <a:rPr lang="en-US" dirty="0" smtClean="0"/>
              <a:t>(gold or silver) </a:t>
            </a:r>
          </a:p>
          <a:p>
            <a:pPr lvl="1"/>
            <a:r>
              <a:rPr lang="en-US" dirty="0" smtClean="0"/>
              <a:t>Commerce based on barter</a:t>
            </a:r>
          </a:p>
          <a:p>
            <a:pPr lvl="1"/>
            <a:r>
              <a:rPr lang="en-US" dirty="0" smtClean="0"/>
              <a:t>“Triangular Trade:”</a:t>
            </a:r>
          </a:p>
          <a:p>
            <a:pPr lvl="2"/>
            <a:r>
              <a:rPr lang="en-US" dirty="0" smtClean="0"/>
              <a:t>Interaction between Europe, Africa, and the Americas</a:t>
            </a:r>
          </a:p>
          <a:p>
            <a:pPr lvl="2"/>
            <a:r>
              <a:rPr lang="en-US" dirty="0" smtClean="0"/>
              <a:t>British Navigation Acts required colonists to only trade with Britain</a:t>
            </a:r>
          </a:p>
          <a:p>
            <a:pPr lvl="3"/>
            <a:r>
              <a:rPr lang="en-US" dirty="0" smtClean="0"/>
              <a:t>Colonists got around these laws by SMUGGLING!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076700" y="4724400"/>
            <a:ext cx="8001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xQSEhUUExQWFhUXFxsbGBgYFxocHhwdHRwaHR4YGhwaHSggHBolHh0aIjEhJikrLi4vFx8zODMsNygtLisBCgoKDg0OGxAQGzQkICQsLCwsLCwsLCwsLCwsLCwsLywsLCwsLCwsLCwsLCwsLCwsLCwsLCwsLCwsLCwsLCwsLP/AABEIAMIBAwMBIgACEQEDEQH/xAAbAAACAwEBAQAAAAAAAAAAAAADBAACBQEGB//EAEcQAAECAwUGBAMFBwIDCAMAAAECEQADIQQSMUFRBSJhcYGREzKhsULB8CNSYnLRBjOCkqKy4RTxJHPCNERTY4Ozw9JDdJP/xAAZAQADAQEBAAAAAAAAAAAAAAAAAQIDBAX/xAAvEQACAgECBAUCBQUAAAAAAAAAAQIRAyExBBJBUSIyYYHwE7EjQnGRwQUUM6HR/9oADAMBAAIRAxEAPwD7WRhHMxyPyiO44j/cGIpVU8aej/KKIos8djijHYBHREeJHFQhlniExyOKEAFhHYrEgCy0VVHYqs0MAwD751DdiB/9T2hbaduQglJIdIBIeu84HsfXSLTLQAty9VpTTkpm7jvHjbaszphDKUtSjuO2Jwc4AMRwAJjl4nM4JKO7OjBiUnb2R7XZy7yUqPxALPNQduiWHaGiqrCF7JKKJaUmqmrzxLUG6MqDKGkpaOlbGD3OiITETEMMRFfp7xl7ZnKQqWpLMApwf4fkTGksxh/tHvBDFmJLnBmdqflMc3Fy5cTNsKuaHtjKeWnkfVRr6P1h0ip5N3x+UZ2wnTKJJdlFi2gA9wY0Jf8AnvGmF3ji/RE5FUmFiRx47GpBHiRIkAEiRyOwCJHIgMSACR2OPHCYARaJFIkFADw+vr6MYm29oGWqW2SlHmwFOyyOcbZ9Pr66R5S0ETCQ77+BDEKBIcg4E4vwMc3F5HCGhvw8FKWp6mTOCqpLgOO2mv8AvBRGJ+zE0Kllsb6nORbBjmGKe5EbClVbv8hG+OfNFS7mU48smiwPziLPun3aFBbR4hRUmgw1BJfQMO7RNoTCEUxf23/+kjrCeSKTfYag7SHoog/r/j19IoqYClxgz9voRZNH+uPuYtOyaouk+p+vaOxVPtFoCWR4HalMhR4HvFlFiOP+/wCsZ+1LYBLUAakqSKZ3SoeoEKUktyoxsx7fbyicpxVhd4j4eoPpCv7KWAJmmZM87m6hi6aAAqJwLeiy+bZ1qmrWpF0EkXbvO9u1JoxIauCY9J+z1kUkKWs3lqqs5NUhIObvU4UArdMebgvJm5+h3Zahj5epuSq17ctYI9IgFIoFUHJ/T/MemcBZB9veOk1HX5RVGfP2A/zFVqY8gT/bAxoFap92vIfzFgfU9o89bJ6lAqY3QcciSBRjwPLq8dt9pMxSkp+FaBR8mKUnIlyqj0uiF9rzlIlhyCHGrO7gDk4pqI8fjM/On2X3O3DDlrub8taXEtNAlIIAyqwppecucbvOH0rx+sKfIxkbHlBAVV10UXLkuLqAeHmpg6qRqITgMh8qfXMx6PDu8abObJ5ggNRFxCa7R9oE6/R9j3hkF+UbKSd0Q1RcmI8L2yeEJvHL9Yuhe6D9UH+ILV0KtLCvEUYqNNPr65xx6+v6fP0hkl4kUeJDoCzxUqiPApk0Cpygem40rClcdjzq9uJc1I6RI4/77F3Oj+2mbiVYvl7fT9o8jtixKXPWErIUzE0ag+LQtno2MepmqZlaUPLMekeX26hZX4iC6g4IBYsGZQ/XDeGsT/UH+Gl6lcJ5vYf/AGfl+DulWKd0UqE/Fq28T34Rqf6kAP1PUgD3jymxJsxc51ggJSAlF5gkEjzN5zXA88gzm2J6xLmlKrwJSkXgGA30qoTkVJHQRlhzuONe5eTHzSY7+zavEVMnbxvG66qAsotdGGDP+QdXrYb6gjJnVqCxz5E+kC2GhpV5yp958mpgMhjxpHbc98BPmLgjg7pPKvtGmRNYPnUzTTyBZU0BSUgm62mQVWv04fSHr/6n1/z2jzlmnETUKmsgEMlJNQ+bfCkgFPWNcWxJJVeSxAYuNT65twMVwuTmx2ycsakaAV9fXGOvGQNsywpIUSL15iRShLnl+hjTvR1xkpbGLTT1K2lTAHRQPTP0ePI2y3qQSSK1LN8bXWOeeI0Aj1toAKSDUGh5Gh948NbbchUtJN5Sw8wnIhwW1D0yzjz/AOoNqkmdXCrexSwKmL8QygUhJe+/lSAkioLkulmxNMnI99YJIQhKRg5A5JJ+Q+eceLs065LJJAdISE1bAgqUM1XVE9Y9rIXgf+Yf6v0MPgZRcXW/UXEt2NBe99cH9x2gaVU/hHz/AEELC3SyQErSTUEBQOSnw/EloqJ9SnM3W6gfMx2uaRgojqVMH/MfenrGftq1BCFuWJRdTzN/9PSC2y2JlgXsSHYaOL3uO8Yu0SJpUlRIB8PvUnDSteB4xzcTnUI0tzXFC3YKXZFFa1AgIISSQWVfG6wAFEsXJJzDY0ttK1m4BQuxAIchiFZ5vdA5wxZwpMtK01JxvUKhhQZYPd4YvCNoSVeHuAlIS4dqk0zq1HfSPMzeGNLT+bOmLt2bNjQQwJdV51HU4IHJy7Gu6I0ETAE3ssuQw9K9YyrNLUgKcus4sfiINBwCAB1Sc4va7QCoy3u4KAbEAuQOYpwrwj0YZfp4lehzuPNIvYBemKXkAz8aBhwzPSNZ8IxtloF5aqsFEpOoObakv2Eat7CNuG/xpsjN5jP2/NZKQzufYE14Q7IUbiQam6H5kCvcxj7fmuoJfEGmrhn5U9YasU4KdjnTkaju3tGay/jNFuH4aNQqcc/p+0Vlqev1w9GMAnLyGdOmZ7BXpBQW+vqsdl2c1UEeI8DvRwqihF1Kjz9u2oLygQTkGhzatqupoY89J8SbNC2uoFHFY8vjc7bWOO52YMenMwsuwTWDJIGQJr6xI9RLQGD48YkWuChXX9wfEM6QSGD1FCMjr7GPF22ZMlC4KpKwxCd7e3jeCQAGYuzYaYeot+y5KnIQkG+xKd16YFmzzjy1ptSpBLAlJ3gs4gkMxyo7u3zhcfJOK/UOFTTYLY+0HnlbXHF0acy+Z+cOWshYaniJWVAPusWCgWxcsByGsZRtaFLCkCgLKU3mJdyC1Bzx6w3YlEqlOGQFm85NHDP6NzS8efjb0XqdU+57GxzU3bqVXrtFF35vzjJTtMFawcW3DjQJct6j+GNuRMlywlKShIBYgMKq5cnjB2cpDqWKsogAj4QVgcqkjrHfxk/AkceFeJgZ5E5V4jBLoIYVB1NMEqqcxGXZZu7e+FLpDDGjPrXeVwh7be0LoCJartLrAVqwcc+7DKFZCwmSUKDquhKUhqqIvmurlo8/Fk8O50ONsttEpZPmdKHLmgCq3RpqYpI/aWbLPhpIXvXSVElilJdKQCGrTtFrQkqC21SA+DC4SK08tP4TF9k2NKD4s3zLch8AtIIJ7F3GJrHVjyfThaMp4+aQ7av2gmjcKUhYu31DAFklkjNlU49Ix51plpvFCL14FMtPH4mDfCW9IApJM43rzBN0nUpmBy2aiTyodI5sixi/LS1QxUSPimFy1MryP5Q8Z8RNykubsa4oqKZyQgGc6iSm8SoO+YevH5Q3tbb00p8Hda4rfSSGMoAk45kpcMNIzjaCJibiWYKcvi26ccN1i2pgUmUSVKP/AIieiEllDHBQoeUTws3FNGeSPNRo7MmEgFO4Em8eHiAKATrdV4yeaDHprRPuzJZcXVJBJ0CSacv0jH2Km5IVKVUBebBnUTefEi9fpqo6wSdIILEkjAdThyofWJy5mslIuEPCNWi1X5s0k7t1V18N0K+RPVo4kDw0leZSkg5i9d9b3rC0zdmh6A05E4Y8Sp9HGhjSNnQkEqKi6SQK6B+Vc4nNNuXMVFJKjsu0fZywAWo54BlOA9QS/eE585KJqlbxSLp4FsuYgNjZSpacEy1bymp5RTmy34C9rBlTUhd6hQVXmb9cdTTPhC4iTk4hBdCo2wpAC2HxE6hSmYjgwAhnZzTk3lhJUVKcmhAUlJCjw3fWM/Z81KkrU+8wdAGBV8Ka45AcodsVjNQlV0lIZBdnJYHVhWufRormk1/otqKVDdhtsqXRa2JWS5wJy6YwdW2AS6ReQATefHDJtadYz/8ASpWpiU3ELvChKnF5smzwfTSF02YhCkijF2IYhwKFia+cmuojsjmccUUcrhzTbD2m1iZMBZg1cyz+XDGvvDthnMEoBchJPJrpY8a+kZEpQJLEvc3Ri+CWHGvqINZpoXOLFrtG1AvB+BNBpiY4/ruOTm7nR9NctGonaaAp1KY3fnhQZNjFl7alJoVVFSwP6YfpGTJlJU6mSw9c3wqC1GyaOT5qAFFw9SAEu/V6R6OHM1FK9TlyY03ZrnbUrC9XRi/t9PBFW1JNwK3nwY/WPtHn7PJRedLEnEZ8Wc4jXhFrekBYVLFSSFVDg4+59InNxkoJhjwWV2vOUs3Es5Jd3pBbF9khRJcywDXi2EJWWSLxUuYCReZzoHy7PqY0rFKBSUqOKmCjSgGB1yjz8SdqUt39jqpJOjHmbTmO6rRMSTVgzB8PSOQCbY6lwTU119Ykel9V9zl+kb6rYqpBJcvzo3+esZtr2gqRuqD32UlQchjiCMjR+PWhFTAAKlgS/SF0SwuWp8RQZvdDU4NHlOba1OtJIz7OtEwTFAKEsMUpApR7pLYMa6Q7ZrQpgn4HJWHxKgwyzvD1i0+XdkukXbocsMiAD3IhDYoStZWEqqmpVhf/AADlmdTrEps0b0PTXnriD7h0jrBbFZ0XKg3VJIpm6g+FXFe4hYPdbRifSvtDq7GfDdB8ygog0Ya8w3UGLcmzB0jPtZQiYshIKql3oBhTPQDmS+UYO0ppvABhMK1MTgCAljpUgB8gXjSEogFcxQKlk7orUa6AODxccYzZyj4qQmpK1ApxpdSSHzwaM4Pw6lo3J6ReSlqEEs2LkgdgQOsNKKUpBSi8liluNHqaAMkm9XHWFbNNvOtrxTlrketB9GCzVX1m6rcUguMyQQXGiSkFxnSNmwo5NSGcJF4uAdHIfuwMJrRdF4YVWCHfylwB94JqOQrGkAnwiT5qN6g9aD0hGYPs1HQpPQj9LwiJb6j6GGqfcnuku6gzYG+kvQjM16jSN0yQ4DAgXUk8k3m9owrOyJt0tSWzg1IKkMeTE15xtWAqWWc3ReKn1JBrmyQAesKGhCQ9LsKFkhTAVFMXDKAfMUHYwKZamVRJABJPMsH7JJ6wLw1rSbld8PRmrVT6Md7ppFFJZDqoQpRHIMnuagc4ibbmikkMSrIDvVJDJPMKUXbHzH0GsXtG0Jity4pNACSKNR6s2Adv8R2zzwgj8lPzbpY8ynoQDF1WjxZiQM94h6bof3SO0OetRsFoLzyUBwwVjqMuDHAV0HGE12VaCEq3nUaYsld4DCoF0esOW4ipJCt4XeLGvOrCEtqylzZhXKD3Uh2OFA7nQCvGmdIcnbKgq1L2bZ6ZUxQvX1PefIG6K8xeFciTpGjIsy1F0lwSAThQqA0oyS/JUJ7Je6sHhXgKt1dRfUnhB7HaJxRQGiN0kByzJbmx6RTeldBNsLLSzI3aeY8S/HTXARy1TWRQ1vlw33U4ehPWBStxJvGteFcD7NHNqF0pQVDdReVTB1JvJ569YXNURPVlfAKJaJgIvXmD4ipvZYUT2gSdny3vmYHUl1pcsRezIOGG6BWJMCpskC+yw4SkMXJ5YAbx7RWxoAHmUR8IZgWpfIDAl8HcvXKIhrK2W3oPTVXUknIZjQUp3p04QBEpRa9jTMHm51jttmb10g1qwHAs3EOD0g0tJZIGlW1fLvG8Z6mdaApNnUHUzsH+Q55QWVJvJN5iCq8xDjDPXVoUtCyuYAgHG6utAkGlcnAjRWzlNBVqQubnkNxrQVFmYGlBk2WZpwi8hLSxvPXDm0WtJIG7jUB9WZurntAJ84gJScQKw3Px2FaFks0SM9c1y4wiQ+cKQYoYg4gCof2Izwi2zpd5KRRmpmwag7exikyYAF1ILuhWSWzpXP3juzphvyxQVcjmB+vrGLdIDP25aAncMwIvJBwJcjBLZ1pwJeGdmyCnfmKWpRbztmHwy61btAbTYVTJj3ylISkeUEvedgSaUAOHvGkZO9cDsycyfhAcknGJvoim9AslKqkBwaFILEjE9m9oZkrmeDeCcN1wQXSWZ+RLP+EvwVmEAJKiUi95k4vg2e6X9KRz/VqloUwN0hykVLCrdA9Ri0HV2Zigdr5DEk3X0u48nYczwjLQQJpXdfeWxzF9QbriOkGn2gqADKHiPdDGhvAuBl8feC7XULyEJT5kAPq4Kkq5uA5/EYePypFIe2GRQ/ETUv5iU14BVORL54uXmXvMkC9gMXGTDQCpOWTQjYiAgUd3ZJo7UTyLJFeJhqxWsBwsJ+0QCDopnNDk5505xpaGL2iaSnw1GoYA5MpWJ6Z/pWyapA1dKuB3Q/QJ/rMc2pIVMqhgCUkmlBvknTSK2lTC4OtXNWDP97XjxjNa6st0ZAk3Vut3AQgul6ulVR0bkY3bCm5LzLqqa1qASSK4BB/i4xibSUJqklRGKQTWjG4tyHPxB/yxqyRvKdQIcimDOzgCtMG/DDjpoYoaRNMoE/ibmFmnV0GnGFLIykTlF2SoBILFySSR3IMaVmmJAF9jeY1Y4E+oVnxjFlrJQUy0pCEqxd8iBX72Dk6xm65l9hmjZjLmIZYoFFND95IIJ0YpABwgci0JlLLB6Gr4DdDjSgfmYWlWcqQVINTuscwnE4P8VOIMVkSru8VXlhgLuFGVePdNOUErsqhyYpzcegQaNS98RHB2bNoydnW1RJShL3mKmo4DebIO1eB6RsbTswQhCwopU6nBbBYOI1Sc84W2dOQUEJDrvG8sg0SGN0ZOS+HMw4rxVZS0iVkLZMwveI3joWILcneHp210hF2WHcMkHEUdQ/prwDxnyJh+1IBLh9d1wS+ganrGpMt8uTLJAZw6KBze+KnCKbVauiWY1stJQjU+WtN44k8Bx05w1aLQtUxaCzLugswZixAOdAO0ZG01HxEIYOoh741IDAB3Lv24mNJUpE1RN4puFTMzklUxkAPT4a84iVtUvlCKf6TwjeK7zliJYYJcElCVHBnAcVL5QaWmqHL0HINyDYHhUwpZp6wGvAFIBSkA0JDlTmrkNUnODLXV8kpfEYi8fenSNIhuOWlQvKZWLIbXMgcMHPCLTJxSgEAkgUuipINAAz10heWHAUasCXb7yg47J9YdWoplgkMqod+Dkv1EV3HogWz5jgrIKVFioqOb6NTEQezhzxUSe5I+XrAyn7OmnfSLSFGpGI3QxFGAvHuBXjBB6tkt3qF2itLkNQDCMq1rY/KJLLqU5pWv1jC6pjE5nIkc4i23YIGtVcEjhHIIhVB+kSDlY6G7OsKJdqEZOMA94ZjE9o5Y0XVykliQg44ksreB9G48ISsCnK8glALk4pY4egjQlTE+NL1ukMQ+IJ3TkWboTGbfhYwkxN1Cvza8P9vWK2hYTOLO/wAkhubumK2qaTLISxJLY54mvZ+UV2jScqtT4rDriTpjDWrQmysmaVJLKAvMSCKKANGNMKmv3eMGEx20BbHHIj1aFbNOCZSVXmUm+ReAarNdJDgkAt+Xi8dkklIUK1foCS/OjxXckpapZUQA7JBIc5AEU4AB+sDLrmBa0miQz9AQBkKpAP4TpDO0UXpjuwqCPzFm5D5wOVO8QlT3iboOm6Aph1XCglzewIclC8SMQBQ8b1339oPZJaVTkJJbFST+IMQOR3qcoSlzLyVcSMvQcyDBZqjMSVIN0hQIJ4lmOlWZsHZqxd0y0rHbcCq8iWKEMwYGgJz4hoxZgUlYSVCqfDKmLFZUVAt90Co1ukRtWCxFDKWs3khZKQM6sX4Oe4jKnKvzBdRuld5OLghi41JF4EZUyhq+pSoztqb10sRe3l6pICTQZuGrnxjWsodOWNG5u368XhfaivESkXCFJAS5HmTgK4U3qweVMF0t5UktyYN84lVZDjQxIkKmOs4JL8SSl7ydA9Dq3CEZS0os90KBWtTqbAAYVy8pbjlDM5czw1HBMtJc6i6oimuIpi4gciwhKE33vTVOpzvXAxAOjuX0DAxn+fYXUKiylEq/eSSEoLDEOwUOhY81HSF9jpcKWQasoCo+FLN/EpPQRy2T2O6tkblC5N5yyEtiSQ/JJJwhGZab6lBKqOKOQGAWX1OGHAQ+tpFyVI0lTaoRPAABAVXg1NKF+sM2mbKly1XAAHoHcgUDl8Hx1PulLuTZylTHSwNCXAUN0Ghcl8szdhOf8SciGDF8UqDni+f+IlPljfqEtXqMWdREgqNTMU/JIIUcPzJHIGGbZapKpiVoAKqPiQEpDMwoDyrUaCK2sXUSw1Cg0FDVXwjVh2MFnIRLSQkMSzkJ0RexI1YtxgtuyHuZNnlKm2krUwAKbpCQ+LMPupFaDh1raLMUFa1LVvmgB+Iny4Vo5P6w9Yl7qQGBvXjoWzrVqH+aFbWi8uShjRQJGbq3yee8E9IpeJoNgwQyr1C4SW0CUpr1DDDjDCZd1FQHUqr6E6ZEO/SByXVRYAUbr6MAWc82HIQ5b1KF0ly6S4oa7wbpjyaNIOogtwaTRmFFANg7UPrDe1DuywBS6MONacGIhDaC2YUrXPW9j1B/iEPIVvMcUpQBXPww/YuIoGctMy4ltPfL19oz5U66gAkEmpGY4egPWJa5oUoB916n0eF0pvrSE4nAesQmPoHtBYOCBVm7BxwgMxhu5XqwN97eIcA0GoEWVMJK2qp6DrnwhLa+4ojUmzKUAYkHmLYtTAZ8OcSNOdIqmYljWfCmYK3U4lmZ1EPhS6e4jX2Yp5iKZ9rwVR86A05xjSkhaVsh2CRdBCXoSFY4l3+mjT/Z2beU/wCKUMQci/Rz6xhLSLYdTt7eAIBFCxdjRvlF7XN+0VU+eZQfmBrrlTUDWLT5KUgKJAKizHJiA7toX4UjP8UqIOLqUonKtA2dbp9NIvsyOgVJHgnAqTQMRR77kcLuMGlquSwgnepQcmyozluSYomzlW7jWlWOAAqeYiTlOVgKpvUDZEqDn0YYNCu2HUYmq3gSHQwKuVCR3eBKWKkAJQCbqRk17/A/hhm2y0qQAVEApUHHJSvmmMkrFEJdrqQOZYk8ySYUNNCkMTFmWhJS7hSVFncNh6n1glllTAlayoFC2YYEFiCO5SX0hW23iwQwMwMHoKqzOQoOohiwTpokFKheReF1fHN+Ob5u1YeTRWy4j8udNmpSoA7xCSp8KOFEe/KF7WLvhBCk+IDeSRqLrlzRnpXG6ByaG1koS6QlJSN5OTipV+Uly/OMOckk36DxFBnzFASP5h9AwWr0GaMzaZmtuGrksKO5cjg9esUSoArGpT3ICiP6m6QaXtFIlqSAA4ILAJ3gCHpqnMaQtIl0Cjh5uz+90xLaUr7k2W2ltApRdIN1O6TdvJ+9XHAqIblBNkSL10qNSFF1UZIJABFWIHAYxJKUEKvH4lA1oFMk0OoNILbZZCQoKYkqvPqAFEcjTqqFVO2KqYrbdoS7OmZJAPiTD5XLBOSnyAyhIMxWkVv3WDj7goSMLoI7xXbFlH2aVFPiDfUUjFIKTcdnZ2PThDFiQy0JAYAoFS5ehL0qT4h7GCLXLYPcV2iBLnqugAlnc1chRpTDXOK7PnXyo1opIHIZ+sU2ylSpyl0ZU0jSjMCTl9aw5suzJAUlIqAHfMggkvygyNcgmxrbS2KEUJDo7IQ7aG85eCrWCopDgaO4G4BpmQqM/aE433at9bmmJYOQcnh9mmH8Sg3IPX1MCVfsFWwuy5IF5QqGYD+ICvEhz0jMlkqnCZdUp1KJbiwBrk93vGjJmhMktQqC1CuSAAH6mEkPLlkuXVRFwYhJc8B5h3jPH1YS6DNil0SpsALzVqSQPlWHdqJdCTgb10VyDhR41DPCdnaWi4TmAS+IQ948ze63IrON64HoEmju2I6B7x5CN71SBFryZoljVbOeN1v6afwwW1WgXlKFd291YuOlYztkWgFzi18gH4WSCl+I8p5x2QsHViacsh0EOTdgha0K3a4BNQeLHu79oKhwLyfMlh+p7QC2k3VO4bykdqtxPpBbM7pCnuqXvNpmPSJvcTJKlkOTj+r/AKesaNjshUVKBAbuScByhPEkAuAoh+TAH3huVLV4nh32BNVJD9IcehUUiTVByBgC1REisyyKc7wxbGJC1K1MqwWZ0rQVFlLrg5F5sTwEamyCJaEjRaBniTy0bX9FLK6UunID1y9SIeEsEA/jSRX7ob0fCIm7RL8xba81gD5rqpgCcmTdJHWELEpkpNC0sg9L2HdukG/apbXgS7XyAMnKQH5lx1EKy5o8Il2S93I+Yp3um8ekWtYIVjIWAhSlPwbJW7T0P0GitkFReSEkkuBkElq64FznFRKVMkgeUHEUfdBoSeGfANF7Eh1E4gi4DoVHMZYFnrXlBHchbje2QVukbqkzW4O0sUhISWCCQ14uOQoOhBBfjGipRUtRCd1Tv1LGurNCG0LYlS5aAagFzwDJA7AQN2yjNtss7zkhIqKtU0DPiWUTT8MP7KKxIMskkKVQFjczD8hU8zlGdNT4k5qnw09EvSuT6cu21Z6BIYkqc10IDmv4YvK7SRaNHZU9ISzOoFsAd0gAVNWwB5CMfbU5M60XkqO7hyD0xzc94Y2MuWb6ZgYMUJ4gH5UblACpCZgSgMEOSSQVEcSaOAE+sQnolYeoSzWKUSpZU91QBGoVR2yq5js2e5KUDcDAVGAYOdMT3hazSVLWq6oUFRhRwSRTLSNGz2Ay1eGGWtTOaMASA/IC9XnpDcWyLF5lpAG8CzP6E9fhEN2hRSoJWk1SeNVcuOfKMy1J3gBg2OpP6YdIfl2lU3w7jAgJZyWD3ceRAroHjKb3v0GybTs6Jc1IS6ru8oqLk4EA9cuPCBWVRC1LyCe6nZI53iD0MdtaVImXSQS+8XcGlSKYaHlASd0DWalPO6h37q9Ib9QiBmpdHFK0kFnYgKVyr8ovYgRe1MsnrddiHpWBzRUEeUuoai6ghvX6eDWIjxgmm8kD0L+sOa0BqwBllU6Y7VII/iF7tvH0h2Uv7Q9fRhALK/2RAqqWgK6C6f7Wg1jDzFDMqIHVTfpCu/2GmFt+KwAzSiAMnUFLIbtA5s5gUDBN693eh1wpFp84XlqyUtXa6sD2gFpReq5uteZs6u5yDh+TxMLoclojiDupvEPeAAqcCVYaOw6iIZn2ldbpb8Qb5q9IrZpaRe3SpJO7UOAFOxxyu9xAJ6vs0qu3T4qXAwAcjp10GsaQ1mR0OWWiJ2AqkO2F7HjgmGpQaU5L79Cc7oV8mgVmllCFKJBKlF3/AAoPrvg9IKpIEsJBdiWpVya+0ObQCW01Bncg36AZ7319COsVFTuWLgDFsHpXjFbSsBSQFl808c+jEgc4vIsrS75J36Dk5TXqk1hdGJhEqupQAGH0fcwxsuzr/euKuAaHKp6CF504plquteoK0YDSGrNZ1pQ8xTC64AFST8IHzh9dDWOiOhQOAfi8SAlLUvN0iQ7HbAygSmYCauPZie8aCKpAGYfuQIRsw3yasVH5U+tYYmKZIy+zSPr6zjGS2I/My+35N+Y94hISpRbMIl+L6lIx0jGlSCJYBosbxcUFKimKg/8ATHo7UDfAGPghzzTcI5xlrkOoAXSQskXju093oDoKxrG+QmSGJY3EgO1QL2J3TXm4OZgWz1OlF1TlU1TgBsE7rjV3xggSfCQG8pS/WXX1UYrsZJSgKat7SodZLYVGfUQQFHcbkEeIl3uXlEcfL+kZltV9ucKZUoQlm4hhplGnZbP4kooLhSHKSNHBI5v7xkWaSDParXglyaklgVONASRyhXQLVh5CLqLv3iXLferQ+4hqyzHIU2CHY/WkD2ogkoSgUvAqAZwKHDEigqHbNotZ61GaVD+1veCV1Zouohaimrszkn+l+Oo6wW0SUoUQgUIAADYKZRoXOAAoRieUKbSlEBRP3gzVfMjT/YRrbQkEqTdCiEyykAAmoJST6DtCumJqxKyOKp85cGoNMwWxJJTwDGGrIZkqdLXOKUshwcaXSHpiauxzhKTKVKuABSC6jV9SWY9DyiSJ61zZYWndA0FQKthh7tFy3sh7GjaZgJJFCCXrUODu8Tm4jqLShS5ZAcoCQAMS19nyNVJNdOUL22b5g7B6ElwxAcsASC9OkVski7MC0gkupLAgAKxCi+V0+kZyvYbCTlqKpqphN5Ibu9PSJPlhAlDjNW2rkAYco5KlmZLIQASphjo9SSza/rE2sspVKS/wJfTFVXzxiUtfceyJYQHSFNkw0JCvcBu2kJWVX/EIUzMoDDEYUOADv2jqZxClFsFOBwCZrQjYD9qCxFypJBq+Hq/rGz1TQ2z0S6XK4LKT/OD84rsuY02YC26pSqj7t809O8WtYqvhPB5Xkg07N1gNmUxtJrRw35lM/Z4w6MlA55o3P2f/AKoYt5uyyxqolyOISMqMwUOpgM1LkcC3R5YMFt6AtSQSwUm9jqSAOcVaqjSaFylMtCv3gNXD0LkAEq0YB2xYawMzAQEkllJY/wAoun+Zj0i+0JqUySkLKiWCE3cGSMScgHAHs0ITX40Sn+14vH3MjZEv/h1feIcv+dQP9CUiO2o3JaEIa8VAk5kk0D5VYxdBCgL1L6VIfQ3Vtz3kp7wOdJVJnJ8RTmqgBy3T1YdoNdwlo6My2SyicAbz3aA0KQRugtmQAYbNUJD0upBph8R9Se/CEUOuatTKDYvUuXrjhjGpInIHiuWxpmKlj7CGwRn7XQ8xgm8SM2rx4RYT5pSCXYNjRyNOA1jtm2olIWEC+S1SHpXAthwhe02pVAr4jg73flm/WGk6LuhtKCak+piQZEphuqF3J8YkWkKxeStjdNLoWVM+lDoIcWCQkaoR3YfNozZBcTVVJukV1KVD3+UaqaLDkAIOJ0SElvT1jOSTocl1Q3Nmj95/5am6TWEYigVJBCQQZpSQSWcsHpxenKNFS/sEnGik/wBaVRWQi6+DCcpfZRWD/KPaM4yq0DLKmAoURnNJPYNyDXR3hmiUpcfFLc4c+rRm2KTVno6UseAQX9T2hzaAdKy5Di+HzYHB8susaJNC6WCmImIlomIreRv1beKiLr5Ow6RmbLW828fhURwoFP6g940ZtpIR4YS4VUU0F49kj0J0jO2bLDTHPlRjjjRRp2/iiXTFC7G3vqcmqC4OTPvcsj3gsnyLqzJNcPuMaYRnzLTkCboKqUqyT5uMHss0mXPGgSBR8SmLy6JfOqKjs2VksFSUqxIZhm5NTxDseAEOWlvDBp51+b8SiRgRV/eE9nTPtVJAvEKSSsjyhIqkHJyMM7saSZYJXLpU7uj1Un2brENPfsC2MwMVIObqHDR/T1hmwgpTMLDdUtsONTzAhSyq30BiKqx4qp8zD+zEuZ1QAwFRiVBZp2HR4b842tLEdokJWrNgpud9Se1D9GHpK7ktSi7hIcDEsl6aY4wFf2i9xlKu40KXxY1YEHPhhGjsqfcxIIcAvmFC7U9A/KG41KL9SXuZExQ/06TdZN4blcMGJNSqrucwIv8AtGhp8kDBgng6cubN3gy7MyZcrMLCa/mS/uYFte1hySHSVzXAxdKqEcWVTtV2hQ1m79RvWIGzMRRgWo5xoot6x3Z8gJF0lvFQ7N5SHuqdmYEcSxUIv4d03R91hk4IAY61UD0gV1LoJOCLpFRTxVhwRhj7Rol4q9BSRpTli/NfMSlN2HzgHkTaFKJAM8Bw+CQVZcWhhcqgU7/ZIBHU1PVPpC+3lXZYAYFUyYobruQoJB0f/Mc0VsiWjssEtwb0asMW9CTcv0ZCN1w7u5AGLM9fwwFMvdNai6B1cHpSGbQp5szO6pKOyVv7+kVSNW7M21UUxLgPdpWt6pbNmNY74QUq4lTvdwP5Xp0gdsU6yUhwKFeFGauoqW0rpDMhJC3VRSQXB1bE8XjSS5VSIW5ZCiqUVAFQSSthoSRdH9RgaJq50wLJO4HJNBmB9DF4LYLSZNw5JAKhreqBz3V9oXtU+ZMVMKQyFZDIAlgnmC3WCtEZyYtY1m+pQDgZjCmAbOEbQsXryyQMDjUFzlxz4w0hlEIT5UuVHWjd3q0KT5RJN5DkKIAHqDwByjR0BpWCYrwE3EhKEB7zVd6MVY/4OkJeCJymJYpYfmJP6waUVBLKaodhgKFgWoMByeA/szs4TZqipZQzsNS+PIVLw1qPYpMWUkpd2pjEh60WdKlqUkXkklic+NPaJGZXMdlL+0DZ48sD7jtDW0FgqCQQSSokNgP9gO8B2XLfMVHupDxy0Sx4q1IJISDi789OkKhjmzlf8O5AIE1VDoRwwLjpBz5FlLsZZIfEFW6AeNYBJDSZgq24rHW8IL/qglKioXmSgHiCpRfqz/OFS1XqMrs9LrWtNfiS+gDUHDGKzgVoGJU2ZGZDADIV9RFrLLKjNAYEEliW8xy5RJgN8KNAC4Iz3mJOuBNYcn3J6A7fthCZV1CapBSkDU4k8LtOvCEpKbqUhqrlC9zK7w6s0MThL8chCQRMBJJqXYqJSdHDdTyjh+0XMUPhUhvylBUP7RClsVFaWY1mW90OGUVU64+sa1lk3pU9izrSOTFJU3SM1cv7Qal8/wAr+3qI1LPLezTaMTOUzuHa63cjGKzPavT7hFaUV2esvdDskKVwJUhV0nU7x+ng82eZakk/flHEj4UYa1B79YrY0kX1KYKuij4PcAHT5wr+0E/7MHQpFOC1sezRUFdodaIaNkuzy3/in+UJBHe8PSGLGoeGFJS2+LzVDgYh3PxDvB5AvJlzGqoJc8WCT/7YhKwTGly7r785VdAUJGHJJodYxi709P5GwNqWyQEBlFIBOgfyjniTDcpP2JerAPk5BVphC9t+A5LUA4yBSf8AHcQ3syY8lRocTzYExeS5ct9yaCWaZfmyiauXJ4pAc9SHjOlyUzULvUUlV5IBxKrowYlsDDuykgBKj5koUroQp8KODdHUxk7KtAKUkYEpJ0oHbizCCCqTfzqNbB5+7MIAqCHN4kUSBhkzaCFFTgUJKaE3qg/iBq/POJPT9oouzqTX+FMDMy/LQryk3yGGYu1PWvfWNVWrBqmbJmbsuuKCOywfnAtvzHWEYDwiri5UT2wgUwHw5DVZRSf6T8om2UPOm40CE7vmYDLi7xzxjUl86iqxuxIdTP8A/kSnLC9X0MSzzWU5remzJh5EKLdkmLbPmMQcgST0QpfzEJJUAlSSfLJS5/MH7so94l/yUUUQyUkhIUsXj91ySD2FRxgiVveIxN0a+Yip/lJ6xlItgKioEKuqqkhqAEAkKoWOHSNLZss+ISoO76fCzK4GpDcTHRkWpEeo+JiDNMuZ+7UkXtWSVBJHV+8AsktSpM2VKS28BeLs1BUmgAqT/s9kyb08F6IS/wCFWYfi59YrZ9oJlS1JUxm4MHoCXd3pr2zibqrM5LURkSQETAglgAApqmr00JaCpWoJUSWcu7ahILE/lESzk+Co41NQNBTufaCFLgBIISFAgO+IWXPH9IU5Vo+pcdxCdUKZ8w2pAT+sJoCpQd3csp6jKh7xqgXkirHevKOb5vrhWM+ZMIJS9VAMdWZh/iKtJBNUzVsNnaWkKmMWwCR0+IZcIkAmz0v+7KsKualq4cYkZ6EhNmirf+Wf7X94ZsY+0ncz7oiRIrr89C3uXsX7j/0Zf/uqilq/czfyyv7THYkTPqaPYvNG/O/MPlDk0NPlgYXFUyosx2JDfX2+5kzKR/2pY0vNw82EU2V5RxWh/wD+MyJEhLySNI+QEUi+otUXWg+zFH/Trr/3iZ7mJEi8m0fYFuOzxuL/ADJ/vRGbtH9z/wCt8xEiRrHd+xS3RrWT9xL/AOYfdcKbNP2Us5+Oqv8AAIkSOSPm9/8AopbnJI+xHBEtu7e1Ipsb/squX/SqJEjWW0f1/lkoLsvyy/8A9NXuiMHY5/4f+f8AtESJBi6/O4Ibmmkv86/+iAq/cyxldVT+KXEiRS6fO5bNiQd2V/zv/jV+g7Qnt1I8Scc3V/aIkSMfz/O5C2HLP5ZnOd/YmM5fmtX5JP8AYiJEipeZ+33GZKx9oniqvFlKZ+w7R6PZge++k3+6JEjoyf5BQ29wEk7j5lR9oXWN1RzvfOJEjkl5vYzW41sr/u/FM5+NBjHX3Vck+0yJEgy/lLW4HZanlK5L/vEAvG8kOWuq/vEciRo/M/0KmackUEdiRI5Zbs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://www.agricorner.com/wp-content/uploads/2013/07/511f3b2f5deb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193" y="2362200"/>
            <a:ext cx="2867025" cy="1791321"/>
          </a:xfrm>
          <a:prstGeom prst="rect">
            <a:avLst/>
          </a:prstGeom>
          <a:noFill/>
        </p:spPr>
      </p:pic>
      <p:pic>
        <p:nvPicPr>
          <p:cNvPr id="4102" name="Picture 6" descr="https://figures.boundless.com/4ff32c07246b709a9cd7b267/full/onialamerica-.shipbuildin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1999"/>
            <a:ext cx="4114800" cy="266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data:image/jpeg;base64,/9j/4AAQSkZJRgABAQAAAQABAAD/2wCEAAkGBhQSERUUExQWFRUWGCIWGRgYGBweGRscHx8eICAdHB4aHCYgHBwkIBwfIC8gIycqLSwsHyA0NTAqNSYrLCkBCQoKDgwOGg8PGiwkHyQsLCwsLCwsLCwsLCwsLCwsLCwsLCwsLCwsLCwsLCwsLCksLCwsLCwsLCksLCwsLCwsLP/AABEIAMcA/QMBIgACEQEDEQH/xAAbAAACAwEBAQAAAAAAAAAAAAAEBQIDBgABB//EAEIQAAIBAwMDAgQDBgQDCAIDAAECEQMSIQAEMQUiQRNRBjJhcSNCgRRSYpGhsQczwfAVcpIkU4KissLR4dLxFkNz/8QAGQEAAgMBAAAAAAAAAAAAAAAAAQIAAwQF/8QALxEAAgIBAgQEBAYDAAAAAAAAAAECEQMhMQQSQVETInGBsdHw8RQyYZGhwUJS4f/aAAwDAQACEQMRAD8AUjogAppVZQtFwEZSQXZu4q6tkAWRIBzxMgal1npR3cNQKGqtV1YyASBwTUwGItmT+9IMTDejU9eVYWkVCSqqrhkkAIzMeAAvuMRiNV0enLSrLSuamysXfAtAeSIULgAm6MiJ8DVlBoRdO6PVWqKu4b1FSLbapli1sWkZPzZI/qJOjOs9XSgRTqIXawwDhlDwylnVjfPa2ZE347taHcbV6pAgpctgimB6RA5W8ykuQygx9CBJ1lt6m3eHqUXpOQaIcN8tRCILj5LgBbEicH3iAFXxP1Rmc0QoWmj3oLYORyLgCA0zbxx7TpHpn8RbovWP43rKqgK9tuObY8EFiMEj2xGqej9KO4qWB0TyWckKMgZgHyRpHqyAWnPwo7ftAUFchsN8pMQBacMTxB/mNLN5tWpVHptFyMVMGRIMYI5H117sVY1FCG1iYB9jqLRkNH1rYPWqGnT2S0i1UlXUG3A7hPFuQSPEQOTqkdA/Z4qEmo8g0glMsjt+6THPzHHFoMEHDqjvFvp0qlOpVhyjMrP6dRjbPcJufDFWxHkCMLendZq1Kn7OtT0aKmTcDMISFuAPzQ0NEefbT6EA951KpWo1DuKThLmZCqlUSoZkHEQTiP6yNNAKjbGpTSoGU01+RWYNYZsyotbEyJwMxOq9/wBZ3CNW2BZKpc+k1S6VbIa8EiQSAJM+J51d1tKlADaqjhKlJatMUXJBeW7zJJAkkEYPnGBqEPendEDOKVPawaiWOaxybptancDDxmRiVHjGlz9EoUWFR/UaneUtqKVBIHDOvGQwmBMD2MVGlvqbC5HBYF1uAxYcsP3SLpP/ADSZnTrobVkrFKtftVBUDKC1zhWZbrhMrJU4/MAcGdTQgsrfEdBKtVKdL1dtFtNHgx2kEzyGkyH5gAaXUOqUaNa+lTlbQAKkPBxdhhBBz9RPPvqupbSjuai1KaoagLMKQQKlQEEiLQeSMScEwQJu1leu9Aegq1GtX1Gb8MTNOIIBJ5w0cng6DtEGnR+q1GpuyCxKBNRDLAKx4AKDk9qxwSV48Vbv4rNcW7oPNMmohEXepEC6Vm2QCVP1zp30utRpbemKLMGYm4k4YwpXP3GV5BXU+uUdpvCa7+otRUVq3ei4HaRBBlhhhHgiffTO6IIqHUTvAqPVNKrTk0jn01UlSwOC0ckfbMySGnUtm11t9O1W9KqLiQxBJD3DlRCyoiMGBOsStEs9tO5iTCwO4+2B5jW2SqlCnt6V11X1LHpVQIAa1ixkHBiwqw5zyNBMgfs76tJe0VaaBqrq82AEgErnIIkEwM5Alhqs7Sxw9Kf3Ba0gi1pVixkMqkz+UhY5I1HpVFkqLdWa10lCEtZZJBDKxkC5QIBiCpg6t3+8ZagqB6VIerDiwoTLFrwpHdlCWUj83101kL61b1lVwqUadVFtjBvFrGQCDTZhatymTfJ4MK+vdHeq1KjSpLRFJ7S5tKyVUgqQWewm425UH2zq+ju61JVqNXpFa1RnKqDAYElewiCpuPAGJ9hpv0sK9B2NUKURQBdkBjgxExx3fpxqb7kEG7r9RggpSdVVqHKthLmPLSwIJiZEEADWS6r1T9ocOURDaq9ggG0RcY/MRyfOvofxZVp19xQqVUY0koxVIexmYkAggG7xzHJk40r/AP4Zt6g9Lbur1aig02Z2ABEMQQVGSpiI59o0rTIYRtW7WgXcKCAT5PAjJ/oNanp/wjTNG57nqX220yWHvDALdEEG4eze2kXXdh6O4ZUVkXBWTPKqcMOQCeeYic6FEGFb4dp0mFN66OxaXFKCPTsL3K3EgRgjz5jV1WlS2Po/iNUZx6htP4dpwPFyuCrAx9NJN71J3KEwrU1tDKIJH1PJ5jPjGtL8C77b3xugGBlSSga0ECDbHy88eT9tFdgEwFqpT9FHsesbKTieAQrXFgDaWg8TcvMRoHrfxLFY+mthACOAAO5SQfyg/wA8zPiNMup0iarUaVQUdstWaRYFgykWhgDi0QM/QedA9erU0qlKvo1HX84FwYEAghqcA8nnP103Qg23Fchiyt+JVY4PYUAGIEETgyMZ8c6P3XWWaotyd7ixnIBlfT7FIPaTmVg5icGdL9yi03KikG3ZMMbyQ7EcgHhgZIYGCI/VpsttRlKdRmELNwJZQ0SsqOAMrIiJP30o5bXWpt1xVLBgbzVlEdQoIQYgOD2wSIxnSL4joodpVOAZVvTv+Vg5VmUrhz3ENMnuJxrUdIqU6xRarAi20F4cH8veDg+0zMRpFuulUa7sEsddvTZTRu9MOwMgqVIBNpxORj5o0QM+b69ViODH20Z1XpLbdlDFGuEgqZHMEHAIIPuOIPB1Tstm1V1RQSSfAJgeTA8DVQCidaD4S6S1SpeaPqU4g3LIg4JUfmjIxwSONFdQ/wAP6qOgQ3KyFyxBFkeGtnnwfr4012ymjVp0lepStpqytUAK2FirfKJKwWB/d7puAyyXchGt0b09u23SujsCtRKisRyC0WiTIRmlSOTM8xleo9FqUNx6Vwdu1r6ZLYYAhsZmDxzrVbp2q7Z/Rj1atrQoUK2QGtbEOsL3e1wxObOh7Sts9ulaok+q+CeSYypIkg45iJkfXTVZBbR+GFWsKq1Hq06YDVACFrK9wFoADFvmUyAfmAMZIjT3AYuaKMWp3KxqkJFOZUWCBICzAAPOnXX/AIkpkmtRRqTUPw6mC0szAzJgYsIgjhmyJEg7jrld9yKpRaRrBWDLAmxQpDqLpBkEqff66JBi3VlrUH2797mmKXbaagE5wwkkKAZHj30FsqtPa1O0tPph6fqQVgYYoVH059tF/Du8ipTStRuucBwpUmTPcrSZ5iCccY0y+JNtTDGmtJkWx1RrgJgfNMHAITDGDmIM6gRbvkNXcLWoUGX1qQDMp7CynuKswBuAAMQZHg6x3xR1Z61d7qhqKDIOIkgTwSPET5jX1L4d6EK9NVapDBmUMBC+oIZhaDgGPPIiONfPvij4cYPfSpWyxpGmoEBlBhhnhwrNwAIOlfYBZtenUV23qUi71wVtpkyrzFxAUyCvt/Pg6V7DeNS3t9YFW9QtUVl5JklWQiIJMQRAnTr/AINQp0SUDjdKQigwQ7sIamyHKmCfAOJnQnT+mbqvuRXqJkt3M5jgW/VpEYweBpZTUdWGmxfs9uBvCEvsV25W1rMxcI7ZGPpOtu1JKldq6UlqMrw7PaWcQki0m1rSChaRAnLYGmS9KLMrliWFL0Z+UMvd8wUAsTcRJIxpht+nAYOfp4/lrDk41JVBWWrF3ElTptzVClOb3Zl7sIGOBcQZCnuAzB8RrNfFfwnXuasqEgBS4DXGT23gHNpIAOMH6Ea+nooGjdnWHysLkfscfwtiY+hj9CfbWaHGTc1zbDSgqPlHRemVAHoVKZeokwJBtuUW2MDg+4I/lA0TsqBdmQMFKi1QG+crDsMicKSLcTHgnT3qu2XZVnUE0WDFkqQxUyqiWK/LJxacHx7aE21RHZyymm5ZShOFVySJ71IwBgz9Ma62PIpFTjRFmWrRCoq+opYub/8A+tVuDLHcZzIjIPEkHQ/R9iprs9Raq0Hq2r8rlCy88XckRiYjGit7tzUeoXQ02Y8AqaZEhDBWbZWTAaTH1nS/e0alEAekVDVRax+dVQRf7HDWiZIDDg6uEO6ZsXXcCHIRWlWS4hCC1vczD5WgEex8+FXUnqttn/aqbJ6TW0wZA9Vgt0eB2rJXIkHjWzrpTalTr0wSzhjX7uJLFibSTBAaTmQeJIIT9XoLuUINl1VQUL1TclQWQWPFpDsASCIPMydAhlvh/oKbqpD1hSW4JMXGW4MAzEwJ+o0BtNlS9VkrVbFW4XKt0kTEZ4Mc/XUNlX9GsrEfKT58wR/Q5/TRPXOrftFQVLFQhFQwIuK/mOT3HzpQB2xFCvWVXrVKVBLYxLKWChzgCRK88xH10N1LqVOpWdmpKRAQFO0NbIvP8TCCdKGXVnPGjuQ+h0v2hVKAiqEb/MJMQsw8W3phiDAP8gNFftfeGrICy99ymTMEhmx3LKlWAGDPnUH2dfujMOyggkOFtNwZMyviJAyPGobTaVKVoiqwei97kBcDmCJyR3SVJx551BwDq/WAdxTFLbH03RappiSufmKmAypzJxEnWf8AiWoiutjEVVChgpBpwFwyssZ8Gc+9pkac/wDEjX/aBSJNAC1a7sFekhtLYkXgnnjDTjWU6j0tqLCZNNibKlpCuo/Ms/cY+ug2KCEknyTpr0WjaGrGsKQQgFfztkfKCIMGOfAPtpz0HZUQoqU0qswYg1SGChYacCQGiLYM3GD41R1jcUjvarVnWpYoVO2RV7QAXMC1oiTHP2nQqiD/AHr1Fs9Sq1Qk+lTBlQoAJeT3GGpseCcwI4gc7hlqbpCR6akKbQaotdRkEhlGYbJwWMk+WXRQvyR6qq4NvzKBaYMvm4XYIM93PbOranRGdj3qiMthVeTkzcQuZSEP0AyYB1XPPCDqTHUWxeyhoqVXsamjlDAZCqsGsYgZmBGcHA41Sa1HcbQ0KaRFQstW+FUmSGqE5nkATBnxE6O3vwX6oINZlUmYVP8AUtwTkiOfbXbH4HWkpAeo8n9xcfaW/nHIxqr8Zi7jeGyvZ/BdNGC1FkeixdGqMPVYANeo8EA+JMwQCNK+mb2jTpr/AJhptIlwAQsnJnkRbFvseDpr8RdH3DUESmjiqjEFrgFZApYBfAIGYWMTI40DtvgHdbnb01NQFqYuVIwAQBEyJOAMYwPvrTCakriVtUD0Wq06JdYOQy5nJN0OeA5Uz9cjWhr9cG4o0r6IZ6Vy1GB4VoGbSCPaYORHmDntz0lqVOtTqXdhGGMOyrbMBR3gEzBzbxEajXpM9cU6VI0wanqhi1y2AZWeZu8SCODM6kpcqthQ26QtVfVisQyfMRePUwohREXgEZIMxInRb7AsgVzLAABolvlzcDgkSVyIK+eBqPS9yNwx9OfSpfhh5NzHkhTyEBJ+pnwMa0NDbAa52XiZXUdC5RQBtOmGDczNJuNxmT7xx5Mcx40xTbAavUa9qQoliAPc6xtuTuTLNiIXU10I+6ZpsWInLc4iYQGZE8MVP01VW275mq/BMhQFHscCYPHzSPrB03KCxgx1dt3j6/TSc7TP+c5ETh+B2k/MTPJ8eNS2lV0ID5BjMQRPF2PJxPvHuCaZYq1QUxv1/bmtt1qTDL+HVK82eCJnMkH9TrAVt0Lw9PhlLLVTk9wYSp54OSPJzr6NtNwqlVfNOt+Cw8S02knxmV+7L7ayfxH0tVLUotrEgCsRLEAAi3gXASwgyRONdHh58yUmypqtBNS+Inat6pCgBoZUWRMCGjwCMSOD951oetfFdGtt6dN1Jcy2CoIUiCAW4In/AMoI1ndj0iys7xK02vIZWF1rWsckEGBmbYEN9NHVq8sjBWKf5bMrC1UYnk8gi4pfB7gJEjPRTdalTKNr1H0xgQKgtqC+A1PttKgd14giE9/Gsv1bbptqT0vT9TNtPcQwXkNKNP7vYU+550dudsi9lUPURch7SpRyWCCq4kMuVPiRMQTkl/UPStxSg1bXpuWWSq2lr3Ex28LI/wDnRFMjst+9CotRLbl4uAI/UHB+2ovUupoPTUWk94BlieAxmMRiI5PjT/4M2bPUqIfRUlSoFde0kq0KZHaDzdjMfog3VKtTQI4dUY3gMCA0YuHv5E/fQYCXUulvQK+pb3rctrBsSQeDggggg6HXXjknJJP351zHUIfQtgFZjUpVIF0i643MGEw8i2SxIkQcjOp7unUWogWGDNMgylNVIm4we4kvHzTPJMz7RpKjuadrICSQKeFtjDDK5EyCAZnydGCu7hoRVYqEIKnuAYgN9cZ+yifMQcWVumU6jVIWiTVcLYKppopQqtxjt/EaRgQCSDETquvQpvbC0r1W5KZYhVgKpAUFluaP4luAEi2NH0OoRWY1aaA3yHRIeoBAum0TIKgqTlk1Ru9sit60Gq0lKNSLQqwWCsoMfKXksQfbRBRXX21RE9NwRTdfxUpHJDMCFQASIM8rjHiTpf03pNKkxXDs4ErWQeeFWAYJkgzBBUe+nm5qiUj8aFKg5vUcMJBz+8sAg8Y1TuOmHh39MMMD5qgaTJTHkBTI8jkjVM80IbsdRbJLvGCUxfdc5VmiJCgyIkxwBzxrUbQAIpIMkDA4z7zxrI9TpCmNvliBXWS0XG8MDMY862FM3EHiTj6R/se3GuJlak+bvZoXYne5wFA4ME5zH0+o15R3pU96xBgkZA++BGpMkTif1Pg/bXtNMN4+5JBOI58j6Yxql0MX/E49Tpe5CnuRSyxyD8wj+o1itl8aVNpC1bbrcC6PMEo1p9jAHmfbW6Sh/wBj3KkSPTug+QJPjwYP9dfM6VVJrDcUkS8GnKsjQCoKw1Qtk+4jmffXZ4R+RGae4Tv+q1d5ujVWlajqPTqO5EhPAyAzTyIEj9NJemdWjeQSFp1BaoDSELRAmeZEZP66BbpTvUqjbVC9KkslmcCFAuK4MEiD8sjGNAigaioaSQQbTDdzHmYJ8e+B/LWnJHni4iJ07Nj/AIf7g0zV27YdHmD/ACOPuP6631NZ180qbs069DdkR6n4NfjFQASce4Ab9Dr6P0+pI1xs93zd/j1NEdqCKkKJM8wAOSf9+dKatS8kk5Eg4Nq+MYx9T54JxGj+qgzGYgQFAJYEi6JBE58x8oyNDUlHqQfy/vCGzJ7vsMfcH6aK0Vk3PEpSC2KYj6e0eeB9D/TXtdVFwKl2AEFgzAnBgGCTg3QBxq6rtSWImVYyMggQQV7SpAyCDzIM6rd6dOCSL1HCxPkCfIABIEkADUsJdsERgb0SASDjGCRIMAgYmcY1QlBTSqEiSEaGt7og25jBwv66juGYqcQJgQcYzmJngyMCJg4nVlJyywcCckfmjiP4Zz/L20uwQ2jS9RChxcInyD4I+oMEfbXvVFbcbelWAX1D+DWBEwwJVsf81wB8XA8aQdX+I/SqU6NPL1GtHiI+ZifYD2yT7RpptOnVlRlO5f8AEMthMkgZyhzAGR7DRxT8PfZ7CyVsS06Vu4LrWK+o0mtE4K4MA8FbVwTxwfHm86UtdFvDUqFpqmpSIsd5wW9iHW4jtHeTGNNqvQqnpNTvVlZg3csMCOLSDj+WgX6XuEWoJIRlOKbCQYme+ARImDP310ocVj7lbgxB1M+rRpgpVqsbadRSCLKYyrgYK9xggmOMxGvT0402ekyRRelYio0VCQs3KTmwtFoYwbiJ8aOr7CrALqALQ6ks4MDAC8YBOQPEGMRqx6MntlriFFJlitTTDQlyiQDIx+/BEnWtNPVFTQk63sHO1Ha3q1Gp0zeB6olSe8gSUIUARxEedKPijpVZEpgg1EpIC1VGup/iGQQIFpJ7TIEkDzk601qytTvc+kKbAuuWUYRgb89oIIDEyCIOMJK3RFqUUQVWpdsm5INbPLZkNKqoJlZIEiIBaAYz/wDWpIedbH4h6Wf2ayCrUIqIti3NRcReWT8otuziG8QRpBs/hvcVFlaTEc+Bj7EjRSAbHqFJaLENUFtVfUX0GAunDmXHzE4ZSeM8k6n0jrKm3tdobAmCVBntMEH7+TPvOhadNwl7MnqFQopkdsscwWkFxEEE8DxzpVX6nTpsVW0LRHcrnLNIkJEy0iOY4z3HSjml6w61K3zq9N1vBBZUpMxKstw8jBH0GdB7XdIu3IqMXoLaoJ+Yuh5WOfbnz95SdR6mduKBRZcKXdrrwVJhQT9DOeDMZEalSrivsK9nNGoKhWMWEyTA9iWx7DWfiG0lT6qxoVZounsXpj0lO3pngAC8j3Jzb+kn66LWilOTgE8k8sfqTltD9IrhqCVFFoIiD4j/AExOvS2cTJGTjgjyf1PHkCMa40k22jSgD4krg0bvCVEPkef5+dbPbJKERd5EYI5/3Iz/AH1iOuU521YDJhWMfRhxP2/vradKqg0gQZkAiDyPuNJk0ivV/BE6hLrgwW/ln+2haiSQQSD7n9cZzx/bRTvPtx5/TVbCccZB+xAjz4/r/PSJhG/Tkvo1hzdSYY4mGH8oI1822nSXNOnQrbcKEYVRVQq1UgdwiDcZHP2I8iPpXw1TCtb7qx+2Ux/XXytNyyVh+K5SlVa9ZHzgkhQA2PI4/vrrcHKoL66mea1YR0HrpNRKhpBgWKOrrbf7ZCkEiGBn7+MJOpdKp0ajOqMC/atO7uV2unEfKMYPicedazcKL7qdW8NTuK2fJaTN/bzmcjOY0t6ntRVWm1M2lndyoyZKwQLjlSWiORx9ddGisW7fbLUNTa9oFZbkgEBaq5Ez7jtnyPrp98D9ZNSjY2Hp9jA844P+n6azdBTTkq14kNfGb5BAC4JyeZ8jOjDuRQ3VPcgW0t0O72SoD3A+Oc/qfbXO4jFdx76r1+3wLYy6n0TdIzoCkeohlQeGHlSfEjg+CBpduN5Qdh6rGlUGO5jTfmYOQGEknyOY0Xta0gEaKZpGcjWCLaVMtEm5SgCw9So4kR+MxBXzEtYxnx7TjRFFVGKSkCZEKFAPv4ByPE8mDpklAQbQoP8AL+ZA0FUcvTDLIntIOCGmORkQQR94+umcr0QKI1aIh2aMZYAAfXP6e+IjVJ3bcMpXE5IMjicE+3GrqlAtMAICCrKwBEHxAMYJaPow9hoXdbYIpiSSIlmJOcASTPnStUrYyMzsZq7+o54pUwv/AIn7j/c61yb2rb+UAYxn3xJ849v56zXwVUDvuX8PXI/QAx/v7a1lkXZluQT7e+Z/X66sy0nT6JCLXUpNWtBh74zFozz5BEceRq3b9XMhWFrHHup+x/01Mk+VU/7jnJH/AN+NVb1BEngdxnx58DnzP9+dVNJjB+93qN0unUcByrWC/wAkM1OD9cfrrFLX9KtfK1Ctp9RgQWRVWVJm42wADceBxGtb1y/bdP29NClxDE38G8EH7f5s/prA9QFYVVUW1FFPBUgqMwyRAIMg9pzk512sWkTOazdUduESjTqhXrKFcE9jIyglSTIUFTzJk88zpL1/Z1HPp0GVHDMGh/NMLgAmO+oRmSZ58AH/AAhuvVlLUCrSKrJkgk2wM5hZ8cMNQ3e2NBK1ElSHDBVJaHuMs9+WnBaV9yv01o3EYr6cGaj6VRfxmpoqEFVcD8TsV8pawuAXHJEicpNj18VJuJpkZw3JMk8j3/vpvV2r0RToVKm3FRCAwL4ZChhhUUFgIAcg8XAqR3DQHw58P7kISjol0NDB5+k2wP0z+k6OoD3Yde25pqgpoxDF5rASvcbmJiGYqfuSPESKepfCVNgh2vqOQx9VTDWoMioDIuBEnHgaI+KNso/ZadY0wrT3pAstEMvyyAe090gcgcyD1evVoKj0ECbYwqOAneQsyxH5oJ55BPIjShNBvtmKiNTYStgVDSkKpYmFeFyFe0gEHtb5s4C+H9l+zYrGiq5p1CCGvVwIlvHzAQfY4BmV/SfiBKlVV9JaZdwZUkIAFx2ggFsDOJhZOJ1Kpsao3FVmo+lTssd3zAMEOJMG7tGMdw4J0mSCnFxCnTsZ9Pq/s921eZSsVB/hcC0kjOY8ecHGm1CmwSGBLBiZA5BMgfTECNZvqG5NTb0t2jBmpn9nqmB3Ce0kEHB/9w1pNnur6CstwBANvJJ+WBP1MRPka4+VOr/XX1+tTTFi/qgHoVgARFI/fEe321o/h0n9npzJlAf6aSVkvpsEyGpMVMkzCnB/35++iPhDd3bWmVMwLT9weNZckW8fv/Q3U0uvVGqaVedX0zrOh2Neji2rT/iD/wDsOvnnVdrTp7siotNlDFrf3pqG4MJ7mA4+/PjW72G7B3dCkCJsqVD7gQFH8yT/ANOst1rcK+6r0momv6LtVVSoKiTLzAuiJg8gj6Trt8GvLH3M0t2LN5vqFLdg7cM6Mqn6Ak9wYHKyO36fbTnqVBKiValEB1OVpGZgyjQ04qDJgQSCvIGk/QtjYalRUVkD3VELAsUg9pXGQhn3weNE7yqVpVq+3qMgDBlpASxtY9t3BABvVo4kHE66SKgB+mKqMim1Ka3BagJBKkPaxIw0yAwnETPGgauwepRq0Xs/EJqULSJvQAspAAgspB/UnT3adRWtSajuOz1KoMv+Vu08wSJkgY4+x0n65tTtiHSxrasUirElbVBiBGGAPMiGjEarzQ5o6b9Ax0GfwZ1f1aCj8ydjfcDn9R/rrVo2vneyrrQ3odJ9HdLemMBjkr+hJH6jW/2rSJ1xM0fNa2Zoi9C+deKvJ9zJ+/vr2deke2qlEYr9QEsAQSsXD2nI/ppP13c2KT4XP/SC3/t151HpFQsam3gVCRJY4IBmIMgj3EZ0r+NKxTbODlvTieMsVXA+snV7hF8qQLasu+BtkE2yFh8y3tHm4yJI8xGtK1AEfvA+/Pj+2gvh7a20UT2QD+Q01NIBYH9dUzlcmwrRC79njzUE+xbn+fH668qCUSnkCrVWnI5a5og+YgSZPAjzon0iZAIEj/f+mobClO82tMz871wDBgIkDjxc8f8AxxqzF5pJCy0R58f7N69UIihlp0riCSB82ZgfLaJP8vOsRuKIrCq9OmajU3KlUYBCFUgssgGYAa0eW4GNaD416xRWs71fVB9YqrCLCqLaRIlllhBIAJ8TGsufiCmoq11rtc1UslPlwpAUhjIkQBgjIH312ce1lDJbHpdZAxpJUYowYsJBWSIJmCAkgT5nR+36/WpNc/qVaNNCzAFSnpsSHUFcyC0gnIMcaW0viOpTT1xK0qhNIgIwRpViwIn5WaeDIDNExAR77qyVNwzUqRsZQvpmXkhQCROcxMatWgjZpOk/D9Ldp6dU013FUXLUeoS6Ce0Hw3bCWeOfoLOq9E3FJaaU2EgEM7p2vERaQOR5nwVznGZ2m+qVCAJd57kjkDgEyCfaBrYfCfxAzUSr7dq6qe3uIKEiCCQCSDaCAeM+8Bk+wDKfDvUfUdqVc3pUUyXMtIEgKx+UkgZ+g1qendDo16ytQrn9npsoSk6hjcFypM5ALdszGfbWA6fv6lO5aXNVfTIiSQcQPvOtxTcHbU6NOi1FhDVBZyoHcxuHdBU5FxgeII0qIUJ8MO1apvKtlO2rJp08Q0kLxiGZfHOeNG/FVcv6ybWi5ClFJPAQrBRlY5HePGJGdIl+IVqECQoS2XZoJCtItgSWkzxBjxo/q2yq7ikam3q3BaRLq7qWITsPpGMqViRM6ITzoXTF259Cs6Mm4upvaeGAEAjlSMm7zj21DoO8qI7bSqYtY/e5TMD6EZ/lobd9Jq06ClnZmqLcS6klCPAOYF0gkxBX2JGr/iYH8HeUz3HsqEeKijn9RI+wHvrBnx+av9viti2D0NJRb04IGF8fTzrIbjc1NrVdNpWX02N1rASn0IIkx7iZEa1PTt2KqK48jI9j5/rr2p0ikSXK/cyQP7xrnY5eG2pK/wBC+S5jLD4i3hH+dTH1CGf/AEarbqW6K3tvCF9wD/oAdNtz1vZbf5KaVXHgAEfqzT/SdRbrb1djWpPQpoarhw8AGDC4EYUQvmTnWyCT/wAK9kVP1F3SN1VFQ1U3dYvGWpqwZhjtuPjH2xqfWNyxV60Ej1De3nuJzBPkTE8xojo24qrKqSWCmk1swwXx/wCkHRXWaCbjcIKVygdxpCGEAiBJj+Idx4HjOtlRi7bE6aAKb8hmIdTety/vKR5De3cR7+xHOmnTevemAVcw9M0WgAtcxOR4GF/t4zol6oq1IpqrECximKYjkMwALk/ur45Onez6FTcQVUGPCgZ8RAn386pnxSi6Qyh3FXw7uUNUCrkyQGM3MBMKyk5E4IH2+3lfp8ITKirTJk+qIIYYxOQIOZmMZ8ldDcrVdLktlqJNUEEMSbSPYm0CSOdDbrckOALGao10QxN5mZiIDAtlY+YEASdbYvmViPRiTq/Rn9GpTYAVKTGvTtEAf95THj+MBcRxwdaf4W6uK1FWBnEN9/Ok9PeLZVai4p3MLUqA+ancswQGHAP7ozzqjoX/AGTeNQDBqVUerTg8fQggEGOQfbXP4nFo69fn8x4s3ddiFNuTGNUdE3FR6A9VLXBInILjwxB+X2j6avoPOiNYFKouPctoG3FQIpYmANYf4p3QrGkoytSrTT7gFif6sNbjeoCpDCQRBB86+efENQU6+3YQKa12EcRHpjjwI0+LWS7/APCS2PpGwodurnGqNj1BCozGiDVBngzrKxiCU5PtqHQAzdUrOYsoUAkf/wClrzPv2mR7R9dXUzqv4WrX0t7WA/zKppqfcKoQf1OtfC/mcuyKsmxn/wDELp9QbD/MCI6isysPmebmUGMPkEe8Pr5T07pNWuxWjTaowEkKJMf78a+6U9sOp9Nq7epHq0zZPs6/If1iD+uvj2+c7GuybauSCFuJW0qwJwQCYK5yDwc+Rrq435aKGLdw1ZaSI94pt3KCCAYniRmJP2k++rX67VNRamAyLaIxABnBGZBODOBjjWnCUqv/AGZqh3T2MyP8ljQFHdcVMlFknlWXg6yFWgaVayspBR7ai+cHI1aKRr753qvULEM5LMRjJM/3zqv12GAxj7nT3rfSy1CnuqVFUpQKbspwXMkG2ZWVt+n89IG0SBvQeq/s9dahW4CQR5g+x8H/AH51qesfGC7ymKPqrt1Vi99jd8iLYBJ+vgT/ADGN32wqUWtqoyNEww8Hgj3H102X4NrxSMBhUIBCdzoCA0sv/K0iJnjnQRCnovTkuarVU1NvTJBYSFLflmO4KSRmMSJjRnTt0Km69KkjnbktZTmSoYcXQGC3cnmP6uz8L032rPRaqaNgAUMJNVmIDfLLIT6WDwGORGku++HNzsETcXIVf8MlZIBIm0yB4E/y+mjsQeHdes9WhTp1w61LGJXuQEqGLQADMODImM+40QKFEo22FWfWHaGOUqrwDgcx45zHOo9CqBaa7qqQrGHaB85DASSDzng4yfbVe6oUaO5L7h0YVCK1ISYSmWItWflYR49scHSZcfiRoeLoz216nX27Nt1pA1AxBwSf0A5HkH2Ohuo7jcVVZqzMUUwyrFqk+CB2gyI8wdOd90vcVNw1M1HpUnk0i5X8RA1oEi26ODOR7eNJPiDp/wCzlKauGRkVyA8i7hpEC0yOPGMnVccSTtpWRy0AU3cRYAv8Ry38/H6DWw2u0pxSX1Fcg3XxktDSJBIIXDAZkeFJ0g+HdglQuXplwoBm61V9yxkY4/mfPDjZbYMzDbKsXEmqR+Gk/wDdqcsfqcfwjB0JzjAMU2Meobm09hCs1QsBSWQRwDSBMgmPmwIPM67Z9HeosPNKkc+kjZack1GHv+6sDTLp3TFpAnLOcs7ZYn7/AOmmFMQP7a50+IcnoXqJXQpKgCqAAMADgDRe33EHQNZwMkwPc4Gq6G8VjCup+xB/tqur1COeodHWvLIPxniwloX1BGDiBcFkHHcCCe4aVpv2rm5GRaoZbqTkWGfKyCCvM8mYyMnTTpu8HB4Psc/Qg+CDkH3Gl/xT8OgAbimByV3CCYN0kVFH5LzjGAx+h1t4bLXlKpoV7XZLDUC6qFe8SAzEo0OJtzJf5TFwAjPNfWOhV3ZHNRQaVULScfmokGDmCxISfOJ/UXquwSkzrFY3OpDfLczWP9Qe27IImF+mhqe3f1vUUMVUHAYG0KCSSI+WTz7TxnW+cVJFaZvaBhaZBkVEDr+vj740cp1mem9RRaVJSSmWIvkKbjghjgA2nnz7zqr/AItVUqpIYet3Y7QDmCcEjujPEDwdct8K3NpaLoXqWg76pvwlo9zB+g8nkTzMayPxB04y/qJdRqd38VKpGSD/AFg4Mxp4d6lOkriTuGF08ZaVsZSYIIAPnEETOra1H9owiskCRcqlYK9wMQCcgSBHJ51f+GWNJ3tuKp2fP/8Ah1WkJTcuseCHA9/yllg6l/xze0uaqN9ys/8AmtOtR6NMA06tJC6jBUZb3lhBFojMZH15I2fwvR3FFHKstwkgEjOfDFgR7HyPbSTcd5JNe33DXbQzL/GW9KFfTiRFyqxP3BBInWs/w0+IKj0ztDSCJSHqF5NxJaQIIiP/AMf5Ab34OobZDUvcAeAFknnkAe05njWy6NsadOnfTIb1QKjMDMkj7DjI41U3FQfIqRK11YLQ3n7F1Auf8ncgXHwrAgE/oTP2Y+2k3x//AIcirvTVWqlJawnvBg1OCCRxODP1OtN1nYLXospEmCV+8cfrxovY013+wC1BeydpFxUkr7sMi5TBP1Or+HyWq7Fco6nwPoi27lbmKgNaxXj2gkTgmB+unXxX0Wlaa9M2HAqUnLFjULEMUYrB9ypMiCciNMPhHZow3VJL6dVnKKCxBpww9ItAhgGkNpgnSA9H0t2afq06hYtYSGKKyhbxHICmCQIUDGt0XZXRlOm9I9VaaPuVVHyVUFnWIAlQBcO7wTEHGNEL0gbZmSvtW3IJPp1EZwjKCRctjcEic50y2HR6R34ZERR2FEVw1MFgBNzHtaQ0LmCPaDo7eF6yU/TQrZeMsKbEXmAwIMkZ4/106QAQ/Cx3KL+0tUTc2QqG1aardC5IMC5h5/N4gSm2O7eg1ba1QTXn0FYvIpniASYUBwrSPA+2tT0/qG6BqU2FOpDPTRrgy5kHlvw1mCD4iI40WnT13CKzUqPq+qrFHgOPcSPmDEYukHydKGhFQ+H6w2z0xWX1UIqIQ8KVpwxTuUNcC02tEGPGpdPpVqhp1eypSt9RlUR3kFZsYmY47QIzjGr63UjW3C00gGlUcPchBKnBR8QWEH2lRBOop1wbastIqFDf5XpiUKsZUZMgiY88jRIGbjb/ALVQNOveoSqWAMK5gZTiWAmQWBMD2zoH4l6Ns6VSioJqH0yUdnlHAClEbI4uORE4B13UepxuGViyEBXRWgSrTlZOYHuRORqjeUafqt2+otBVsUhQGLkyVIJUkACORIP21GEa77dqa1GmaYR/TIqKO9FlblYKeGM/rAzI1ld90enQdju6xrNMKiE3sJwWLZUEfr7Tp2u7ihu95TYsQ/p05yFQNAH6Fi2fppH8M7D16jO5YkGSZIJJ+oz41jnlu30X7jpDfZ9MqVo9VRTor8tBPlH1fyx++ftwdBRohRAAAHgca6lTAAAEAYGob3c+mhIEsTao92PA/wBT9Adcqc3kdGhKj3c75aYF2ScBRlmPsBoVEr1you9FHFwtyzLMHvyAfMDMZ0PttlHdWZ2bhmEeVlbTAtAIPymcffR+0apUg3FVkkEYYk8mfAPP9c86s5VBWC7Ax0GgMu3IJBfJMRH+ZJM9w8RA55PtTplAkdlP8xkLaQATGYmYjIIGOQTBLFYKl1NLQAWMowYgDHjhoIDHBIjRO/30UyhksxW0eQbh3T4gTn2kasUpWhaQBsqrU2RWvtqA+mXBuBUAsjGMkTIb8w9jOtOjLWpFHLW/mtMNbMyP4lIuHvDD82s91SqCu3T83rlgPZRTa4/+ZdMdlXKkEaST5WpINWqFb7cbevV21apcFg0hypiWQkGQBaxEqPH10v6j0dtqzqwRQxBuVmgBzkLiJALAD2nT/wCIukmtTBQAuiOaa8XJEvTBjlcuq/ukxFmsuhNbbVVqVitwFS3JWQeCRMEFzkjwROuthyKcSiSodbfp4tHm5jTk4IPzFSwOMmCrc3A850Fvdsrli1RWI+VlY8G2e3kAEyD9uQJ1VtkdKDVgPzKpbtJyIAdYm4j5STIPvOinpiq1pUU6pRSTBtdTw0TgEicHkD7aOaUYq5BjbD6vRhTDIwub01dCWuBHDENOJIj+YPGZf8Y3Y2y0yo7JVXKG7I7fPAMAkDVRKDb+kHhvUhzDGCeDwYUwYicg48aK3zblqVF6TeswYNd25g4/QAFSOffzrNPJrfRtbr+R0u442TlkBakEa0AkGQx8kT3AcGD7nRAGvKBqEH1LASxYKggKD4nlj5n3OpLrBlacnRZHYA3KUq7tRYgkANF0Gf4cySOTGqemrutvSKFVqj1BYqmCqk9xLMP6Zj66YU9nTFQ1AoviLozHtqyvv0T5mUT7nUWTlVRXqBq9wwtnGlvw5vhtt29FoCVYtJPB/KP1kr/06U1Piao7FdvRvgxcTCfz4/1+mp16A3NNwyBKyiO0z9RBgEg/bn7abG3jdsWStA3+IPQn21Z620pMz7ghn7bqYC8sQPlIaCTMEEyMHWR3/VtzVrpQtFS1r7FYMpZ1Agkgdox2tjxr6kzP1HpUo5SuFKlh+8uGBjwwz+o18z2/Qm2p9Pblq1YlVqmmCaSoe9SjAA3gWnBJywjEnqwdFDI7iu/7O/q1PQYNfYEJKgMwNMH8rZ4McDznWn+G9jsWogNV9N15FQnuBAKspb3HIHBHA84vq2ycVqu4T8af8wMQXDkw2M3QYExMNmDoKjt6rYDoT8xIYjmRB4B+WZHvzq26AbNE9T16CFdtTLBYZZX1CLyCGUSpyLj4b6TpVtfWp0m21ejUvcF1cBTcobOZEeRz5GNF1+nAqlWgXpSSlQsZDEJCgqQFVlcMp4GABnGierVWrUVV90KcXFSDK3EEsjBlBVFJwDJhlPjBIUbw0hTqW1agNaoH9RQT3MwBsI9oAtIntJ+uqv2GSUWtcjLHqMgLUqoMQloiZhgQQefONFLWrmkaaMKTWCqqSrgwrAgKpuBYrF/MsI5nSSr1ovtCz7iou4DMx4BuuJsIkNBkkNmDM6JB117o7NtmApBjUQWXKsqyfNbU5LHPbdniNUdMps6g7unYKJuUe3Yssse4AIGRI0n6f8T0TTQ17jVWoalwJXMzkLhgYB9wRwRqrr/Xg59ShVYXkr6Rk2pcSMk85iI84+gINembhFepRq1b6e6JRiBFjHAI+/uYyNL+gMdtuam3qYaY/Ue30YZGg16NUogh2MupWE7ihEfP+6ueeD+mmXWE/aNuNwhB3G2tWoVOGUZD5Ekr5+k+2sGXGk2ukvj0LU+vY1lLOh9zQuqQVLi0gJ483Z4mRGf6c6h0bqAqorjyP5HyP0ONMeoqrGmWE0ye60wQ4+oEi4E5BGR51yo6SpmhvQTUqHqbgU0ttp4Yk9xYgFQee0TJ9zjMZIZWMzBrIJGGW0tIXF+GVlLEmbkIxqW56fVVmagaY9Q3vfd80AGLfBidU1NpWy1bcBYK3WJaIIGSZLEDA5HjWm72oQIq7qmjnyzR2iAFzMmcL3EmT+nGqN1SMXO4DZkr8wggYE4EkdpB98mYvoMiD8GGaZBAkz7uTgjkZgkQYPnqNGLma0vBbAA8fQc45PtqLQm5VtKJm98sRAnwOY+5PP6DxJOQ6Ep3qwDspuBIjkWlZB/6hng/z0Zt0ua3+Enicjx+vGlacnQVSGeyryImCDcp9mHB+3g+4JHnSPpu+TbVqnqUB6T3XoCOxp4k82iFn6aY9PRqjlEFzAXEDmPfTDb0KTuTVUFKoFOpjuUyAlRW5WMKY/hP5Tq/BKWOSvZ7CTSaMXV2zXVAhADMLlMh2pkdjAA8YEnBGD76mNjfVpVKSNTqKvp1EOUfBLBD+VgeF8nEiM17vpx271KdrrVpsO/ANq3EMowTwDiR3HAt1XR6qawLOTTqFrw5VlZjMD5MLLFSIHKsJzrpSSnC2VLRmu6fUW0mAJ5xz9//AL0y2lJVQKqhQOABA1kfhbrDVw3qf5quRUH8U/7/AFB1q0qgIWJgKCSfYDJOuJOLi6NCd6hJbGhtzu0QS7Ko9yQP76SU+obquJRVoU2gq7EO7KRIIUdokEHJP211Ho1NW9Q/iVP36puYfacJ+gGp4dfmJfYlX6rWq42yQvmrUBC/+EfM/wB4jVFD4fWb6zNXf+PC/YJgf9R06RSSCB98/wD1n+mrGpD2nzH1/sNFTrYldyhFIaB8sCBGB9Bn/TUqlEiqjL57WH0yQf0Mj/xaPpbbGcfQf/OrLAONLZAf4Z3y0N9U2/aorKKqgeHA7sT5AnSX4l3a9P3HphGAq1PXpsgmScMsAHMx/XjVHVdzZ1Hb1MdtgJI47j/7SdPv8UdnTq0qE1vRYOWWoASQABMBc8GP110cMrin2KJaNmF3wrVnqVKaBateso7WPq0u0QxSYJIBkicnkEaQ9Y62qN6XpU6npkg30yCDMEZz4mPE8nnTLqXxCiVfTuWaDkipb88BcSDMMyhwTwfB41b07qO33YZ622R3mSxNhJIEjtIuiOT763lZftt4KlN6SpUO0URUqCoCYkVDMfMyMQLl4BJ0z6ftk3FZHWpUVQlgR1DD1R+aYlonDGTyPpqO/wDhhKWyrHauab0gK0FiSYIkiTAMYMYMcaxnw/8AEP8A2q+s8Blg57WYCAzg+fqIzHGoQ0u0qMgWoKlMMRaSkhgUvZSGiIJUghvluHI0s+If2uqXpKvqUa1T1Uq2KLoF0lphSA2ZMxHiNNKHTadFtxVpFqBakQqBWZLwqtgtDWPdA8cjONCmo9M0FQ1akqKFRXUpaWVbWJEw0CACJ7fOoQy1fb7jYuyulhqIR3KGBU8lTkfSRoDZ7J6rWU1LN7Y/1xrf9XvO3aglD1VsCIzKSyNJYuGJAAIM+cn9dCu222tMJVoKlUWOjm4OZHcGtm5CZz9okanKAG6TQVqFoqNSr4DVKhYKBdaQZwBJAkH3mfEl661OsSKYNOmfTqiBbbEH7qRmI9/c6p6nu61bc+nQLUxBIV5CqAAeak3C0KbiAeCffV1e6x1qUJNFYqNjLQt2Q3eDlp8XDSZIKUaY8XRyN+wbkIDdt6/fTaeAfr9OD+h1raFcQQQCp5B4Osb0tP2rbHZviqn4lAtIIyRaSRwR/p7aO+Fepl0NNzFSn2kHmBjP1HB+2uVlhavqt/6ZdF1oPP8Ah4B7KtVBzaGBUfa9SQP11P8AYwTcSztFsk5j27QJH01IPqatrNciykcaR9M2KBbKsh7SIkeOCDz9M+NQPygj8Nl5ODn8xwYIbDfQg+50RVq3NdwSAGjzGJP1iB9gNB9QqBUJPyyFOYwxift76txx5pKK6ivRWybbAU2PYFaAD2gH+gGg936gqUnpEqyNdIE+2Mfbzp5v9vTBVaVRWApgxcAVAxbBM4kQOdLt6r0wDYScMFM9wkSMZyJ41bCM8WS/a3sBtSiQbdKu5p16jMhOJT8rNJmB8ygk9o8MeeNNtluFYMQyOtxRgDnInI/dI86B3LI5JVLVObTmPpxnOoUKYUkgAE8n30MmRSjUt1swqNbDXrHS23aXDu3O2FykgfiUmutMEQXBBUg4JH8Q1m6e2fck1KalHVWLhWCfhsBcUUiF8jkiAPtrRUN1UBV6R/EpmVE4cfmpt9GHHswB0B8S9DpXDcUO5NyGanI7KZZCXkggpkXZwCGka0cPnta+/wAyuUehkdluvS3CVuFrfhVADMVlxk8d3zSJ5bX0nptTXzbcBqxqUHK3Most+VKyZAunN0sl3tHODrT/AAv1s1qKMfmGG/5hg6ozxrXt9L5ew0RvSJDNRaAaZuXjupMxKke1h7D9AnvopKMmY1eu4JGQPpjief7a71dZpTvUdKiIp++p4A0Jv+qU6K3VWCr4nz9hyT9tfPviL/EOozW7c2IPzEC5j+sgD6c/bjUx4pZXoSUlHc+hdR61SoKGqOFHA+v6DWX61/iAEqEU4ZQIn3P0+g/rnWGIr1pq1GgHmrUMD7LOT9gNGdL2NG4XKz3YFRwRTnxaoILRN0EyQMDWyHCxWj1ZU8jex7R67Xdi1O56l193gRnz2gffR+465UrUaj1tz6tSlMqyzhiob0nGUIBwYgmfYSTT6Qx9OlW9N2ZmdBTaAChIiB+9cgBKngEHJGqOtVWtmptzRr16fpUnRwAVDRUFQA2jBKkdsC3xrdDGkVNi7edIYVPX2yLaoVrWqLUMkCTBywkieYz4zpXUeptmtVkYMA0jK5H1GD4I+2tn0akHZae8mm23LhShUrTNqEXW8qR3LniY+lfTOu7QU5qV6tNmYufRCWktk9hHYA0wPb3gauoUW7v4sr7ijXFKnaAv4jXLhOIyBn2jxONE/BdVqu3egvpqSYEoGLzJM4niQDPgcaQ9Kq0HotRdUWo5J9Z57YgiCDgEArEGZHnjXUevO9FW29K9EYLDU+xOAZfMJESRjj66iCNd1XqoUSvQYo1RkVWWIiWhioMAQHUmRgwe3WY6xsNxCIXCVFpiuXL9jye2zHbkeygGJ8HTP4q+LXq/hepTpMD6krcWLIWVUMgAAnM8QeDnSTqaU6NFqe7UPuChsZG+QSLQI7bZDhlMGf00QHvS+uvQqON3cpIDgADmTMRgE5jxMzGgOr9Yo+uvpBqtCmsItUgwx+Yi0RE+ONIHckySSfcmdeaSyG/6bvGq0g9U07ajvUpoAcMpYgXCSrZMSCCAAYwRXXrLU9GH/FeXWxLadRgZDOTxIUBojEzMZTfCUEVFcXqwssuIi7F2P0E+/ONajb9Qq1idvKqdu4qCAjCHgFFIYXLDe4MCInh9wiXrOy3BenVnuQA0z4K3RloEQcZEnPGu6+YanvqMZNlYKZF/v9mH9QD50N8RbdfRv9XvDlSgkqZJmGPkEQR9P11X8Nb6nSUrVe6lXlKlOPlkwGmeRAPHsfGsmaFeZfdPcdO9DYbHdiogZTIInRY1kems2z3DbaoZU5RvBB4I+/8AQyNaum865uSKi9Nuhoi7Ll1XudqKikGYPt/b6j6HUl1U++NN1IpGpggjNhBGJI4IOePHOhjXNKroMtEA7nYjApxchBYE5tOLvsOMcfy03bf7h6SJXg2AWsR3lSBEkYIiDPnUNnWo1ULK34qsUZCPExcrcEGF+upJSCqFEwMZJP8AU60ZZyivDfz/AJEik9QLfbkpTZhyATx5jH6TGr9h1WjXeigupvUUKARINSIxn5WP8iDr06p3G2vAFzLBBlTBwZGfGQDj21XjnBLlmvcMk90MKdQg+xGmGwZDdt6hijuW7D/3VfnHsHi4fxBh+fSm/VzUlqI1NuGET5B5DD2KmCD9NVwlyyvoGStGZ+KOkVA6U1b8WiS7gxgAzcIzb3ATHBXS2p1g7Wt6wW6nXEsAYAqKYcj74b/xa3PW9m+52h3Bp3bzbL6dW02l1wwdGH0zP/OIxGsP1PZt+IKqOaLVFKhcPSZh2wCApUiRgx7a2ON11X9Fd6fqaFPjzbBR+IcCYsb+XHOknUf8RKrmzboVnAJFzn7AYH9dLV+H6KHuNVzMRaEXHMsTkAZ7Z51oG6BUVhQo0iGcB4pgERmL6mWIODjOR40IcNjT0TfqBylWpn91ta9ZlbdVbJhAD3OfsgMCfckam/TDR7kom0QTXq2sLSYLKvEDPvEH20yWsu3FSja4RzdcULtTseSWlQwyGTwCF+mvPh7qbuWd1qrSIsUJdZ3MSO61uXOQbQR5nWxYu/7Fdl9ToyVVVC5VK6qTWqAOqVLiOxlEWwsEgjDxGhdp051oqHZxFS5ltNjKkqGycxHhczyI0x2+1qVdsyDO4SoKsBh6XafxAQuCijItnAxqO86JUqfspp7hSQWT0i5BUg5+YtGcWmP65uUUthQ3qVCoVWKjVGDK1NAoYvSCNYZDEngXDJ49horbdKciru0rKlAkn0my6C3uiTDmTJDAE4MyJ0N0/pi1xRSPSNxQ1QFM+VS3AU+xJjIIMsdIt0lpfZftASoHKv2krbgBR5mYnkkT7QSQZJsmG2q0z6dahTeQ1W8M1kgntErPsxggeDnUd18N7O2m4yrArYmGRlYyHN3cYZYJzA1T15Ka0Xeo7VCyrTaKssGKmx1XHbaouUn3Hboiht6i7WhbtK1Qm6WV5MYgMJwwk/pHtAgDBdO6XUrsVpLcVUscgYH3I04+H9zUbb7ikK/pqEZgtpN0qbgSCAFIWMzk8cnXmu0qIZ6POmR6hSO2KGldXLT6pYyB7c8RiI+uu12lILddrzXahC6htmYEqJsFxMgQPfn+2jOhdT9GsKjLfggg5598if5+eQddrtEgwG7p7pfSKrQWmGdCq3HwLScEjgkkkzMTxqnZOD+Ftkuc9/qNaGBgAx7AZiD+Y/fXa7QewVuNawG82zqJ9baSys0XNTEypIxIgkfaPMlh8NdT9WkJ+Ydp+/vrtdrmTS5ZLs1XurZojuh8upjXmu1kLTynRVZtAEmTAAn7xq8a7XalgIPT1Tr3XaYh7qym2u12ggnPv/2SvT3s9gijuF/epMYDR5ZGM/aRo/4r6aKDSFWpTYAhXyLVMwCTcrKPlIIHE67Xa14pvw0+zopa81GbTbpUCQ5ovFpay5GBloZZyWEi6MRxmdeU9/6TUqm2Yq4vawD8MoqIDAPmfBgT9IOu12ulB2iqW53Ud9uFqpuS8+qzYEXKMU3BkWsJEiI5PudT2/Vk9CmJVGTscJTKlkm0XEEyJnH04HJ7XatS1FDd70WlQrLSpVe6ey9Se11xJzcWJAgg8mY0tpVq4SqfSUPZ6pRrY+a7tYEwQCRBgEAZwNdrtQhLb0LTRAC0w1I0we6DezIoYK0hl4uE/l9tXbSht6lBbUVCzLcxUuZuY+ot2biAQe4frg67XahBX1BPVd9u9l22rB/UIbvx34EwGgNkSONbOlR3G2poS1NhVJYBqYa3jAMgjBGM67XaAOh//9k="/>
          <p:cNvSpPr>
            <a:spLocks noChangeAspect="1" noChangeArrowheads="1"/>
          </p:cNvSpPr>
          <p:nvPr/>
        </p:nvSpPr>
        <p:spPr bwMode="auto">
          <a:xfrm>
            <a:off x="155575" y="-906463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http://blog.goldandsilveronline.com/wp-content/uploads/2013/03/gold-and-silver-ba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6" y="609600"/>
            <a:ext cx="58007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saltburnbysea.com/history/oldsmuggl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6" y="1903413"/>
            <a:ext cx="373380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93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Patterns of Society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England, most people did NOT own property; not the case in the colonies</a:t>
            </a:r>
          </a:p>
          <a:p>
            <a:r>
              <a:rPr lang="en-US" dirty="0" smtClean="0"/>
              <a:t>The Plantation:</a:t>
            </a:r>
          </a:p>
          <a:p>
            <a:pPr lvl="1"/>
            <a:r>
              <a:rPr lang="en-US" dirty="0" smtClean="0"/>
              <a:t>Started in the Chesapeake – tobacco </a:t>
            </a:r>
          </a:p>
          <a:p>
            <a:pPr lvl="1"/>
            <a:r>
              <a:rPr lang="en-US" dirty="0" smtClean="0"/>
              <a:t>Plantations were far from towns -&gt; different governments than in NE</a:t>
            </a:r>
          </a:p>
          <a:p>
            <a:pPr lvl="1"/>
            <a:r>
              <a:rPr lang="en-US" dirty="0" smtClean="0"/>
              <a:t>Large plantations may have provided schools and chapels</a:t>
            </a:r>
            <a:endParaRPr lang="en-US" dirty="0"/>
          </a:p>
          <a:p>
            <a:r>
              <a:rPr lang="en-US" dirty="0" smtClean="0"/>
              <a:t>Plantation Slavery:</a:t>
            </a:r>
          </a:p>
          <a:p>
            <a:pPr lvl="1"/>
            <a:r>
              <a:rPr lang="en-US" dirty="0" smtClean="0"/>
              <a:t>Most slaves lived on large plantations</a:t>
            </a:r>
          </a:p>
          <a:p>
            <a:pPr lvl="1"/>
            <a:r>
              <a:rPr lang="en-US" dirty="0" smtClean="0"/>
              <a:t>Slaves developed a unique culture, religion, and family structure</a:t>
            </a:r>
          </a:p>
          <a:p>
            <a:pPr lvl="1"/>
            <a:r>
              <a:rPr lang="en-US" dirty="0" err="1" smtClean="0"/>
              <a:t>Stono</a:t>
            </a:r>
            <a:r>
              <a:rPr lang="en-US" dirty="0" smtClean="0"/>
              <a:t> Rebellion:</a:t>
            </a:r>
          </a:p>
          <a:p>
            <a:pPr lvl="2"/>
            <a:r>
              <a:rPr lang="en-US" dirty="0" smtClean="0"/>
              <a:t>SC – 1739, 100 Africans revolted, stole weapons, killed many whites</a:t>
            </a:r>
          </a:p>
          <a:p>
            <a:pPr lvl="3"/>
            <a:r>
              <a:rPr lang="en-US" dirty="0" smtClean="0"/>
              <a:t>As a result, laws became more strict regulating slaves</a:t>
            </a:r>
          </a:p>
          <a:p>
            <a:pPr lvl="2"/>
            <a:r>
              <a:rPr lang="en-US" dirty="0" smtClean="0"/>
              <a:t>Most slaves resisted slavery by running away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457200" y="4686300"/>
            <a:ext cx="7620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8229600" y="4724400"/>
            <a:ext cx="7620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://farm3.staticflickr.com/2586/3780340306_c481098415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80999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nauticalcharts.com/images/products/noaa/115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341"/>
            <a:ext cx="4252712" cy="352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69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Patterns of Society Cont.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Puritan Community:</a:t>
            </a:r>
          </a:p>
          <a:p>
            <a:pPr lvl="1"/>
            <a:r>
              <a:rPr lang="en-US" dirty="0" smtClean="0"/>
              <a:t>Town played a large role in daily life</a:t>
            </a:r>
          </a:p>
          <a:p>
            <a:pPr lvl="2"/>
            <a:r>
              <a:rPr lang="en-US" dirty="0" smtClean="0"/>
              <a:t>Divided up land, provided fields</a:t>
            </a:r>
          </a:p>
          <a:p>
            <a:pPr lvl="2"/>
            <a:r>
              <a:rPr lang="en-US" dirty="0" smtClean="0"/>
              <a:t>Town meeting – yearly elections (males, landowning, church members) </a:t>
            </a:r>
          </a:p>
          <a:p>
            <a:pPr lvl="1"/>
            <a:r>
              <a:rPr lang="en-US" dirty="0" smtClean="0"/>
              <a:t>“Halfway Covenant” –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increased church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membership, but sacrificed religious purity</a:t>
            </a:r>
          </a:p>
          <a:p>
            <a:r>
              <a:rPr lang="en-US" dirty="0" smtClean="0"/>
              <a:t>Salem Witch Trials</a:t>
            </a:r>
          </a:p>
          <a:p>
            <a:pPr lvl="1"/>
            <a:r>
              <a:rPr lang="en-US" dirty="0" smtClean="0"/>
              <a:t>Hysteria throughout MA</a:t>
            </a:r>
          </a:p>
          <a:p>
            <a:pPr lvl="1"/>
            <a:r>
              <a:rPr lang="en-US" dirty="0" smtClean="0"/>
              <a:t>Accused tended to be wealthier, widowed, and middle-ages</a:t>
            </a:r>
          </a:p>
          <a:p>
            <a:pPr lvl="1"/>
            <a:r>
              <a:rPr lang="en-US" dirty="0" smtClean="0"/>
              <a:t>Reflected religious and social tensions</a:t>
            </a:r>
          </a:p>
          <a:p>
            <a:pPr lvl="2"/>
            <a:r>
              <a:rPr lang="en-US" dirty="0" smtClean="0"/>
              <a:t>Most of the accused were “independent” which challenged Puritan society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http://www.msp.umb.edu/KimSalem_files/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"/>
            <a:ext cx="5410200" cy="398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00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873</TotalTime>
  <Words>932</Words>
  <Application>Microsoft Office PowerPoint</Application>
  <PresentationFormat>On-screen Show (4:3)</PresentationFormat>
  <Paragraphs>173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www.Apushreview.com</vt:lpstr>
      <vt:lpstr>American History: Chapter 3 Review Video</vt:lpstr>
      <vt:lpstr>The Colonial Population</vt:lpstr>
      <vt:lpstr>The Colonial Population Cont.</vt:lpstr>
      <vt:lpstr>The Colonial Population Cont.</vt:lpstr>
      <vt:lpstr>The Colonial Economies</vt:lpstr>
      <vt:lpstr>The Colonial Economies Cont.</vt:lpstr>
      <vt:lpstr>Patterns of Society</vt:lpstr>
      <vt:lpstr>Patterns of Society Cont.</vt:lpstr>
      <vt:lpstr>Patterns of Society Cont.</vt:lpstr>
      <vt:lpstr>Awakenings and Enlightenments</vt:lpstr>
      <vt:lpstr>Awakenings and Enlightenments Cont.</vt:lpstr>
      <vt:lpstr>Past Essay Topics</vt:lpstr>
      <vt:lpstr>That’s 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www.Apushreview.com</dc:title>
  <dc:creator>Adam Norris</dc:creator>
  <cp:lastModifiedBy>Adam Norris</cp:lastModifiedBy>
  <cp:revision>63</cp:revision>
  <dcterms:created xsi:type="dcterms:W3CDTF">2013-07-31T01:09:51Z</dcterms:created>
  <dcterms:modified xsi:type="dcterms:W3CDTF">2013-09-09T22:50:53Z</dcterms:modified>
</cp:coreProperties>
</file>