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6" r:id="rId3"/>
    <p:sldId id="287" r:id="rId4"/>
    <p:sldId id="288" r:id="rId5"/>
    <p:sldId id="289" r:id="rId6"/>
    <p:sldId id="290" r:id="rId7"/>
    <p:sldId id="291" r:id="rId8"/>
    <p:sldId id="293" r:id="rId9"/>
    <p:sldId id="294" r:id="rId10"/>
    <p:sldId id="295" r:id="rId11"/>
    <p:sldId id="296" r:id="rId12"/>
    <p:sldId id="297" r:id="rId13"/>
    <p:sldId id="298" r:id="rId14"/>
    <p:sldId id="286"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D0665B6-AB0B-47A6-B974-E03EF5A4DB78}" type="datetimeFigureOut">
              <a:rPr lang="en-US" smtClean="0"/>
              <a:t>9/22/2013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F23847-8387-4134-A83C-4BD72AED1E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665B6-AB0B-47A6-B974-E03EF5A4DB78}"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665B6-AB0B-47A6-B974-E03EF5A4DB78}"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665B6-AB0B-47A6-B974-E03EF5A4DB78}"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0665B6-AB0B-47A6-B974-E03EF5A4DB78}"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0665B6-AB0B-47A6-B974-E03EF5A4DB78}"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D0665B6-AB0B-47A6-B974-E03EF5A4DB78}" type="datetimeFigureOut">
              <a:rPr lang="en-US" smtClean="0"/>
              <a:t>9/22/2013</a:t>
            </a:fld>
            <a:endParaRPr lang="en-US"/>
          </a:p>
        </p:txBody>
      </p:sp>
      <p:sp>
        <p:nvSpPr>
          <p:cNvPr id="27" name="Slide Number Placeholder 26"/>
          <p:cNvSpPr>
            <a:spLocks noGrp="1"/>
          </p:cNvSpPr>
          <p:nvPr>
            <p:ph type="sldNum" sz="quarter" idx="11"/>
          </p:nvPr>
        </p:nvSpPr>
        <p:spPr/>
        <p:txBody>
          <a:bodyPr rtlCol="0"/>
          <a:lstStyle/>
          <a:p>
            <a:fld id="{54F23847-8387-4134-A83C-4BD72AED1E3A}"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D0665B6-AB0B-47A6-B974-E03EF5A4DB78}" type="datetimeFigureOut">
              <a:rPr lang="en-US" smtClean="0"/>
              <a:t>9/22/2013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F23847-8387-4134-A83C-4BD72AED1E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665B6-AB0B-47A6-B974-E03EF5A4DB78}" type="datetimeFigureOut">
              <a:rPr lang="en-US" smtClean="0"/>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0665B6-AB0B-47A6-B974-E03EF5A4DB78}"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665B6-AB0B-47A6-B974-E03EF5A4DB78}"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23847-8387-4134-A83C-4BD72AED1E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D0665B6-AB0B-47A6-B974-E03EF5A4DB78}" type="datetimeFigureOut">
              <a:rPr lang="en-US" smtClean="0"/>
              <a:t>9/22/2013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F23847-8387-4134-A83C-4BD72AED1E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pPr algn="ctr"/>
            <a:r>
              <a:rPr lang="en-US" dirty="0" smtClean="0"/>
              <a:t>www.Apushreview.com</a:t>
            </a:r>
            <a:endParaRPr lang="en-US" dirty="0"/>
          </a:p>
        </p:txBody>
      </p:sp>
      <p:pic>
        <p:nvPicPr>
          <p:cNvPr id="9218" name="Picture 2" descr="http://socialstudiesresourcse.files.wordpress.com/2013/02/cropped-apush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447800"/>
            <a:ext cx="912321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0833 -0.04444 L -0.00833 -0.11667 " pathEditMode="relative" rAng="0" ptsTypes="AA">
                                      <p:cBhvr>
                                        <p:cTn id="14" dur="250" accel="50000" decel="50000" autoRev="1" fill="hold">
                                          <p:stCondLst>
                                            <p:cond delay="0"/>
                                          </p:stCondLst>
                                        </p:cTn>
                                        <p:tgtEl>
                                          <p:spTgt spid="4"/>
                                        </p:tgtEl>
                                        <p:attrNameLst>
                                          <p:attrName>ppt_x</p:attrName>
                                          <p:attrName>ppt_y</p:attrName>
                                        </p:attrNameLst>
                                      </p:cBhvr>
                                      <p:rCtr x="0" y="-3611"/>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par>
                                <p:cTn id="19" presetID="15" presetClass="entr" presetSubtype="0"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p:cTn id="21" dur="1000" fill="hold"/>
                                        <p:tgtEl>
                                          <p:spTgt spid="9218"/>
                                        </p:tgtEl>
                                        <p:attrNameLst>
                                          <p:attrName>ppt_w</p:attrName>
                                        </p:attrNameLst>
                                      </p:cBhvr>
                                      <p:tavLst>
                                        <p:tav tm="0">
                                          <p:val>
                                            <p:fltVal val="0"/>
                                          </p:val>
                                        </p:tav>
                                        <p:tav tm="100000">
                                          <p:val>
                                            <p:strVal val="#ppt_w"/>
                                          </p:val>
                                        </p:tav>
                                      </p:tavLst>
                                    </p:anim>
                                    <p:anim calcmode="lin" valueType="num">
                                      <p:cBhvr>
                                        <p:cTn id="22" dur="1000" fill="hold"/>
                                        <p:tgtEl>
                                          <p:spTgt spid="9218"/>
                                        </p:tgtEl>
                                        <p:attrNameLst>
                                          <p:attrName>ppt_h</p:attrName>
                                        </p:attrNameLst>
                                      </p:cBhvr>
                                      <p:tavLst>
                                        <p:tav tm="0">
                                          <p:val>
                                            <p:fltVal val="0"/>
                                          </p:val>
                                        </p:tav>
                                        <p:tav tm="100000">
                                          <p:val>
                                            <p:strVal val="#ppt_h"/>
                                          </p:val>
                                        </p:tav>
                                      </p:tavLst>
                                    </p:anim>
                                    <p:anim calcmode="lin" valueType="num">
                                      <p:cBhvr>
                                        <p:cTn id="23"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Stirrings Of Revolt</a:t>
            </a:r>
            <a:endParaRPr lang="en-US" dirty="0"/>
          </a:p>
        </p:txBody>
      </p:sp>
      <p:sp>
        <p:nvSpPr>
          <p:cNvPr id="3" name="Content Placeholder 2"/>
          <p:cNvSpPr>
            <a:spLocks noGrp="1"/>
          </p:cNvSpPr>
          <p:nvPr>
            <p:ph idx="1"/>
          </p:nvPr>
        </p:nvSpPr>
        <p:spPr>
          <a:xfrm>
            <a:off x="457200" y="1524000"/>
            <a:ext cx="8229600" cy="5050536"/>
          </a:xfrm>
        </p:spPr>
        <p:txBody>
          <a:bodyPr>
            <a:normAutofit lnSpcReduction="10000"/>
          </a:bodyPr>
          <a:lstStyle/>
          <a:p>
            <a:r>
              <a:rPr lang="en-US" dirty="0" smtClean="0"/>
              <a:t>The Tax Issue:</a:t>
            </a:r>
          </a:p>
          <a:p>
            <a:pPr lvl="1"/>
            <a:r>
              <a:rPr lang="en-US" dirty="0" smtClean="0"/>
              <a:t>Americans believed that they should only be taxed with their consent</a:t>
            </a:r>
          </a:p>
          <a:p>
            <a:pPr lvl="2"/>
            <a:r>
              <a:rPr lang="en-US" dirty="0" smtClean="0"/>
              <a:t>“No taxation without representation”</a:t>
            </a:r>
          </a:p>
          <a:p>
            <a:pPr lvl="1"/>
            <a:r>
              <a:rPr lang="en-US" dirty="0" smtClean="0"/>
              <a:t>England believed in “Virtual Representation”</a:t>
            </a:r>
            <a:endParaRPr lang="en-US" dirty="0"/>
          </a:p>
          <a:p>
            <a:r>
              <a:rPr lang="en-US" dirty="0" smtClean="0"/>
              <a:t>The Tea Issue:</a:t>
            </a:r>
          </a:p>
          <a:p>
            <a:pPr lvl="1"/>
            <a:r>
              <a:rPr lang="en-US" dirty="0" smtClean="0"/>
              <a:t>British East India Company was on the verge of bankruptcy</a:t>
            </a:r>
          </a:p>
          <a:p>
            <a:pPr lvl="1"/>
            <a:r>
              <a:rPr lang="en-US" dirty="0" smtClean="0"/>
              <a:t>Tea Act of 1773:</a:t>
            </a:r>
          </a:p>
          <a:p>
            <a:pPr lvl="2"/>
            <a:r>
              <a:rPr lang="en-US" dirty="0" smtClean="0"/>
              <a:t>Lowered the cost of tea, but was designed to bail out the British East India Company</a:t>
            </a:r>
          </a:p>
          <a:p>
            <a:pPr lvl="2"/>
            <a:r>
              <a:rPr lang="en-US" dirty="0" smtClean="0"/>
              <a:t>Angered colonists because they were against ALL British taxes</a:t>
            </a:r>
            <a:endParaRPr lang="en-US" dirty="0"/>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descr="https://encrypted-tbn0.gstatic.com/images?q=tbn:ANd9GcSFkl2LoKgvVGb-3-T13kf2_RYYdpmRLhKWP8JH1d7otpADmMiG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
            <a:ext cx="2133600" cy="21336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f067b.medialib.glogster.com/media/6a/6a27063caabd14a1f4e855fa5cd046043cd8a13c0f20adc8ef6280eb32805c71/19576512-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67945"/>
            <a:ext cx="4486275" cy="344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6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098"/>
                                        </p:tgtEl>
                                        <p:attrNameLst>
                                          <p:attrName>ppt_x</p:attrName>
                                        </p:attrNameLst>
                                      </p:cBhvr>
                                      <p:tavLst>
                                        <p:tav tm="0">
                                          <p:val>
                                            <p:strVal val="ppt_x"/>
                                          </p:val>
                                        </p:tav>
                                        <p:tav tm="100000">
                                          <p:val>
                                            <p:strVal val="ppt_x"/>
                                          </p:val>
                                        </p:tav>
                                      </p:tavLst>
                                    </p:anim>
                                    <p:anim calcmode="lin" valueType="num">
                                      <p:cBhvr additive="base">
                                        <p:cTn id="47" dur="500"/>
                                        <p:tgtEl>
                                          <p:spTgt spid="4098"/>
                                        </p:tgtEl>
                                        <p:attrNameLst>
                                          <p:attrName>ppt_y</p:attrName>
                                        </p:attrNameLst>
                                      </p:cBhvr>
                                      <p:tavLst>
                                        <p:tav tm="0">
                                          <p:val>
                                            <p:strVal val="ppt_y"/>
                                          </p:val>
                                        </p:tav>
                                        <p:tav tm="100000">
                                          <p:val>
                                            <p:strVal val="1+ppt_h/2"/>
                                          </p:val>
                                        </p:tav>
                                      </p:tavLst>
                                    </p:anim>
                                    <p:set>
                                      <p:cBhvr>
                                        <p:cTn id="48" dur="1" fill="hold">
                                          <p:stCondLst>
                                            <p:cond delay="499"/>
                                          </p:stCondLst>
                                        </p:cTn>
                                        <p:tgtEl>
                                          <p:spTgt spid="4098"/>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050"/>
                                        </p:tgtEl>
                                        <p:attrNameLst>
                                          <p:attrName>ppt_x</p:attrName>
                                        </p:attrNameLst>
                                      </p:cBhvr>
                                      <p:tavLst>
                                        <p:tav tm="0">
                                          <p:val>
                                            <p:strVal val="ppt_x"/>
                                          </p:val>
                                        </p:tav>
                                        <p:tav tm="100000">
                                          <p:val>
                                            <p:strVal val="ppt_x"/>
                                          </p:val>
                                        </p:tav>
                                      </p:tavLst>
                                    </p:anim>
                                    <p:anim calcmode="lin" valueType="num">
                                      <p:cBhvr additive="base">
                                        <p:cTn id="51" dur="500"/>
                                        <p:tgtEl>
                                          <p:spTgt spid="2050"/>
                                        </p:tgtEl>
                                        <p:attrNameLst>
                                          <p:attrName>ppt_y</p:attrName>
                                        </p:attrNameLst>
                                      </p:cBhvr>
                                      <p:tavLst>
                                        <p:tav tm="0">
                                          <p:val>
                                            <p:strVal val="ppt_y"/>
                                          </p:val>
                                        </p:tav>
                                        <p:tav tm="100000">
                                          <p:val>
                                            <p:strVal val="1+ppt_h/2"/>
                                          </p:val>
                                        </p:tav>
                                      </p:tavLst>
                                    </p:anim>
                                    <p:set>
                                      <p:cBhvr>
                                        <p:cTn id="52"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Stirrings Of Revolt</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r>
              <a:rPr lang="en-US" dirty="0" smtClean="0"/>
              <a:t>Boston Tea Party: December 16, 1773</a:t>
            </a:r>
          </a:p>
          <a:p>
            <a:pPr lvl="1"/>
            <a:r>
              <a:rPr lang="en-US" dirty="0" smtClean="0"/>
              <a:t>In response, Britain passed the Intolerable (Coercive Acts)</a:t>
            </a:r>
          </a:p>
          <a:p>
            <a:r>
              <a:rPr lang="en-US" dirty="0" smtClean="0"/>
              <a:t>Intolerable Acts:</a:t>
            </a:r>
          </a:p>
          <a:p>
            <a:pPr lvl="1"/>
            <a:r>
              <a:rPr lang="en-US" dirty="0" smtClean="0"/>
              <a:t>Closed the port of Boston until damages were paid</a:t>
            </a:r>
          </a:p>
          <a:p>
            <a:pPr lvl="1"/>
            <a:r>
              <a:rPr lang="en-US" dirty="0" smtClean="0"/>
              <a:t>Extraterritoriality for British officers accused of crimes</a:t>
            </a:r>
          </a:p>
          <a:p>
            <a:pPr lvl="1"/>
            <a:r>
              <a:rPr lang="en-US" dirty="0" smtClean="0"/>
              <a:t>Reduced colonial government power</a:t>
            </a:r>
            <a:endParaRPr lang="en-US" dirty="0"/>
          </a:p>
          <a:p>
            <a:r>
              <a:rPr lang="en-US" dirty="0" smtClean="0"/>
              <a:t>Quebec Act:</a:t>
            </a:r>
          </a:p>
          <a:p>
            <a:pPr lvl="1"/>
            <a:r>
              <a:rPr lang="en-US" dirty="0" smtClean="0"/>
              <a:t>Extended boundaries of Quebec</a:t>
            </a:r>
          </a:p>
          <a:p>
            <a:pPr lvl="1"/>
            <a:r>
              <a:rPr lang="en-US" dirty="0" smtClean="0"/>
              <a:t>Guaranteed political rights to Roman Catholics</a:t>
            </a:r>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Curved Right Arrow 5"/>
          <p:cNvSpPr/>
          <p:nvPr/>
        </p:nvSpPr>
        <p:spPr>
          <a:xfrm>
            <a:off x="533400" y="1905000"/>
            <a:ext cx="381000" cy="1066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0782" y="1422737"/>
            <a:ext cx="457200" cy="2031325"/>
          </a:xfrm>
          <a:prstGeom prst="rect">
            <a:avLst/>
          </a:prstGeom>
          <a:noFill/>
        </p:spPr>
        <p:txBody>
          <a:bodyPr wrap="square" rtlCol="0">
            <a:spAutoFit/>
          </a:bodyPr>
          <a:lstStyle/>
          <a:p>
            <a:r>
              <a:rPr lang="en-US" dirty="0" smtClean="0"/>
              <a:t>C</a:t>
            </a:r>
          </a:p>
          <a:p>
            <a:r>
              <a:rPr lang="en-US" dirty="0" smtClean="0"/>
              <a:t>A</a:t>
            </a:r>
          </a:p>
          <a:p>
            <a:r>
              <a:rPr lang="en-US" dirty="0" smtClean="0"/>
              <a:t>U</a:t>
            </a:r>
          </a:p>
          <a:p>
            <a:r>
              <a:rPr lang="en-US" dirty="0" smtClean="0"/>
              <a:t>S</a:t>
            </a:r>
          </a:p>
          <a:p>
            <a:r>
              <a:rPr lang="en-US" dirty="0" smtClean="0"/>
              <a:t>E</a:t>
            </a:r>
          </a:p>
          <a:p>
            <a:r>
              <a:rPr lang="en-US" dirty="0" smtClean="0"/>
              <a:t>S</a:t>
            </a:r>
          </a:p>
          <a:p>
            <a:endParaRPr lang="en-US" dirty="0"/>
          </a:p>
        </p:txBody>
      </p:sp>
      <p:pic>
        <p:nvPicPr>
          <p:cNvPr id="5122" name="Picture 2" descr="http://upload.wikimedia.org/wikipedia/commons/b/b5/Province_of_Quebec_17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715000" cy="505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0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5122"/>
                                        </p:tgtEl>
                                        <p:attrNameLst>
                                          <p:attrName>ppt_x</p:attrName>
                                        </p:attrNameLst>
                                      </p:cBhvr>
                                      <p:tavLst>
                                        <p:tav tm="0">
                                          <p:val>
                                            <p:strVal val="ppt_x"/>
                                          </p:val>
                                        </p:tav>
                                        <p:tav tm="100000">
                                          <p:val>
                                            <p:strVal val="ppt_x"/>
                                          </p:val>
                                        </p:tav>
                                      </p:tavLst>
                                    </p:anim>
                                    <p:anim calcmode="lin" valueType="num">
                                      <p:cBhvr additive="base">
                                        <p:cTn id="51" dur="500"/>
                                        <p:tgtEl>
                                          <p:spTgt spid="5122"/>
                                        </p:tgtEl>
                                        <p:attrNameLst>
                                          <p:attrName>ppt_y</p:attrName>
                                        </p:attrNameLst>
                                      </p:cBhvr>
                                      <p:tavLst>
                                        <p:tav tm="0">
                                          <p:val>
                                            <p:strVal val="ppt_y"/>
                                          </p:val>
                                        </p:tav>
                                        <p:tav tm="100000">
                                          <p:val>
                                            <p:strVal val="1+ppt_h/2"/>
                                          </p:val>
                                        </p:tav>
                                      </p:tavLst>
                                    </p:anim>
                                    <p:set>
                                      <p:cBhvr>
                                        <p:cTn id="52"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Cooperation And War</a:t>
            </a:r>
            <a:endParaRPr lang="en-US" dirty="0"/>
          </a:p>
        </p:txBody>
      </p:sp>
      <p:sp>
        <p:nvSpPr>
          <p:cNvPr id="3" name="Content Placeholder 2"/>
          <p:cNvSpPr>
            <a:spLocks noGrp="1"/>
          </p:cNvSpPr>
          <p:nvPr>
            <p:ph idx="1"/>
          </p:nvPr>
        </p:nvSpPr>
        <p:spPr>
          <a:xfrm>
            <a:off x="457200" y="1524000"/>
            <a:ext cx="8229600" cy="5050536"/>
          </a:xfrm>
        </p:spPr>
        <p:txBody>
          <a:bodyPr>
            <a:normAutofit lnSpcReduction="10000"/>
          </a:bodyPr>
          <a:lstStyle/>
          <a:p>
            <a:r>
              <a:rPr lang="en-US" dirty="0" smtClean="0"/>
              <a:t>Intolerable Acts helped lead to the….</a:t>
            </a:r>
          </a:p>
          <a:p>
            <a:r>
              <a:rPr lang="en-US" dirty="0" smtClean="0"/>
              <a:t>1</a:t>
            </a:r>
            <a:r>
              <a:rPr lang="en-US" baseline="30000" dirty="0" smtClean="0"/>
              <a:t>st</a:t>
            </a:r>
            <a:r>
              <a:rPr lang="en-US" dirty="0" smtClean="0"/>
              <a:t> Continental Congress</a:t>
            </a:r>
          </a:p>
          <a:p>
            <a:pPr lvl="1"/>
            <a:r>
              <a:rPr lang="en-US" dirty="0" smtClean="0"/>
              <a:t>Met in Philly, all colonies, except GA were present</a:t>
            </a:r>
          </a:p>
          <a:p>
            <a:pPr lvl="1"/>
            <a:r>
              <a:rPr lang="en-US" dirty="0" smtClean="0"/>
              <a:t>Created a list of grievances</a:t>
            </a:r>
          </a:p>
          <a:p>
            <a:pPr lvl="1"/>
            <a:r>
              <a:rPr lang="en-US" dirty="0" smtClean="0"/>
              <a:t>Wanted to repeal most acts since 1763 (go back to salutary neglect)</a:t>
            </a:r>
          </a:p>
          <a:p>
            <a:pPr lvl="1"/>
            <a:r>
              <a:rPr lang="en-US" dirty="0" smtClean="0"/>
              <a:t>Called for military preparations</a:t>
            </a:r>
          </a:p>
          <a:p>
            <a:pPr lvl="1"/>
            <a:r>
              <a:rPr lang="en-US" dirty="0" smtClean="0"/>
              <a:t>Nonimportation and non-consumption of all trade with Britain</a:t>
            </a:r>
          </a:p>
          <a:p>
            <a:pPr lvl="1"/>
            <a:r>
              <a:rPr lang="en-US" dirty="0" smtClean="0"/>
              <a:t>Would meet again in a year</a:t>
            </a:r>
          </a:p>
          <a:p>
            <a:pPr lvl="1"/>
            <a:r>
              <a:rPr lang="en-US" dirty="0" smtClean="0"/>
              <a:t>Important note: THEY DID NOT WANT INDEPENDENCE!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Curved Right Arrow 3"/>
          <p:cNvSpPr/>
          <p:nvPr/>
        </p:nvSpPr>
        <p:spPr>
          <a:xfrm>
            <a:off x="533400" y="1524000"/>
            <a:ext cx="381000" cy="1066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0782" y="1041737"/>
            <a:ext cx="457200" cy="2031325"/>
          </a:xfrm>
          <a:prstGeom prst="rect">
            <a:avLst/>
          </a:prstGeom>
          <a:noFill/>
        </p:spPr>
        <p:txBody>
          <a:bodyPr wrap="square" rtlCol="0">
            <a:spAutoFit/>
          </a:bodyPr>
          <a:lstStyle/>
          <a:p>
            <a:r>
              <a:rPr lang="en-US" dirty="0" smtClean="0"/>
              <a:t>C</a:t>
            </a:r>
          </a:p>
          <a:p>
            <a:r>
              <a:rPr lang="en-US" dirty="0" smtClean="0"/>
              <a:t>A</a:t>
            </a:r>
          </a:p>
          <a:p>
            <a:r>
              <a:rPr lang="en-US" dirty="0" smtClean="0"/>
              <a:t>U</a:t>
            </a:r>
          </a:p>
          <a:p>
            <a:r>
              <a:rPr lang="en-US" dirty="0" smtClean="0"/>
              <a:t>S</a:t>
            </a:r>
          </a:p>
          <a:p>
            <a:r>
              <a:rPr lang="en-US" dirty="0" smtClean="0"/>
              <a:t>E</a:t>
            </a:r>
          </a:p>
          <a:p>
            <a:r>
              <a:rPr lang="en-US" dirty="0" smtClean="0"/>
              <a:t>S</a:t>
            </a:r>
          </a:p>
          <a:p>
            <a:endParaRPr lang="en-US" dirty="0"/>
          </a:p>
        </p:txBody>
      </p:sp>
      <p:pic>
        <p:nvPicPr>
          <p:cNvPr id="6146" name="Picture 2" descr="https://encrypted-tbn0.gstatic.com/images?q=tbn:ANd9GcREx4eBHYaEDhDrj7Kl6GNui3_W3Z0AaK59Ch7p4dLjF0UKf2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366" y="4876800"/>
            <a:ext cx="179228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381000" y="5334000"/>
            <a:ext cx="6096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5334000"/>
            <a:ext cx="2667000"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georgiainfo.galileo.usg.edu/tdgh-sep/First%20Continental%20Cong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14675"/>
            <a:ext cx="44196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6148"/>
                                        </p:tgtEl>
                                        <p:attrNameLst>
                                          <p:attrName>ppt_x</p:attrName>
                                        </p:attrNameLst>
                                      </p:cBhvr>
                                      <p:tavLst>
                                        <p:tav tm="0">
                                          <p:val>
                                            <p:strVal val="ppt_x"/>
                                          </p:val>
                                        </p:tav>
                                        <p:tav tm="100000">
                                          <p:val>
                                            <p:strVal val="ppt_x"/>
                                          </p:val>
                                        </p:tav>
                                      </p:tavLst>
                                    </p:anim>
                                    <p:anim calcmode="lin" valueType="num">
                                      <p:cBhvr additive="base">
                                        <p:cTn id="33" dur="500"/>
                                        <p:tgtEl>
                                          <p:spTgt spid="6148"/>
                                        </p:tgtEl>
                                        <p:attrNameLst>
                                          <p:attrName>ppt_y</p:attrName>
                                        </p:attrNameLst>
                                      </p:cBhvr>
                                      <p:tavLst>
                                        <p:tav tm="0">
                                          <p:val>
                                            <p:strVal val="ppt_y"/>
                                          </p:val>
                                        </p:tav>
                                        <p:tav tm="100000">
                                          <p:val>
                                            <p:strVal val="1+ppt_h/2"/>
                                          </p:val>
                                        </p:tav>
                                      </p:tavLst>
                                    </p:anim>
                                    <p:set>
                                      <p:cBhvr>
                                        <p:cTn id="34" dur="1" fill="hold">
                                          <p:stCondLst>
                                            <p:cond delay="499"/>
                                          </p:stCondLst>
                                        </p:cTn>
                                        <p:tgtEl>
                                          <p:spTgt spid="61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Cooperation And War</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r>
              <a:rPr lang="en-US" dirty="0" smtClean="0"/>
              <a:t>Lexington:</a:t>
            </a:r>
          </a:p>
          <a:p>
            <a:pPr lvl="1"/>
            <a:r>
              <a:rPr lang="en-US" dirty="0" smtClean="0"/>
              <a:t>British sought to arrest Samuel Adams and John Hancock</a:t>
            </a:r>
          </a:p>
          <a:p>
            <a:pPr lvl="1"/>
            <a:r>
              <a:rPr lang="en-US" dirty="0" smtClean="0"/>
              <a:t>William Dawes and Paul Revere warned of British</a:t>
            </a:r>
            <a:endParaRPr lang="en-US" dirty="0"/>
          </a:p>
          <a:p>
            <a:pPr lvl="1"/>
            <a:r>
              <a:rPr lang="en-US" dirty="0" smtClean="0"/>
              <a:t>8 minutemen were killed in the fighting</a:t>
            </a:r>
          </a:p>
          <a:p>
            <a:r>
              <a:rPr lang="en-US" dirty="0" smtClean="0"/>
              <a:t>And Concord:</a:t>
            </a:r>
          </a:p>
          <a:p>
            <a:pPr lvl="1"/>
            <a:r>
              <a:rPr lang="en-US" dirty="0" smtClean="0"/>
              <a:t>The British moved to Concord to find ammunition</a:t>
            </a:r>
          </a:p>
          <a:p>
            <a:pPr lvl="1"/>
            <a:r>
              <a:rPr lang="en-US" dirty="0" smtClean="0"/>
              <a:t>Americans removed most of it, but the British burned some</a:t>
            </a:r>
            <a:endParaRPr lang="en-US" dirty="0"/>
          </a:p>
          <a:p>
            <a:pPr lvl="1"/>
            <a:r>
              <a:rPr lang="en-US" dirty="0" smtClean="0"/>
              <a:t>Americans fought the British back to Boston (guerilla warfare)</a:t>
            </a:r>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7170" name="Picture 2" descr="http://upload.wikimedia.org/wikipedia/commons/6/6e/J_S_Copley_-_Paul_Rev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313" y="3429000"/>
            <a:ext cx="283568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6.googleusercontent.com/-gZpv2ePK944/TX1SZI8gwHI/AAAAAAAAAdw/iiCp85igK58/s1600/Guerrilla_Warf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57200"/>
            <a:ext cx="46482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5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170"/>
                                        </p:tgtEl>
                                        <p:attrNameLst>
                                          <p:attrName>ppt_x</p:attrName>
                                        </p:attrNameLst>
                                      </p:cBhvr>
                                      <p:tavLst>
                                        <p:tav tm="0">
                                          <p:val>
                                            <p:strVal val="ppt_x"/>
                                          </p:val>
                                        </p:tav>
                                        <p:tav tm="100000">
                                          <p:val>
                                            <p:strVal val="ppt_x"/>
                                          </p:val>
                                        </p:tav>
                                      </p:tavLst>
                                    </p:anim>
                                    <p:anim calcmode="lin" valueType="num">
                                      <p:cBhvr additive="base">
                                        <p:cTn id="21" dur="500"/>
                                        <p:tgtEl>
                                          <p:spTgt spid="7170"/>
                                        </p:tgtEl>
                                        <p:attrNameLst>
                                          <p:attrName>ppt_y</p:attrName>
                                        </p:attrNameLst>
                                      </p:cBhvr>
                                      <p:tavLst>
                                        <p:tav tm="0">
                                          <p:val>
                                            <p:strVal val="ppt_y"/>
                                          </p:val>
                                        </p:tav>
                                        <p:tav tm="100000">
                                          <p:val>
                                            <p:strVal val="1+ppt_h/2"/>
                                          </p:val>
                                        </p:tav>
                                      </p:tavLst>
                                    </p:anim>
                                    <p:set>
                                      <p:cBhvr>
                                        <p:cTn id="22" dur="1" fill="hold">
                                          <p:stCondLst>
                                            <p:cond delay="499"/>
                                          </p:stCondLst>
                                        </p:cTn>
                                        <p:tgtEl>
                                          <p:spTgt spid="71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7172"/>
                                        </p:tgtEl>
                                        <p:attrNameLst>
                                          <p:attrName>ppt_x</p:attrName>
                                        </p:attrNameLst>
                                      </p:cBhvr>
                                      <p:tavLst>
                                        <p:tav tm="0">
                                          <p:val>
                                            <p:strVal val="ppt_x"/>
                                          </p:val>
                                        </p:tav>
                                        <p:tav tm="100000">
                                          <p:val>
                                            <p:strVal val="ppt_x"/>
                                          </p:val>
                                        </p:tav>
                                      </p:tavLst>
                                    </p:anim>
                                    <p:anim calcmode="lin" valueType="num">
                                      <p:cBhvr additive="base">
                                        <p:cTn id="51" dur="500"/>
                                        <p:tgtEl>
                                          <p:spTgt spid="7172"/>
                                        </p:tgtEl>
                                        <p:attrNameLst>
                                          <p:attrName>ppt_y</p:attrName>
                                        </p:attrNameLst>
                                      </p:cBhvr>
                                      <p:tavLst>
                                        <p:tav tm="0">
                                          <p:val>
                                            <p:strVal val="ppt_y"/>
                                          </p:val>
                                        </p:tav>
                                        <p:tav tm="100000">
                                          <p:val>
                                            <p:strVal val="1+ppt_h/2"/>
                                          </p:val>
                                        </p:tav>
                                      </p:tavLst>
                                    </p:anim>
                                    <p:set>
                                      <p:cBhvr>
                                        <p:cTn id="52" dur="1" fill="hold">
                                          <p:stCondLst>
                                            <p:cond delay="499"/>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Past Essay Topics</a:t>
            </a:r>
            <a:endParaRPr lang="en-US" dirty="0"/>
          </a:p>
        </p:txBody>
      </p:sp>
      <p:sp>
        <p:nvSpPr>
          <p:cNvPr id="2" name="Content Placeholder 1"/>
          <p:cNvSpPr>
            <a:spLocks noGrp="1"/>
          </p:cNvSpPr>
          <p:nvPr>
            <p:ph idx="1"/>
          </p:nvPr>
        </p:nvSpPr>
        <p:spPr/>
        <p:txBody>
          <a:bodyPr>
            <a:normAutofit lnSpcReduction="10000"/>
          </a:bodyPr>
          <a:lstStyle/>
          <a:p>
            <a:r>
              <a:rPr lang="en-US" dirty="0"/>
              <a:t>Analyze the ways in which British imperial policies between 1763 and 1776 intensified colonials’ resistance to British rule and their commitment to republican values</a:t>
            </a:r>
            <a:r>
              <a:rPr lang="en-US" dirty="0" smtClean="0"/>
              <a:t>. (2009)</a:t>
            </a:r>
            <a:endParaRPr lang="en-US" dirty="0"/>
          </a:p>
          <a:p>
            <a:endParaRPr lang="en-US" dirty="0" smtClean="0"/>
          </a:p>
          <a:p>
            <a:r>
              <a:rPr lang="en-US" dirty="0"/>
              <a:t>Analyze the effect of the French and Indian War and its aftermath on the relationship between Great Britain and the British colonies. Confine your response to the period from 1754 to </a:t>
            </a:r>
            <a:r>
              <a:rPr lang="en-US" dirty="0" smtClean="0"/>
              <a:t>1776 (2012)</a:t>
            </a:r>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876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That’s it!</a:t>
            </a:r>
            <a:endParaRPr lang="en-US" dirty="0"/>
          </a:p>
        </p:txBody>
      </p:sp>
      <p:sp>
        <p:nvSpPr>
          <p:cNvPr id="2" name="Content Placeholder 1"/>
          <p:cNvSpPr>
            <a:spLocks noGrp="1"/>
          </p:cNvSpPr>
          <p:nvPr>
            <p:ph idx="1"/>
          </p:nvPr>
        </p:nvSpPr>
        <p:spPr/>
        <p:txBody>
          <a:bodyPr/>
          <a:lstStyle/>
          <a:p>
            <a:pPr marL="274320" lvl="1">
              <a:buClr>
                <a:schemeClr val="accent1"/>
              </a:buClr>
              <a:buSzPct val="85000"/>
              <a:buFont typeface="Wingdings 2"/>
              <a:buChar char=""/>
            </a:pPr>
            <a:r>
              <a:rPr lang="en-US" sz="3200" dirty="0"/>
              <a:t>Subscribe to my channel</a:t>
            </a:r>
          </a:p>
          <a:p>
            <a:pPr marL="274320" lvl="1">
              <a:buClr>
                <a:schemeClr val="accent1"/>
              </a:buClr>
              <a:buSzPct val="85000"/>
              <a:buFont typeface="Wingdings 2"/>
              <a:buChar char=""/>
            </a:pPr>
            <a:r>
              <a:rPr lang="en-US" sz="3200" dirty="0"/>
              <a:t>Help spread the word</a:t>
            </a:r>
          </a:p>
          <a:p>
            <a:r>
              <a:rPr lang="en-US" dirty="0"/>
              <a:t>Questions? Comments? Ideas for videos?</a:t>
            </a:r>
          </a:p>
          <a:p>
            <a:pPr lvl="1"/>
            <a:r>
              <a:rPr lang="en-US" dirty="0"/>
              <a:t>Leave in comments</a:t>
            </a:r>
          </a:p>
          <a:p>
            <a:endParaRPr lang="en-US" dirty="0"/>
          </a:p>
        </p:txBody>
      </p:sp>
      <p:sp>
        <p:nvSpPr>
          <p:cNvPr id="4" name="Down Arrow 3"/>
          <p:cNvSpPr/>
          <p:nvPr/>
        </p:nvSpPr>
        <p:spPr>
          <a:xfrm rot="663007">
            <a:off x="549268" y="4369282"/>
            <a:ext cx="31242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Subscribe</a:t>
            </a:r>
          </a:p>
          <a:p>
            <a:pPr algn="ctr"/>
            <a:r>
              <a:rPr lang="en-US" dirty="0" smtClean="0"/>
              <a:t>Down here!</a:t>
            </a:r>
            <a:endParaRPr lang="en-US" dirty="0"/>
          </a:p>
        </p:txBody>
      </p:sp>
      <p:pic>
        <p:nvPicPr>
          <p:cNvPr id="5" name="Picture 6" descr="https://encrypted-tbn0.gstatic.com/images?q=tbn:ANd9GcQ8r8Mo9FpKIW1Sidl4Mi5B2BsJO7WFI1IxflDm5b7Bw3izNFoA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527" y="80962"/>
            <a:ext cx="3440657" cy="193321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encrypted-tbn2.gstatic.com/images?q=tbn:ANd9GcQkc5IHsMOYHShuFMA7rilTx_nj7763lEQCrXU_8ySLYj54WKBo"/>
          <p:cNvSpPr>
            <a:spLocks noChangeAspect="1" noChangeArrowheads="1"/>
          </p:cNvSpPr>
          <p:nvPr/>
        </p:nvSpPr>
        <p:spPr bwMode="auto">
          <a:xfrm>
            <a:off x="155575" y="-1790700"/>
            <a:ext cx="3486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encrypted-tbn2.gstatic.com/images?q=tbn:ANd9GcQkc5IHsMOYHShuFMA7rilTx_nj7763lEQCrXU_8ySLYj54WKBo"/>
          <p:cNvSpPr>
            <a:spLocks noChangeAspect="1" noChangeArrowheads="1"/>
          </p:cNvSpPr>
          <p:nvPr/>
        </p:nvSpPr>
        <p:spPr bwMode="auto">
          <a:xfrm>
            <a:off x="307975" y="-1638300"/>
            <a:ext cx="34861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http://georgiainfo.galileo.usg.edu/tdgh-sep/First%20Continental%20Cong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75361"/>
            <a:ext cx="3352800" cy="2839764"/>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6004840" y="3829886"/>
            <a:ext cx="2925520" cy="1077639"/>
          </a:xfrm>
          <a:prstGeom prst="wedgeRoundRectCallout">
            <a:avLst>
              <a:gd name="adj1" fmla="val -14203"/>
              <a:gd name="adj2" fmla="val 67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We don’t want independence, we just want </a:t>
            </a:r>
            <a:r>
              <a:rPr lang="en-US" sz="2000" dirty="0" smtClean="0"/>
              <a:t>you to subscribe!</a:t>
            </a:r>
            <a:endParaRPr lang="en-US" sz="2000" dirty="0"/>
          </a:p>
        </p:txBody>
      </p:sp>
    </p:spTree>
    <p:extLst>
      <p:ext uri="{BB962C8B-B14F-4D97-AF65-F5344CB8AC3E}">
        <p14:creationId xmlns:p14="http://schemas.microsoft.com/office/powerpoint/2010/main" val="68950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6553200" cy="2514600"/>
          </a:xfrm>
        </p:spPr>
        <p:txBody>
          <a:bodyPr>
            <a:normAutofit/>
          </a:bodyPr>
          <a:lstStyle/>
          <a:p>
            <a:pPr algn="ctr"/>
            <a:r>
              <a:rPr lang="en-US" i="1" dirty="0" smtClean="0">
                <a:solidFill>
                  <a:schemeClr val="tx1"/>
                </a:solidFill>
              </a:rPr>
              <a:t>American History: </a:t>
            </a:r>
            <a:r>
              <a:rPr lang="en-US" dirty="0" smtClean="0">
                <a:solidFill>
                  <a:schemeClr val="tx1"/>
                </a:solidFill>
              </a:rPr>
              <a:t>Chapter </a:t>
            </a:r>
            <a:r>
              <a:rPr lang="en-US" dirty="0">
                <a:solidFill>
                  <a:schemeClr val="tx1"/>
                </a:solidFill>
              </a:rPr>
              <a:t>4</a:t>
            </a:r>
            <a:r>
              <a:rPr lang="en-US" dirty="0" smtClean="0">
                <a:solidFill>
                  <a:schemeClr val="tx1"/>
                </a:solidFill>
              </a:rPr>
              <a:t> Review Video</a:t>
            </a:r>
            <a:endParaRPr lang="en-US" dirty="0">
              <a:solidFill>
                <a:schemeClr val="tx1"/>
              </a:solidFill>
            </a:endParaRPr>
          </a:p>
        </p:txBody>
      </p:sp>
      <p:sp>
        <p:nvSpPr>
          <p:cNvPr id="3" name="Subtitle 2"/>
          <p:cNvSpPr>
            <a:spLocks noGrp="1"/>
          </p:cNvSpPr>
          <p:nvPr>
            <p:ph type="subTitle" idx="1"/>
          </p:nvPr>
        </p:nvSpPr>
        <p:spPr>
          <a:xfrm>
            <a:off x="838200" y="4495800"/>
            <a:ext cx="7543800" cy="1752600"/>
          </a:xfrm>
        </p:spPr>
        <p:txBody>
          <a:bodyPr/>
          <a:lstStyle/>
          <a:p>
            <a:pPr algn="ctr"/>
            <a:r>
              <a:rPr lang="en-US" dirty="0" smtClean="0">
                <a:solidFill>
                  <a:schemeClr val="tx1"/>
                </a:solidFill>
              </a:rPr>
              <a:t>Society and Culture in Provincial America</a:t>
            </a:r>
            <a:endParaRPr lang="en-US" dirty="0">
              <a:solidFill>
                <a:schemeClr val="tx1"/>
              </a:solidFill>
            </a:endParaRPr>
          </a:p>
        </p:txBody>
      </p:sp>
    </p:spTree>
    <p:extLst>
      <p:ext uri="{BB962C8B-B14F-4D97-AF65-F5344CB8AC3E}">
        <p14:creationId xmlns:p14="http://schemas.microsoft.com/office/powerpoint/2010/main" val="1221836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Loosening Ties</a:t>
            </a:r>
            <a:endParaRPr lang="en-US" dirty="0"/>
          </a:p>
        </p:txBody>
      </p:sp>
      <p:sp>
        <p:nvSpPr>
          <p:cNvPr id="3" name="Content Placeholder 2"/>
          <p:cNvSpPr>
            <a:spLocks noGrp="1"/>
          </p:cNvSpPr>
          <p:nvPr>
            <p:ph idx="1"/>
          </p:nvPr>
        </p:nvSpPr>
        <p:spPr>
          <a:xfrm>
            <a:off x="457200" y="1524000"/>
            <a:ext cx="8229600" cy="5050536"/>
          </a:xfrm>
        </p:spPr>
        <p:txBody>
          <a:bodyPr/>
          <a:lstStyle/>
          <a:p>
            <a:r>
              <a:rPr lang="en-US" dirty="0" smtClean="0"/>
              <a:t>Salutary Neglect:</a:t>
            </a:r>
          </a:p>
          <a:p>
            <a:pPr lvl="1"/>
            <a:r>
              <a:rPr lang="en-US" dirty="0" smtClean="0"/>
              <a:t>PM Robert Walpole did not strictly enforce the </a:t>
            </a:r>
            <a:r>
              <a:rPr lang="en-US" b="1" i="1" u="sng" dirty="0" smtClean="0"/>
              <a:t>Navigation Acts</a:t>
            </a:r>
            <a:endParaRPr lang="en-US" b="1" i="1" u="sng" dirty="0"/>
          </a:p>
          <a:p>
            <a:r>
              <a:rPr lang="en-US" dirty="0" smtClean="0"/>
              <a:t>Many colonists saw each other as foreigners – lack of permanent colonial unity</a:t>
            </a:r>
          </a:p>
          <a:p>
            <a:r>
              <a:rPr lang="en-US" dirty="0" smtClean="0"/>
              <a:t>Albany Congress:</a:t>
            </a:r>
          </a:p>
          <a:p>
            <a:pPr lvl="1"/>
            <a:r>
              <a:rPr lang="en-US" dirty="0" smtClean="0"/>
              <a:t>Purpose was to form a treaty with the Iroquois</a:t>
            </a:r>
            <a:endParaRPr lang="en-US" dirty="0"/>
          </a:p>
          <a:p>
            <a:r>
              <a:rPr lang="en-US" dirty="0" smtClean="0"/>
              <a:t>Albany Plan of Union</a:t>
            </a:r>
          </a:p>
          <a:p>
            <a:pPr lvl="1"/>
            <a:r>
              <a:rPr lang="en-US" dirty="0" smtClean="0"/>
              <a:t>Approved by delegates, rejected by colonies</a:t>
            </a:r>
          </a:p>
          <a:p>
            <a:pPr lvl="1"/>
            <a:r>
              <a:rPr lang="en-US" dirty="0" smtClean="0"/>
              <a:t>“Join or Die”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p:txBody>
      </p:sp>
      <p:pic>
        <p:nvPicPr>
          <p:cNvPr id="1026" name="Picture 2" descr="http://boston.falconcove.net/wp-content/uploads/2013/01/Albany-Plan-of-Un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
            <a:ext cx="54006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4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The Struggle For The Continent</a:t>
            </a:r>
            <a:endParaRPr lang="en-US" dirty="0"/>
          </a:p>
        </p:txBody>
      </p:sp>
      <p:sp>
        <p:nvSpPr>
          <p:cNvPr id="3" name="Content Placeholder 2"/>
          <p:cNvSpPr>
            <a:spLocks noGrp="1"/>
          </p:cNvSpPr>
          <p:nvPr>
            <p:ph idx="1"/>
          </p:nvPr>
        </p:nvSpPr>
        <p:spPr>
          <a:xfrm>
            <a:off x="457200" y="1524000"/>
            <a:ext cx="8229600" cy="5050536"/>
          </a:xfrm>
        </p:spPr>
        <p:txBody>
          <a:bodyPr>
            <a:normAutofit fontScale="92500"/>
          </a:bodyPr>
          <a:lstStyle/>
          <a:p>
            <a:r>
              <a:rPr lang="en-US" dirty="0" smtClean="0"/>
              <a:t>French and English competed for Native loyalties:</a:t>
            </a:r>
          </a:p>
          <a:p>
            <a:pPr lvl="1"/>
            <a:r>
              <a:rPr lang="en-US" dirty="0" smtClean="0"/>
              <a:t>France was more tolerant, England had more goods</a:t>
            </a:r>
            <a:endParaRPr lang="en-US" dirty="0"/>
          </a:p>
          <a:p>
            <a:r>
              <a:rPr lang="en-US" dirty="0" smtClean="0"/>
              <a:t>F&amp;I (7 Years War)</a:t>
            </a:r>
          </a:p>
          <a:p>
            <a:pPr lvl="1"/>
            <a:r>
              <a:rPr lang="en-US" dirty="0" smtClean="0"/>
              <a:t>Started by George Washington (Fort Necessity) near Fort Duquesne</a:t>
            </a:r>
          </a:p>
          <a:p>
            <a:pPr lvl="1"/>
            <a:r>
              <a:rPr lang="en-US" dirty="0" smtClean="0"/>
              <a:t>Both the colonists and British fought the French</a:t>
            </a:r>
          </a:p>
          <a:p>
            <a:pPr lvl="2"/>
            <a:r>
              <a:rPr lang="en-US" dirty="0" smtClean="0"/>
              <a:t>Colonists not respected (lack of promotions)</a:t>
            </a:r>
            <a:endParaRPr lang="en-US" dirty="0"/>
          </a:p>
          <a:p>
            <a:r>
              <a:rPr lang="en-US" dirty="0" smtClean="0"/>
              <a:t>Peace of Paris (1763)</a:t>
            </a:r>
          </a:p>
          <a:p>
            <a:pPr lvl="1"/>
            <a:r>
              <a:rPr lang="en-US" dirty="0" smtClean="0"/>
              <a:t>France is essentially removed from North America</a:t>
            </a:r>
          </a:p>
          <a:p>
            <a:r>
              <a:rPr lang="en-US" dirty="0" smtClean="0"/>
              <a:t>Effects of the F&amp;I War:</a:t>
            </a:r>
          </a:p>
          <a:p>
            <a:pPr lvl="1"/>
            <a:r>
              <a:rPr lang="en-US" dirty="0" smtClean="0"/>
              <a:t>Britain is in debt</a:t>
            </a:r>
          </a:p>
          <a:p>
            <a:pPr lvl="1"/>
            <a:r>
              <a:rPr lang="en-US" dirty="0" smtClean="0"/>
              <a:t>Needs $$$$$$</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074" name="Picture 2" descr="http://missasmith.wikispaces.com/file/view/before_after_French_and_Indian_War_map.jpg/111073569/before_after_French_and_Indian_War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840"/>
            <a:ext cx="5715000" cy="42291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rooklineconnection.com/history/Facts/images/FtDuques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424231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76"/>
                                        </p:tgtEl>
                                        <p:attrNameLst>
                                          <p:attrName>ppt_x</p:attrName>
                                        </p:attrNameLst>
                                      </p:cBhvr>
                                      <p:tavLst>
                                        <p:tav tm="0">
                                          <p:val>
                                            <p:strVal val="ppt_x"/>
                                          </p:val>
                                        </p:tav>
                                        <p:tav tm="100000">
                                          <p:val>
                                            <p:strVal val="ppt_x"/>
                                          </p:val>
                                        </p:tav>
                                      </p:tavLst>
                                    </p:anim>
                                    <p:anim calcmode="lin" valueType="num">
                                      <p:cBhvr additive="base">
                                        <p:cTn id="25" dur="500"/>
                                        <p:tgtEl>
                                          <p:spTgt spid="3076"/>
                                        </p:tgtEl>
                                        <p:attrNameLst>
                                          <p:attrName>ppt_y</p:attrName>
                                        </p:attrNameLst>
                                      </p:cBhvr>
                                      <p:tavLst>
                                        <p:tav tm="0">
                                          <p:val>
                                            <p:strVal val="ppt_y"/>
                                          </p:val>
                                        </p:tav>
                                        <p:tav tm="100000">
                                          <p:val>
                                            <p:strVal val="1+ppt_h/2"/>
                                          </p:val>
                                        </p:tav>
                                      </p:tavLst>
                                    </p:anim>
                                    <p:set>
                                      <p:cBhvr>
                                        <p:cTn id="26" dur="1" fill="hold">
                                          <p:stCondLst>
                                            <p:cond delay="499"/>
                                          </p:stCondLst>
                                        </p:cTn>
                                        <p:tgtEl>
                                          <p:spTgt spid="30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3074"/>
                                        </p:tgtEl>
                                        <p:attrNameLst>
                                          <p:attrName>ppt_x</p:attrName>
                                        </p:attrNameLst>
                                      </p:cBhvr>
                                      <p:tavLst>
                                        <p:tav tm="0">
                                          <p:val>
                                            <p:strVal val="ppt_x"/>
                                          </p:val>
                                        </p:tav>
                                        <p:tav tm="100000">
                                          <p:val>
                                            <p:strVal val="ppt_x"/>
                                          </p:val>
                                        </p:tav>
                                      </p:tavLst>
                                    </p:anim>
                                    <p:anim calcmode="lin" valueType="num">
                                      <p:cBhvr additive="base">
                                        <p:cTn id="63" dur="500"/>
                                        <p:tgtEl>
                                          <p:spTgt spid="3074"/>
                                        </p:tgtEl>
                                        <p:attrNameLst>
                                          <p:attrName>ppt_y</p:attrName>
                                        </p:attrNameLst>
                                      </p:cBhvr>
                                      <p:tavLst>
                                        <p:tav tm="0">
                                          <p:val>
                                            <p:strVal val="ppt_y"/>
                                          </p:val>
                                        </p:tav>
                                        <p:tav tm="100000">
                                          <p:val>
                                            <p:strVal val="1+ppt_h/2"/>
                                          </p:val>
                                        </p:tav>
                                      </p:tavLst>
                                    </p:anim>
                                    <p:set>
                                      <p:cBhvr>
                                        <p:cTn id="64"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The New Imperialism</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r>
              <a:rPr lang="en-US" dirty="0" smtClean="0"/>
              <a:t>1763 – end of salutary neglect</a:t>
            </a:r>
          </a:p>
          <a:p>
            <a:pPr lvl="1"/>
            <a:r>
              <a:rPr lang="en-US" dirty="0" smtClean="0"/>
              <a:t>Britain began taxing the colonies</a:t>
            </a:r>
            <a:endParaRPr lang="en-US" dirty="0"/>
          </a:p>
          <a:p>
            <a:r>
              <a:rPr lang="en-US" dirty="0" smtClean="0"/>
              <a:t>George Grenville:</a:t>
            </a:r>
          </a:p>
          <a:p>
            <a:pPr lvl="1"/>
            <a:r>
              <a:rPr lang="en-US" dirty="0" smtClean="0"/>
              <a:t>New PM, felt that colonists should help pay cost of war</a:t>
            </a:r>
            <a:endParaRPr lang="en-US" dirty="0"/>
          </a:p>
          <a:p>
            <a:r>
              <a:rPr lang="en-US" dirty="0"/>
              <a:t>Pontiac’s Rebellion (1763)</a:t>
            </a:r>
          </a:p>
          <a:p>
            <a:pPr lvl="1"/>
            <a:r>
              <a:rPr lang="en-US" dirty="0"/>
              <a:t>Conflict in NW Territory</a:t>
            </a:r>
          </a:p>
          <a:p>
            <a:pPr lvl="1"/>
            <a:r>
              <a:rPr lang="en-US" dirty="0"/>
              <a:t>Leads to the Proclamation Line of 1763 </a:t>
            </a:r>
          </a:p>
          <a:p>
            <a:pPr lvl="2"/>
            <a:r>
              <a:rPr lang="en-US" dirty="0"/>
              <a:t>Forbade colonial expansion beyond Appalachians</a:t>
            </a:r>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098" name="Picture 2" descr="http://www.apush5.com/wp-content/uploads/2013/08/salutary-neglect-robert-walpole-apush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35447"/>
            <a:ext cx="2881745" cy="4622554"/>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6477000" y="2743200"/>
            <a:ext cx="2653145" cy="3962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www.xtimeline.com/__UserPic_Large/2535/ELT20070927071019984505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81400"/>
            <a:ext cx="2382025" cy="29813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0/0b/Pontiac%27s_w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0"/>
            <a:ext cx="46958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098"/>
                                        </p:tgtEl>
                                        <p:attrNameLst>
                                          <p:attrName>ppt_x</p:attrName>
                                        </p:attrNameLst>
                                      </p:cBhvr>
                                      <p:tavLst>
                                        <p:tav tm="0">
                                          <p:val>
                                            <p:strVal val="ppt_x"/>
                                          </p:val>
                                        </p:tav>
                                        <p:tav tm="100000">
                                          <p:val>
                                            <p:strVal val="ppt_x"/>
                                          </p:val>
                                        </p:tav>
                                      </p:tavLst>
                                    </p:anim>
                                    <p:anim calcmode="lin" valueType="num">
                                      <p:cBhvr additive="base">
                                        <p:cTn id="17" dur="500"/>
                                        <p:tgtEl>
                                          <p:spTgt spid="4098"/>
                                        </p:tgtEl>
                                        <p:attrNameLst>
                                          <p:attrName>ppt_y</p:attrName>
                                        </p:attrNameLst>
                                      </p:cBhvr>
                                      <p:tavLst>
                                        <p:tav tm="0">
                                          <p:val>
                                            <p:strVal val="ppt_y"/>
                                          </p:val>
                                        </p:tav>
                                        <p:tav tm="100000">
                                          <p:val>
                                            <p:strVal val="1+ppt_h/2"/>
                                          </p:val>
                                        </p:tav>
                                      </p:tavLst>
                                    </p:anim>
                                    <p:set>
                                      <p:cBhvr>
                                        <p:cTn id="18" dur="1" fill="hold">
                                          <p:stCondLst>
                                            <p:cond delay="499"/>
                                          </p:stCondLst>
                                        </p:cTn>
                                        <p:tgtEl>
                                          <p:spTgt spid="4098"/>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100"/>
                                        </p:tgtEl>
                                        <p:attrNameLst>
                                          <p:attrName>ppt_x</p:attrName>
                                        </p:attrNameLst>
                                      </p:cBhvr>
                                      <p:tavLst>
                                        <p:tav tm="0">
                                          <p:val>
                                            <p:strVal val="ppt_x"/>
                                          </p:val>
                                        </p:tav>
                                        <p:tav tm="100000">
                                          <p:val>
                                            <p:strVal val="ppt_x"/>
                                          </p:val>
                                        </p:tav>
                                      </p:tavLst>
                                    </p:anim>
                                    <p:anim calcmode="lin" valueType="num">
                                      <p:cBhvr additive="base">
                                        <p:cTn id="37" dur="500"/>
                                        <p:tgtEl>
                                          <p:spTgt spid="4100"/>
                                        </p:tgtEl>
                                        <p:attrNameLst>
                                          <p:attrName>ppt_y</p:attrName>
                                        </p:attrNameLst>
                                      </p:cBhvr>
                                      <p:tavLst>
                                        <p:tav tm="0">
                                          <p:val>
                                            <p:strVal val="ppt_y"/>
                                          </p:val>
                                        </p:tav>
                                        <p:tav tm="100000">
                                          <p:val>
                                            <p:strVal val="1+ppt_h/2"/>
                                          </p:val>
                                        </p:tav>
                                      </p:tavLst>
                                    </p:anim>
                                    <p:set>
                                      <p:cBhvr>
                                        <p:cTn id="38" dur="1" fill="hold">
                                          <p:stCondLst>
                                            <p:cond delay="499"/>
                                          </p:stCondLst>
                                        </p:cTn>
                                        <p:tgtEl>
                                          <p:spTgt spid="410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4102"/>
                                        </p:tgtEl>
                                        <p:attrNameLst>
                                          <p:attrName>ppt_x</p:attrName>
                                        </p:attrNameLst>
                                      </p:cBhvr>
                                      <p:tavLst>
                                        <p:tav tm="0">
                                          <p:val>
                                            <p:strVal val="ppt_x"/>
                                          </p:val>
                                        </p:tav>
                                        <p:tav tm="100000">
                                          <p:val>
                                            <p:strVal val="ppt_x"/>
                                          </p:val>
                                        </p:tav>
                                      </p:tavLst>
                                    </p:anim>
                                    <p:anim calcmode="lin" valueType="num">
                                      <p:cBhvr additive="base">
                                        <p:cTn id="67" dur="500"/>
                                        <p:tgtEl>
                                          <p:spTgt spid="4102"/>
                                        </p:tgtEl>
                                        <p:attrNameLst>
                                          <p:attrName>ppt_y</p:attrName>
                                        </p:attrNameLst>
                                      </p:cBhvr>
                                      <p:tavLst>
                                        <p:tav tm="0">
                                          <p:val>
                                            <p:strVal val="ppt_y"/>
                                          </p:val>
                                        </p:tav>
                                        <p:tav tm="100000">
                                          <p:val>
                                            <p:strVal val="1+ppt_h/2"/>
                                          </p:val>
                                        </p:tav>
                                      </p:tavLst>
                                    </p:anim>
                                    <p:set>
                                      <p:cBhvr>
                                        <p:cTn id="68" dur="1" fill="hold">
                                          <p:stCondLst>
                                            <p:cond delay="499"/>
                                          </p:stCondLst>
                                        </p:cTn>
                                        <p:tgtEl>
                                          <p:spTgt spid="4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The New Imperialism Cont.</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r>
              <a:rPr lang="en-US" dirty="0" smtClean="0"/>
              <a:t>Sugar Act (1764):</a:t>
            </a:r>
          </a:p>
          <a:p>
            <a:pPr lvl="1"/>
            <a:r>
              <a:rPr lang="en-US" dirty="0" smtClean="0"/>
              <a:t>Tax on sugar to reduce illegal trade </a:t>
            </a:r>
          </a:p>
          <a:p>
            <a:pPr lvl="1"/>
            <a:r>
              <a:rPr lang="en-US" dirty="0" smtClean="0"/>
              <a:t>Vice-admirality courts</a:t>
            </a:r>
            <a:endParaRPr lang="en-US" dirty="0"/>
          </a:p>
          <a:p>
            <a:r>
              <a:rPr lang="en-US" dirty="0" smtClean="0"/>
              <a:t>Currency Act (1764):</a:t>
            </a:r>
          </a:p>
          <a:p>
            <a:pPr lvl="1"/>
            <a:r>
              <a:rPr lang="en-US" dirty="0" smtClean="0"/>
              <a:t>Colonists could no longer use paper money</a:t>
            </a:r>
            <a:endParaRPr lang="en-US" dirty="0"/>
          </a:p>
          <a:p>
            <a:r>
              <a:rPr lang="en-US" dirty="0" smtClean="0"/>
              <a:t>Stamp Act (1765):</a:t>
            </a:r>
          </a:p>
          <a:p>
            <a:pPr lvl="1"/>
            <a:r>
              <a:rPr lang="en-US" dirty="0" smtClean="0"/>
              <a:t>Tax on 50 paper documents</a:t>
            </a:r>
          </a:p>
          <a:p>
            <a:pPr lvl="1"/>
            <a:r>
              <a:rPr lang="en-US" dirty="0" smtClean="0"/>
              <a:t>Colonists were upset tax was passed without the consent of colonial assemblies</a:t>
            </a:r>
          </a:p>
          <a:p>
            <a:pPr lvl="1"/>
            <a:r>
              <a:rPr lang="en-US" dirty="0" smtClean="0"/>
              <a:t>Led to…. </a:t>
            </a:r>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5122" name="Picture 2" descr="https://encrypted-tbn0.gstatic.com/images?q=tbn:ANd9GcT_UZ4UO61k5mtDPV4N_rXtXAGvxJ4WiyUXi8NfF3D9rIBcMR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658" y="152400"/>
            <a:ext cx="4024092" cy="1819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news.coinupdate.com/wp-content/uploads/2013/01/free-compet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7554"/>
            <a:ext cx="2743200" cy="25456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r-cath.pvt.k12.ia.us/lasalle/Resources/Rev%20War%20Websites/courtney%20allison%20marisa%20rev.%20war/Allison%20S.%20Rev.%20War/images/stamp%20act%20sta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062037"/>
            <a:ext cx="35242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5122"/>
                                        </p:tgtEl>
                                        <p:attrNameLst>
                                          <p:attrName>ppt_x</p:attrName>
                                        </p:attrNameLst>
                                      </p:cBhvr>
                                      <p:tavLst>
                                        <p:tav tm="0">
                                          <p:val>
                                            <p:strVal val="ppt_x"/>
                                          </p:val>
                                        </p:tav>
                                        <p:tav tm="100000">
                                          <p:val>
                                            <p:strVal val="ppt_x"/>
                                          </p:val>
                                        </p:tav>
                                      </p:tavLst>
                                    </p:anim>
                                    <p:anim calcmode="lin" valueType="num">
                                      <p:cBhvr additive="base">
                                        <p:cTn id="51" dur="500"/>
                                        <p:tgtEl>
                                          <p:spTgt spid="5122"/>
                                        </p:tgtEl>
                                        <p:attrNameLst>
                                          <p:attrName>ppt_y</p:attrName>
                                        </p:attrNameLst>
                                      </p:cBhvr>
                                      <p:tavLst>
                                        <p:tav tm="0">
                                          <p:val>
                                            <p:strVal val="ppt_y"/>
                                          </p:val>
                                        </p:tav>
                                        <p:tav tm="100000">
                                          <p:val>
                                            <p:strVal val="1+ppt_h/2"/>
                                          </p:val>
                                        </p:tav>
                                      </p:tavLst>
                                    </p:anim>
                                    <p:set>
                                      <p:cBhvr>
                                        <p:cTn id="52" dur="1" fill="hold">
                                          <p:stCondLst>
                                            <p:cond delay="499"/>
                                          </p:stCondLst>
                                        </p:cTn>
                                        <p:tgtEl>
                                          <p:spTgt spid="5122"/>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5124"/>
                                        </p:tgtEl>
                                        <p:attrNameLst>
                                          <p:attrName>ppt_x</p:attrName>
                                        </p:attrNameLst>
                                      </p:cBhvr>
                                      <p:tavLst>
                                        <p:tav tm="0">
                                          <p:val>
                                            <p:strVal val="ppt_x"/>
                                          </p:val>
                                        </p:tav>
                                        <p:tav tm="100000">
                                          <p:val>
                                            <p:strVal val="ppt_x"/>
                                          </p:val>
                                        </p:tav>
                                      </p:tavLst>
                                    </p:anim>
                                    <p:anim calcmode="lin" valueType="num">
                                      <p:cBhvr additive="base">
                                        <p:cTn id="55" dur="500"/>
                                        <p:tgtEl>
                                          <p:spTgt spid="5124"/>
                                        </p:tgtEl>
                                        <p:attrNameLst>
                                          <p:attrName>ppt_y</p:attrName>
                                        </p:attrNameLst>
                                      </p:cBhvr>
                                      <p:tavLst>
                                        <p:tav tm="0">
                                          <p:val>
                                            <p:strVal val="ppt_y"/>
                                          </p:val>
                                        </p:tav>
                                        <p:tav tm="100000">
                                          <p:val>
                                            <p:strVal val="1+ppt_h/2"/>
                                          </p:val>
                                        </p:tav>
                                      </p:tavLst>
                                    </p:anim>
                                    <p:set>
                                      <p:cBhvr>
                                        <p:cTn id="56" dur="1" fill="hold">
                                          <p:stCondLst>
                                            <p:cond delay="499"/>
                                          </p:stCondLst>
                                        </p:cTn>
                                        <p:tgtEl>
                                          <p:spTgt spid="5124"/>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5126"/>
                                        </p:tgtEl>
                                        <p:attrNameLst>
                                          <p:attrName>ppt_x</p:attrName>
                                        </p:attrNameLst>
                                      </p:cBhvr>
                                      <p:tavLst>
                                        <p:tav tm="0">
                                          <p:val>
                                            <p:strVal val="ppt_x"/>
                                          </p:val>
                                        </p:tav>
                                        <p:tav tm="100000">
                                          <p:val>
                                            <p:strVal val="ppt_x"/>
                                          </p:val>
                                        </p:tav>
                                      </p:tavLst>
                                    </p:anim>
                                    <p:anim calcmode="lin" valueType="num">
                                      <p:cBhvr additive="base">
                                        <p:cTn id="59" dur="500"/>
                                        <p:tgtEl>
                                          <p:spTgt spid="5126"/>
                                        </p:tgtEl>
                                        <p:attrNameLst>
                                          <p:attrName>ppt_y</p:attrName>
                                        </p:attrNameLst>
                                      </p:cBhvr>
                                      <p:tavLst>
                                        <p:tav tm="0">
                                          <p:val>
                                            <p:strVal val="ppt_y"/>
                                          </p:val>
                                        </p:tav>
                                        <p:tav tm="100000">
                                          <p:val>
                                            <p:strVal val="1+ppt_h/2"/>
                                          </p:val>
                                        </p:tav>
                                      </p:tavLst>
                                    </p:anim>
                                    <p:set>
                                      <p:cBhvr>
                                        <p:cTn id="60"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Stirrings Of Revolt</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r>
              <a:rPr lang="en-US" dirty="0" smtClean="0"/>
              <a:t>The Stamp Act Congress:</a:t>
            </a:r>
          </a:p>
          <a:p>
            <a:pPr marL="630936" lvl="2" indent="-256032">
              <a:buClr>
                <a:schemeClr val="accent3"/>
              </a:buClr>
              <a:buFont typeface="Georgia"/>
              <a:buChar char="•"/>
            </a:pPr>
            <a:r>
              <a:rPr lang="en-US" dirty="0"/>
              <a:t>First attempt at colonial unity AGAINST the British</a:t>
            </a:r>
          </a:p>
          <a:p>
            <a:r>
              <a:rPr lang="en-US" dirty="0" smtClean="0"/>
              <a:t>Patrick Henry and the Virginia Resolves</a:t>
            </a:r>
          </a:p>
          <a:p>
            <a:pPr lvl="1"/>
            <a:r>
              <a:rPr lang="en-US" dirty="0" smtClean="0"/>
              <a:t>Belief that Americans had same rights as English</a:t>
            </a:r>
          </a:p>
          <a:p>
            <a:pPr lvl="1"/>
            <a:r>
              <a:rPr lang="en-US" dirty="0" smtClean="0"/>
              <a:t>Virginians should only pay taxes that were passed by the Virginia Assembly</a:t>
            </a:r>
            <a:endParaRPr lang="en-US" dirty="0"/>
          </a:p>
          <a:p>
            <a:r>
              <a:rPr lang="en-US" dirty="0" smtClean="0"/>
              <a:t>James Otis:</a:t>
            </a:r>
          </a:p>
          <a:p>
            <a:pPr lvl="1"/>
            <a:r>
              <a:rPr lang="en-US" dirty="0" smtClean="0"/>
              <a:t>Called for an “intercolonial congress” to take action against the Stamp tax</a:t>
            </a:r>
            <a:endParaRPr lang="en-US" dirty="0"/>
          </a:p>
          <a:p>
            <a:r>
              <a:rPr lang="en-US" dirty="0" smtClean="0"/>
              <a:t>Sons of Liberty:</a:t>
            </a:r>
          </a:p>
          <a:p>
            <a:pPr lvl="1"/>
            <a:r>
              <a:rPr lang="en-US" dirty="0" smtClean="0"/>
              <a:t>Terrorized Stamp tax collectors</a:t>
            </a:r>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descr="http://upload.wikimedia.org/wikipedia/commons/7/73/Philip_Dawe_%28attributed%29,_The_Bostonians_Paying_the_Excise-man,_or_Tarring_and_Feathering_%281774%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33400"/>
            <a:ext cx="28670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moushomeschoolers.net/images/Patrick_Hen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33800"/>
            <a:ext cx="4381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28"/>
                                        </p:tgtEl>
                                        <p:attrNameLst>
                                          <p:attrName>ppt_x</p:attrName>
                                        </p:attrNameLst>
                                      </p:cBhvr>
                                      <p:tavLst>
                                        <p:tav tm="0">
                                          <p:val>
                                            <p:strVal val="ppt_x"/>
                                          </p:val>
                                        </p:tav>
                                        <p:tav tm="100000">
                                          <p:val>
                                            <p:strVal val="ppt_x"/>
                                          </p:val>
                                        </p:tav>
                                      </p:tavLst>
                                    </p:anim>
                                    <p:anim calcmode="lin" valueType="num">
                                      <p:cBhvr additive="base">
                                        <p:cTn id="27" dur="500"/>
                                        <p:tgtEl>
                                          <p:spTgt spid="1028"/>
                                        </p:tgtEl>
                                        <p:attrNameLst>
                                          <p:attrName>ppt_y</p:attrName>
                                        </p:attrNameLst>
                                      </p:cBhvr>
                                      <p:tavLst>
                                        <p:tav tm="0">
                                          <p:val>
                                            <p:strVal val="ppt_y"/>
                                          </p:val>
                                        </p:tav>
                                        <p:tav tm="100000">
                                          <p:val>
                                            <p:strVal val="1+ppt_h/2"/>
                                          </p:val>
                                        </p:tav>
                                      </p:tavLst>
                                    </p:anim>
                                    <p:set>
                                      <p:cBhvr>
                                        <p:cTn id="28" dur="1" fill="hold">
                                          <p:stCondLst>
                                            <p:cond delay="499"/>
                                          </p:stCondLst>
                                        </p:cTn>
                                        <p:tgtEl>
                                          <p:spTgt spid="10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Stirrings Of Revolt</a:t>
            </a:r>
            <a:endParaRPr lang="en-US" dirty="0"/>
          </a:p>
        </p:txBody>
      </p:sp>
      <p:sp>
        <p:nvSpPr>
          <p:cNvPr id="3" name="Content Placeholder 2"/>
          <p:cNvSpPr>
            <a:spLocks noGrp="1"/>
          </p:cNvSpPr>
          <p:nvPr>
            <p:ph idx="1"/>
          </p:nvPr>
        </p:nvSpPr>
        <p:spPr>
          <a:xfrm>
            <a:off x="457200" y="1524000"/>
            <a:ext cx="8229600" cy="5050536"/>
          </a:xfrm>
        </p:spPr>
        <p:txBody>
          <a:bodyPr>
            <a:normAutofit/>
          </a:bodyPr>
          <a:lstStyle/>
          <a:p>
            <a:r>
              <a:rPr lang="en-US" dirty="0" smtClean="0"/>
              <a:t>Declaratory Act:</a:t>
            </a:r>
          </a:p>
          <a:p>
            <a:pPr lvl="1"/>
            <a:r>
              <a:rPr lang="en-US" dirty="0" smtClean="0"/>
              <a:t>Passed after the repeal of the Stamp Act</a:t>
            </a:r>
          </a:p>
          <a:p>
            <a:pPr lvl="1"/>
            <a:r>
              <a:rPr lang="en-US" dirty="0" smtClean="0"/>
              <a:t>Stated Parliament could pass any laws whatsoever</a:t>
            </a:r>
            <a:endParaRPr lang="en-US" dirty="0"/>
          </a:p>
          <a:p>
            <a:r>
              <a:rPr lang="en-US" dirty="0" smtClean="0"/>
              <a:t>Charles Townshend:</a:t>
            </a:r>
          </a:p>
          <a:p>
            <a:pPr lvl="1"/>
            <a:r>
              <a:rPr lang="en-US" dirty="0" smtClean="0"/>
              <a:t>Chancellor of the exchequer </a:t>
            </a:r>
            <a:endParaRPr lang="en-US" dirty="0"/>
          </a:p>
          <a:p>
            <a:r>
              <a:rPr lang="en-US" dirty="0" smtClean="0"/>
              <a:t>Quartering Act of 1765:</a:t>
            </a:r>
          </a:p>
          <a:p>
            <a:pPr lvl="1"/>
            <a:r>
              <a:rPr lang="en-US" dirty="0" smtClean="0"/>
              <a:t>Colonists must provide quarters and supplies for British Troops</a:t>
            </a:r>
          </a:p>
          <a:p>
            <a:pPr lvl="1"/>
            <a:r>
              <a:rPr lang="en-US" dirty="0" smtClean="0"/>
              <a:t>NY Assembly was disbanded for not complying</a:t>
            </a:r>
            <a:endParaRPr lang="en-US" dirty="0"/>
          </a:p>
          <a:p>
            <a:r>
              <a:rPr lang="en-US" dirty="0" smtClean="0"/>
              <a:t>Townshend Duties:</a:t>
            </a:r>
          </a:p>
          <a:p>
            <a:pPr lvl="1"/>
            <a:r>
              <a:rPr lang="en-US" dirty="0" smtClean="0"/>
              <a:t>Tax on imports (lead, paint, paper, and tea)</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descr="http://upload.wikimedia.org/wikipedia/commons/1/12/Charles_Townshend,_2nd_Viscount_Townshend_by_Sir_Godfrey_Kneller,_Bt_%28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80962"/>
            <a:ext cx="29718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IGqOaPmlrvk/UDDt-JFFi4I/AAAAAAAAAA0/N1-WTH3Ihdk/s300/Quarter%2B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
            <a:ext cx="4038600" cy="330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2050"/>
                                        </p:tgtEl>
                                        <p:attrNameLst>
                                          <p:attrName>ppt_x</p:attrName>
                                        </p:attrNameLst>
                                      </p:cBhvr>
                                      <p:tavLst>
                                        <p:tav tm="0">
                                          <p:val>
                                            <p:strVal val="ppt_x"/>
                                          </p:val>
                                        </p:tav>
                                        <p:tav tm="100000">
                                          <p:val>
                                            <p:strVal val="ppt_x"/>
                                          </p:val>
                                        </p:tav>
                                      </p:tavLst>
                                    </p:anim>
                                    <p:anim calcmode="lin" valueType="num">
                                      <p:cBhvr additive="base">
                                        <p:cTn id="53" dur="500"/>
                                        <p:tgtEl>
                                          <p:spTgt spid="2050"/>
                                        </p:tgtEl>
                                        <p:attrNameLst>
                                          <p:attrName>ppt_y</p:attrName>
                                        </p:attrNameLst>
                                      </p:cBhvr>
                                      <p:tavLst>
                                        <p:tav tm="0">
                                          <p:val>
                                            <p:strVal val="ppt_y"/>
                                          </p:val>
                                        </p:tav>
                                        <p:tav tm="100000">
                                          <p:val>
                                            <p:strVal val="1+ppt_h/2"/>
                                          </p:val>
                                        </p:tav>
                                      </p:tavLst>
                                    </p:anim>
                                    <p:set>
                                      <p:cBhvr>
                                        <p:cTn id="54" dur="1" fill="hold">
                                          <p:stCondLst>
                                            <p:cond delay="499"/>
                                          </p:stCondLst>
                                        </p:cTn>
                                        <p:tgtEl>
                                          <p:spTgt spid="2050"/>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052"/>
                                        </p:tgtEl>
                                        <p:attrNameLst>
                                          <p:attrName>ppt_x</p:attrName>
                                        </p:attrNameLst>
                                      </p:cBhvr>
                                      <p:tavLst>
                                        <p:tav tm="0">
                                          <p:val>
                                            <p:strVal val="ppt_x"/>
                                          </p:val>
                                        </p:tav>
                                        <p:tav tm="100000">
                                          <p:val>
                                            <p:strVal val="ppt_x"/>
                                          </p:val>
                                        </p:tav>
                                      </p:tavLst>
                                    </p:anim>
                                    <p:anim calcmode="lin" valueType="num">
                                      <p:cBhvr additive="base">
                                        <p:cTn id="57" dur="500"/>
                                        <p:tgtEl>
                                          <p:spTgt spid="2052"/>
                                        </p:tgtEl>
                                        <p:attrNameLst>
                                          <p:attrName>ppt_y</p:attrName>
                                        </p:attrNameLst>
                                      </p:cBhvr>
                                      <p:tavLst>
                                        <p:tav tm="0">
                                          <p:val>
                                            <p:strVal val="ppt_y"/>
                                          </p:val>
                                        </p:tav>
                                        <p:tav tm="100000">
                                          <p:val>
                                            <p:strVal val="1+ppt_h/2"/>
                                          </p:val>
                                        </p:tav>
                                      </p:tavLst>
                                    </p:anim>
                                    <p:set>
                                      <p:cBhvr>
                                        <p:cTn id="58"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Stirrings Of Revolt</a:t>
            </a:r>
            <a:endParaRPr lang="en-US" dirty="0"/>
          </a:p>
        </p:txBody>
      </p:sp>
      <p:sp>
        <p:nvSpPr>
          <p:cNvPr id="3" name="Content Placeholder 2"/>
          <p:cNvSpPr>
            <a:spLocks noGrp="1"/>
          </p:cNvSpPr>
          <p:nvPr>
            <p:ph idx="1"/>
          </p:nvPr>
        </p:nvSpPr>
        <p:spPr>
          <a:xfrm>
            <a:off x="457200" y="1524000"/>
            <a:ext cx="8229600" cy="5050536"/>
          </a:xfrm>
        </p:spPr>
        <p:txBody>
          <a:bodyPr>
            <a:normAutofit lnSpcReduction="10000"/>
          </a:bodyPr>
          <a:lstStyle/>
          <a:p>
            <a:r>
              <a:rPr lang="en-US" dirty="0" smtClean="0"/>
              <a:t>Nonimportation Agreements:</a:t>
            </a:r>
          </a:p>
          <a:p>
            <a:pPr lvl="1"/>
            <a:r>
              <a:rPr lang="en-US" dirty="0" smtClean="0"/>
              <a:t>Boycotts of British goods</a:t>
            </a:r>
            <a:endParaRPr lang="en-US" dirty="0"/>
          </a:p>
          <a:p>
            <a:pPr lvl="1"/>
            <a:r>
              <a:rPr lang="en-US" dirty="0" smtClean="0"/>
              <a:t>Growth of an American homespun movement</a:t>
            </a:r>
          </a:p>
          <a:p>
            <a:r>
              <a:rPr lang="en-US" dirty="0" smtClean="0"/>
              <a:t>In 1770, all Townshend duties were repealed, except for the tea</a:t>
            </a:r>
            <a:endParaRPr lang="en-US" dirty="0"/>
          </a:p>
          <a:p>
            <a:r>
              <a:rPr lang="en-US" dirty="0" smtClean="0"/>
              <a:t>Boston Massacre (March 5, 1770):</a:t>
            </a:r>
          </a:p>
          <a:p>
            <a:pPr lvl="1"/>
            <a:r>
              <a:rPr lang="en-US" dirty="0" smtClean="0"/>
              <a:t>Conflict between colonists and Redcoats</a:t>
            </a:r>
          </a:p>
          <a:p>
            <a:pPr lvl="1"/>
            <a:r>
              <a:rPr lang="en-US" dirty="0" smtClean="0"/>
              <a:t>5 colonists were killed</a:t>
            </a:r>
          </a:p>
          <a:p>
            <a:pPr lvl="1"/>
            <a:r>
              <a:rPr lang="en-US" dirty="0" smtClean="0"/>
              <a:t>Paul Revere’s engraving</a:t>
            </a:r>
            <a:endParaRPr lang="en-US" dirty="0"/>
          </a:p>
          <a:p>
            <a:r>
              <a:rPr lang="en-US" dirty="0" smtClean="0"/>
              <a:t>Samuel Adams:</a:t>
            </a:r>
          </a:p>
          <a:p>
            <a:pPr lvl="1"/>
            <a:r>
              <a:rPr lang="en-US" dirty="0" smtClean="0"/>
              <a:t>Lead revolutionary, proposed Committees of Correspondence in 1772</a:t>
            </a:r>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pPr lvl="1"/>
            <a:endParaRPr lang="en-US" dirty="0" smtClean="0"/>
          </a:p>
          <a:p>
            <a:endParaRPr lang="en-US" dirty="0" smtClean="0"/>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074" name="Picture 2" descr="http://www.ushistory.org/declaration/related/images/massac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986" y="52386"/>
            <a:ext cx="5013614" cy="4595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8/89/J_S_Copley_-_Samuel_Ad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671"/>
            <a:ext cx="3505200" cy="453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3074"/>
                                        </p:tgtEl>
                                        <p:attrNameLst>
                                          <p:attrName>ppt_x</p:attrName>
                                        </p:attrNameLst>
                                      </p:cBhvr>
                                      <p:tavLst>
                                        <p:tav tm="0">
                                          <p:val>
                                            <p:strVal val="ppt_x"/>
                                          </p:val>
                                        </p:tav>
                                        <p:tav tm="100000">
                                          <p:val>
                                            <p:strVal val="ppt_x"/>
                                          </p:val>
                                        </p:tav>
                                      </p:tavLst>
                                    </p:anim>
                                    <p:anim calcmode="lin" valueType="num">
                                      <p:cBhvr additive="base">
                                        <p:cTn id="51" dur="500"/>
                                        <p:tgtEl>
                                          <p:spTgt spid="3074"/>
                                        </p:tgtEl>
                                        <p:attrNameLst>
                                          <p:attrName>ppt_y</p:attrName>
                                        </p:attrNameLst>
                                      </p:cBhvr>
                                      <p:tavLst>
                                        <p:tav tm="0">
                                          <p:val>
                                            <p:strVal val="ppt_y"/>
                                          </p:val>
                                        </p:tav>
                                        <p:tav tm="100000">
                                          <p:val>
                                            <p:strVal val="1+ppt_h/2"/>
                                          </p:val>
                                        </p:tav>
                                      </p:tavLst>
                                    </p:anim>
                                    <p:set>
                                      <p:cBhvr>
                                        <p:cTn id="52" dur="1" fill="hold">
                                          <p:stCondLst>
                                            <p:cond delay="499"/>
                                          </p:stCondLst>
                                        </p:cTn>
                                        <p:tgtEl>
                                          <p:spTgt spid="3074"/>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3076"/>
                                        </p:tgtEl>
                                        <p:attrNameLst>
                                          <p:attrName>ppt_x</p:attrName>
                                        </p:attrNameLst>
                                      </p:cBhvr>
                                      <p:tavLst>
                                        <p:tav tm="0">
                                          <p:val>
                                            <p:strVal val="ppt_x"/>
                                          </p:val>
                                        </p:tav>
                                        <p:tav tm="100000">
                                          <p:val>
                                            <p:strVal val="ppt_x"/>
                                          </p:val>
                                        </p:tav>
                                      </p:tavLst>
                                    </p:anim>
                                    <p:anim calcmode="lin" valueType="num">
                                      <p:cBhvr additive="base">
                                        <p:cTn id="55" dur="500"/>
                                        <p:tgtEl>
                                          <p:spTgt spid="3076"/>
                                        </p:tgtEl>
                                        <p:attrNameLst>
                                          <p:attrName>ppt_y</p:attrName>
                                        </p:attrNameLst>
                                      </p:cBhvr>
                                      <p:tavLst>
                                        <p:tav tm="0">
                                          <p:val>
                                            <p:strVal val="ppt_y"/>
                                          </p:val>
                                        </p:tav>
                                        <p:tav tm="100000">
                                          <p:val>
                                            <p:strVal val="1+ppt_h/2"/>
                                          </p:val>
                                        </p:tav>
                                      </p:tavLst>
                                    </p:anim>
                                    <p:set>
                                      <p:cBhvr>
                                        <p:cTn id="56"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983</TotalTime>
  <Words>833</Words>
  <Application>Microsoft Office PowerPoint</Application>
  <PresentationFormat>On-screen Show (4:3)</PresentationFormat>
  <Paragraphs>481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www.Apushreview.com</vt:lpstr>
      <vt:lpstr>American History: Chapter 4 Review Video</vt:lpstr>
      <vt:lpstr>Loosening Ties</vt:lpstr>
      <vt:lpstr>The Struggle For The Continent</vt:lpstr>
      <vt:lpstr>The New Imperialism</vt:lpstr>
      <vt:lpstr>The New Imperialism Cont.</vt:lpstr>
      <vt:lpstr>Stirrings Of Revolt</vt:lpstr>
      <vt:lpstr>Stirrings Of Revolt</vt:lpstr>
      <vt:lpstr>Stirrings Of Revolt</vt:lpstr>
      <vt:lpstr>Stirrings Of Revolt</vt:lpstr>
      <vt:lpstr>Stirrings Of Revolt</vt:lpstr>
      <vt:lpstr>Cooperation And War</vt:lpstr>
      <vt:lpstr>Cooperation And War</vt:lpstr>
      <vt:lpstr>Past Essay Topics</vt:lpstr>
      <vt:lpstr>That’s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www.Apushreview.com</dc:title>
  <dc:creator>Adam Norris</dc:creator>
  <cp:lastModifiedBy>Adam</cp:lastModifiedBy>
  <cp:revision>78</cp:revision>
  <dcterms:created xsi:type="dcterms:W3CDTF">2013-07-31T01:09:51Z</dcterms:created>
  <dcterms:modified xsi:type="dcterms:W3CDTF">2013-09-22T15:02:42Z</dcterms:modified>
</cp:coreProperties>
</file>