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0" r:id="rId4"/>
    <p:sldId id="261" r:id="rId5"/>
    <p:sldId id="262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FB11-382C-4BB9-96AE-2BEC736399FC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D738-D390-48F7-AB07-D8AFE296E0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FB11-382C-4BB9-96AE-2BEC736399FC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D738-D390-48F7-AB07-D8AFE296E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FB11-382C-4BB9-96AE-2BEC736399FC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D738-D390-48F7-AB07-D8AFE296E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FB11-382C-4BB9-96AE-2BEC736399FC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D738-D390-48F7-AB07-D8AFE296E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FB11-382C-4BB9-96AE-2BEC736399FC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D738-D390-48F7-AB07-D8AFE296E0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FB11-382C-4BB9-96AE-2BEC736399FC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D738-D390-48F7-AB07-D8AFE296E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FB11-382C-4BB9-96AE-2BEC736399FC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D738-D390-48F7-AB07-D8AFE296E0A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FB11-382C-4BB9-96AE-2BEC736399FC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D738-D390-48F7-AB07-D8AFE296E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FB11-382C-4BB9-96AE-2BEC736399FC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D738-D390-48F7-AB07-D8AFE296E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FB11-382C-4BB9-96AE-2BEC736399FC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D738-D390-48F7-AB07-D8AFE296E0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FB11-382C-4BB9-96AE-2BEC736399FC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D738-D390-48F7-AB07-D8AFE296E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C00FB11-382C-4BB9-96AE-2BEC736399FC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2BCD738-D390-48F7-AB07-D8AFE296E0A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www.Apushreview.com</a:t>
            </a:r>
            <a:endParaRPr lang="en-US" dirty="0"/>
          </a:p>
        </p:txBody>
      </p:sp>
      <p:pic>
        <p:nvPicPr>
          <p:cNvPr id="9218" name="Picture 2" descr="http://socialstudiesresourcse.files.wordpress.com/2013/02/cropped-apush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447800"/>
            <a:ext cx="9123218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62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833 -0.04444 L -0.00833 -0.11667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Sectionalism and Nationalism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1"/>
            <a:ext cx="7315200" cy="478536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***McCulloch v. Maryland*** </a:t>
            </a:r>
            <a:r>
              <a:rPr lang="en-US" dirty="0" smtClean="0"/>
              <a:t>(1819)</a:t>
            </a:r>
          </a:p>
          <a:p>
            <a:pPr lvl="1"/>
            <a:r>
              <a:rPr lang="en-US" dirty="0" smtClean="0"/>
              <a:t>Background: Maryland hated the BUS, tried to tax it</a:t>
            </a:r>
          </a:p>
          <a:p>
            <a:pPr lvl="1"/>
            <a:r>
              <a:rPr lang="en-US" dirty="0" smtClean="0"/>
              <a:t>Marshall and the court said the states could NOT tax a federal agency</a:t>
            </a:r>
          </a:p>
          <a:p>
            <a:pPr lvl="2"/>
            <a:r>
              <a:rPr lang="en-US" dirty="0" smtClean="0"/>
              <a:t>“the power to tax is the power to destroy”</a:t>
            </a:r>
            <a:endParaRPr lang="en-US" dirty="0"/>
          </a:p>
          <a:p>
            <a:pPr lvl="1"/>
            <a:r>
              <a:rPr lang="en-US" dirty="0" smtClean="0"/>
              <a:t>Essentially, the Supreme Court states the BUS is constitutional</a:t>
            </a:r>
          </a:p>
          <a:p>
            <a:r>
              <a:rPr lang="en-US" i="1" dirty="0" smtClean="0"/>
              <a:t>***Gibbons v. Ogden*** </a:t>
            </a:r>
            <a:r>
              <a:rPr lang="en-US" dirty="0" smtClean="0"/>
              <a:t>(1824)</a:t>
            </a:r>
          </a:p>
          <a:p>
            <a:pPr lvl="1"/>
            <a:r>
              <a:rPr lang="en-US" dirty="0" smtClean="0"/>
              <a:t>Issue was with interstate trade (involving more than one state)</a:t>
            </a:r>
          </a:p>
          <a:p>
            <a:pPr lvl="1"/>
            <a:r>
              <a:rPr lang="en-US" dirty="0" smtClean="0"/>
              <a:t>Stated that only Congress could regulate interstate trade</a:t>
            </a:r>
          </a:p>
          <a:p>
            <a:pPr lvl="2"/>
            <a:r>
              <a:rPr lang="en-US" dirty="0" smtClean="0"/>
              <a:t>More power to federal government</a:t>
            </a:r>
            <a:endParaRPr lang="en-US" dirty="0"/>
          </a:p>
          <a:p>
            <a:r>
              <a:rPr lang="en-US" i="1" dirty="0" smtClean="0"/>
              <a:t>Worcester v. Georgia </a:t>
            </a:r>
            <a:r>
              <a:rPr lang="en-US" dirty="0" smtClean="0"/>
              <a:t>(1832)</a:t>
            </a:r>
          </a:p>
          <a:p>
            <a:pPr lvl="1"/>
            <a:r>
              <a:rPr lang="en-US" dirty="0" smtClean="0"/>
              <a:t>Stated Georgia could not interfere with Native land</a:t>
            </a:r>
          </a:p>
          <a:p>
            <a:pPr lvl="1"/>
            <a:r>
              <a:rPr lang="en-US" dirty="0" smtClean="0"/>
              <a:t>Decision was not enforced, Natives were forced to leave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290" name="Picture 2" descr="http://sawilsqua.weebly.com/uploads/1/4/1/5/1415786/6236004.gif?331x2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8484"/>
            <a:ext cx="4981575" cy="331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65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Sectionalism and Nationalism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1"/>
            <a:ext cx="7315200" cy="4785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The Monroe Doctrine</a:t>
            </a:r>
          </a:p>
          <a:p>
            <a:r>
              <a:rPr lang="en-US" dirty="0" smtClean="0"/>
              <a:t>Written primarily by Secretary of State JQA</a:t>
            </a:r>
          </a:p>
          <a:p>
            <a:r>
              <a:rPr lang="en-US" dirty="0" smtClean="0"/>
              <a:t>Essentially warned Europe to stay out of Latin America</a:t>
            </a:r>
          </a:p>
          <a:p>
            <a:pPr lvl="1"/>
            <a:r>
              <a:rPr lang="en-US" dirty="0" smtClean="0"/>
              <a:t>US would consider any challenge as unfriendly</a:t>
            </a:r>
            <a:endParaRPr lang="en-US" dirty="0"/>
          </a:p>
          <a:p>
            <a:r>
              <a:rPr lang="en-US" dirty="0" smtClean="0"/>
              <a:t>In return, the US would stay out of European affairs</a:t>
            </a:r>
          </a:p>
          <a:p>
            <a:r>
              <a:rPr lang="en-US" dirty="0" smtClean="0"/>
              <a:t>Impacts:</a:t>
            </a:r>
          </a:p>
          <a:p>
            <a:pPr lvl="1"/>
            <a:r>
              <a:rPr lang="en-US" dirty="0" smtClean="0"/>
              <a:t>Short-term? </a:t>
            </a:r>
          </a:p>
          <a:p>
            <a:pPr lvl="2"/>
            <a:r>
              <a:rPr lang="en-US" dirty="0" smtClean="0"/>
              <a:t>Little to none</a:t>
            </a:r>
          </a:p>
          <a:p>
            <a:pPr lvl="1"/>
            <a:r>
              <a:rPr lang="en-US" dirty="0" smtClean="0"/>
              <a:t>Long-term? </a:t>
            </a:r>
          </a:p>
          <a:p>
            <a:pPr lvl="2"/>
            <a:r>
              <a:rPr lang="en-US" dirty="0" smtClean="0"/>
              <a:t>US would be the dominant power in the Western Hemisphere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www.robertamsterdam.com/assets_c/2009/01/monroe_doctrine011208-thumb-220x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0"/>
            <a:ext cx="5334000" cy="59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10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Revival Opposition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1"/>
            <a:ext cx="7315200" cy="47853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“Corrupt Bargain”:</a:t>
            </a:r>
          </a:p>
          <a:p>
            <a:pPr lvl="1"/>
            <a:r>
              <a:rPr lang="en-US" dirty="0" smtClean="0"/>
              <a:t>4 candidates for the election of 1824</a:t>
            </a:r>
          </a:p>
          <a:p>
            <a:pPr lvl="1"/>
            <a:r>
              <a:rPr lang="en-US" dirty="0" smtClean="0"/>
              <a:t>None win an electoral majority, although Andrew Jackson has most electoral and popular votes</a:t>
            </a:r>
          </a:p>
          <a:p>
            <a:r>
              <a:rPr lang="en-US" dirty="0" smtClean="0"/>
              <a:t>According to the 12</a:t>
            </a:r>
            <a:r>
              <a:rPr lang="en-US" baseline="30000" dirty="0" smtClean="0"/>
              <a:t>th</a:t>
            </a:r>
            <a:r>
              <a:rPr lang="en-US" dirty="0" smtClean="0"/>
              <a:t> Amendment, the House would then decide on the top 3 candidates </a:t>
            </a:r>
            <a:endParaRPr lang="en-US" dirty="0"/>
          </a:p>
          <a:p>
            <a:pPr lvl="1"/>
            <a:r>
              <a:rPr lang="en-US" dirty="0" smtClean="0"/>
              <a:t>Henry Clay (Speaker of the House), finished 4</a:t>
            </a:r>
            <a:r>
              <a:rPr lang="en-US" baseline="30000" dirty="0" smtClean="0"/>
              <a:t>th</a:t>
            </a:r>
            <a:r>
              <a:rPr lang="en-US" dirty="0" smtClean="0"/>
              <a:t> and was out of the running</a:t>
            </a:r>
          </a:p>
          <a:p>
            <a:pPr lvl="1"/>
            <a:r>
              <a:rPr lang="en-US" dirty="0" smtClean="0"/>
              <a:t>He threw his support behind JQA</a:t>
            </a:r>
          </a:p>
          <a:p>
            <a:r>
              <a:rPr lang="en-US" dirty="0" smtClean="0"/>
              <a:t>Adams becomes president, Henry Clay becomes his Secretary of State</a:t>
            </a:r>
          </a:p>
          <a:p>
            <a:r>
              <a:rPr lang="en-US" dirty="0" smtClean="0"/>
              <a:t>Clay’s </a:t>
            </a:r>
            <a:r>
              <a:rPr lang="en-US" i="1" dirty="0" smtClean="0"/>
              <a:t>American System:</a:t>
            </a:r>
            <a:endParaRPr lang="en-US" dirty="0" smtClean="0"/>
          </a:p>
          <a:p>
            <a:pPr lvl="1"/>
            <a:r>
              <a:rPr lang="en-US" dirty="0" smtClean="0"/>
              <a:t>Protective Tariffs, Internal Improvements, Bank of the US</a:t>
            </a:r>
          </a:p>
          <a:p>
            <a:r>
              <a:rPr lang="en-US" dirty="0" smtClean="0"/>
              <a:t>Jackson and his supporters were outraged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www.plainedgeschools.org/jmolinari/electi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539410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9/92/Henry_Cl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80962"/>
            <a:ext cx="3429001" cy="413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1600200" y="381000"/>
            <a:ext cx="3306653" cy="1766829"/>
          </a:xfrm>
          <a:prstGeom prst="wedgeRectCallout">
            <a:avLst>
              <a:gd name="adj1" fmla="val 65060"/>
              <a:gd name="adj2" fmla="val 381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Wooohooo</a:t>
            </a:r>
            <a:r>
              <a:rPr lang="en-US" dirty="0" smtClean="0"/>
              <a:t>, I’m guaranteed to become the next president!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1600200" y="381000"/>
            <a:ext cx="3306653" cy="1766829"/>
          </a:xfrm>
          <a:prstGeom prst="wedgeRectCallout">
            <a:avLst>
              <a:gd name="adj1" fmla="val 64641"/>
              <a:gd name="adj2" fmla="val 37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No? Too soon???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75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Revival Opposition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1"/>
            <a:ext cx="7315200" cy="4785360"/>
          </a:xfrm>
        </p:spPr>
        <p:txBody>
          <a:bodyPr>
            <a:normAutofit/>
          </a:bodyPr>
          <a:lstStyle/>
          <a:p>
            <a:r>
              <a:rPr lang="en-US" dirty="0" smtClean="0"/>
              <a:t>Tariff of Abominations (1828):</a:t>
            </a:r>
          </a:p>
          <a:p>
            <a:pPr lvl="1"/>
            <a:r>
              <a:rPr lang="en-US" dirty="0" smtClean="0"/>
              <a:t>Raised tariff rates drastically</a:t>
            </a:r>
          </a:p>
          <a:p>
            <a:pPr lvl="1"/>
            <a:r>
              <a:rPr lang="en-US" dirty="0" smtClean="0"/>
              <a:t>Hated by South and West</a:t>
            </a:r>
          </a:p>
          <a:p>
            <a:pPr lvl="1"/>
            <a:r>
              <a:rPr lang="en-US" dirty="0" smtClean="0"/>
              <a:t>Favored by manufacturers in NE</a:t>
            </a:r>
            <a:endParaRPr lang="en-US" dirty="0"/>
          </a:p>
          <a:p>
            <a:r>
              <a:rPr lang="en-US" dirty="0" smtClean="0"/>
              <a:t>Election of 1828:</a:t>
            </a:r>
          </a:p>
          <a:p>
            <a:pPr lvl="1"/>
            <a:r>
              <a:rPr lang="en-US" dirty="0" smtClean="0"/>
              <a:t>JQA v. Jackson round 2</a:t>
            </a:r>
          </a:p>
          <a:p>
            <a:pPr lvl="1"/>
            <a:r>
              <a:rPr lang="en-US" dirty="0" smtClean="0"/>
              <a:t>Jackson destroys Adams, 178 – 83 </a:t>
            </a:r>
          </a:p>
          <a:p>
            <a:pPr lvl="1"/>
            <a:r>
              <a:rPr lang="en-US" dirty="0" smtClean="0"/>
              <a:t>Problems await Jackson…….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chestofbooks.com/finance/Amasa-Walker/The-Science-of-Wealth/images/Different-Tariffs-of-the-United-St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49582"/>
            <a:ext cx="858733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ill.ballpaul.net/iaph/main.php?g2_view=core.DownloadItem&amp;g2_itemId=437&amp;g2_serialNumber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053" y="312594"/>
            <a:ext cx="4645547" cy="342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10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it!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Ideas for videos?</a:t>
            </a:r>
          </a:p>
          <a:p>
            <a:pPr lvl="1"/>
            <a:r>
              <a:rPr lang="en-US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549268" y="4369282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5" name="Picture 6" descr="https://encrypted-tbn0.gstatic.com/images?q=tbn:ANd9GcQ8r8Mo9FpKIW1Sidl4Mi5B2BsJO7WFI1IxflDm5b7Bw3izNFoA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27" y="80962"/>
            <a:ext cx="3440657" cy="193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https://encrypted-tbn2.gstatic.com/images?q=tbn:ANd9GcQkc5IHsMOYHShuFMA7rilTx_nj7763lEQCrXU_8ySLYj54WKBo"/>
          <p:cNvSpPr>
            <a:spLocks noChangeAspect="1" noChangeArrowheads="1"/>
          </p:cNvSpPr>
          <p:nvPr/>
        </p:nvSpPr>
        <p:spPr bwMode="auto">
          <a:xfrm>
            <a:off x="155575" y="-1790700"/>
            <a:ext cx="34861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encrypted-tbn2.gstatic.com/images?q=tbn:ANd9GcQkc5IHsMOYHShuFMA7rilTx_nj7763lEQCrXU_8ySLYj54WKBo"/>
          <p:cNvSpPr>
            <a:spLocks noChangeAspect="1" noChangeArrowheads="1"/>
          </p:cNvSpPr>
          <p:nvPr/>
        </p:nvSpPr>
        <p:spPr bwMode="auto">
          <a:xfrm>
            <a:off x="307975" y="-1638300"/>
            <a:ext cx="34861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www.whitehouse.gov/sites/default/files/first-family/masthead_image/5jm_header.jpg?12508702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31" y="4090363"/>
            <a:ext cx="4910669" cy="276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3276600" y="3581400"/>
            <a:ext cx="2667000" cy="2286000"/>
          </a:xfrm>
          <a:prstGeom prst="wedgeRoundRectCallout">
            <a:avLst>
              <a:gd name="adj1" fmla="val 79427"/>
              <a:gd name="adj2" fmla="val 637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My warning to Europe? Subscribe to Adam Norris!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150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6553200" cy="2514600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American History: </a:t>
            </a:r>
            <a:r>
              <a:rPr lang="en-US" dirty="0" smtClean="0">
                <a:solidFill>
                  <a:schemeClr val="tx1"/>
                </a:solidFill>
              </a:rPr>
              <a:t>Chapter </a:t>
            </a:r>
            <a:r>
              <a:rPr lang="en-US" dirty="0" smtClean="0">
                <a:solidFill>
                  <a:schemeClr val="tx1"/>
                </a:solidFill>
              </a:rPr>
              <a:t>8 </a:t>
            </a:r>
            <a:r>
              <a:rPr lang="en-US" dirty="0" smtClean="0">
                <a:solidFill>
                  <a:schemeClr val="tx1"/>
                </a:solidFill>
              </a:rPr>
              <a:t>Review Video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495800"/>
            <a:ext cx="7543800" cy="1752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Varieties of American Nationalism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Building a National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1"/>
            <a:ext cx="7315200" cy="47853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Bank of US (BUS) expired in 1811</a:t>
            </a:r>
          </a:p>
          <a:p>
            <a:r>
              <a:rPr lang="en-US" dirty="0" smtClean="0"/>
              <a:t>State banks issued notes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BUS:</a:t>
            </a:r>
          </a:p>
          <a:p>
            <a:pPr lvl="1"/>
            <a:r>
              <a:rPr lang="en-US" dirty="0" smtClean="0"/>
              <a:t>Charter for 20 years in 1816</a:t>
            </a:r>
            <a:endParaRPr lang="en-US" dirty="0"/>
          </a:p>
          <a:p>
            <a:r>
              <a:rPr lang="en-US" dirty="0" smtClean="0"/>
              <a:t>Francis Cabot Lowell: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mill for spinning and weaving</a:t>
            </a:r>
          </a:p>
          <a:p>
            <a:r>
              <a:rPr lang="en-US" dirty="0" smtClean="0"/>
              <a:t>Post War of 1812 Economic Problems:</a:t>
            </a:r>
          </a:p>
          <a:p>
            <a:pPr lvl="1"/>
            <a:r>
              <a:rPr lang="en-US" dirty="0" smtClean="0"/>
              <a:t>Britain flooded the US market with goods</a:t>
            </a:r>
          </a:p>
          <a:p>
            <a:pPr lvl="2"/>
            <a:r>
              <a:rPr lang="en-US" dirty="0" smtClean="0"/>
              <a:t>Hurt US economy</a:t>
            </a:r>
          </a:p>
          <a:p>
            <a:pPr lvl="2"/>
            <a:r>
              <a:rPr lang="en-US" dirty="0" smtClean="0"/>
              <a:t>Need for tariff(s)</a:t>
            </a:r>
            <a:endParaRPr lang="en-US" dirty="0"/>
          </a:p>
          <a:p>
            <a:r>
              <a:rPr lang="en-US" dirty="0" smtClean="0"/>
              <a:t>Tariff of 1816:</a:t>
            </a:r>
          </a:p>
          <a:p>
            <a:pPr lvl="1"/>
            <a:r>
              <a:rPr lang="en-US" dirty="0" smtClean="0"/>
              <a:t>Designed to protect American industries</a:t>
            </a:r>
          </a:p>
          <a:p>
            <a:pPr lvl="1"/>
            <a:r>
              <a:rPr lang="en-US" dirty="0" smtClean="0"/>
              <a:t>Protective tariff, not just a revenue tariff 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www.ushistory.org/tour/gifs/firstba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1828800"/>
            <a:ext cx="2750127" cy="212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ultiply 3"/>
          <p:cNvSpPr/>
          <p:nvPr/>
        </p:nvSpPr>
        <p:spPr>
          <a:xfrm>
            <a:off x="6518562" y="1593726"/>
            <a:ext cx="2514600" cy="25908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://twimgs.com/informationweek/globalcio/great-minds/francis-cabot-low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361" y="4170672"/>
            <a:ext cx="2147001" cy="21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46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Building a National Market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1"/>
            <a:ext cx="7315200" cy="4785360"/>
          </a:xfrm>
        </p:spPr>
        <p:txBody>
          <a:bodyPr>
            <a:normAutofit/>
          </a:bodyPr>
          <a:lstStyle/>
          <a:p>
            <a:r>
              <a:rPr lang="en-US" dirty="0" smtClean="0"/>
              <a:t>Transportation improvements</a:t>
            </a:r>
          </a:p>
          <a:p>
            <a:pPr lvl="1"/>
            <a:r>
              <a:rPr lang="en-US" dirty="0" smtClean="0"/>
              <a:t>Building of roads, canals, turnpikes, etc.</a:t>
            </a:r>
          </a:p>
          <a:p>
            <a:pPr lvl="1"/>
            <a:r>
              <a:rPr lang="en-US" dirty="0" smtClean="0"/>
              <a:t>Question: who should fund, federal, or state government?</a:t>
            </a:r>
          </a:p>
          <a:p>
            <a:pPr lvl="1"/>
            <a:r>
              <a:rPr lang="en-US" dirty="0" smtClean="0"/>
              <a:t>National Road:</a:t>
            </a:r>
          </a:p>
          <a:p>
            <a:pPr lvl="2"/>
            <a:r>
              <a:rPr lang="en-US" dirty="0" smtClean="0"/>
              <a:t>Cumberland, Maryland to Wheeling, Virginia</a:t>
            </a:r>
          </a:p>
          <a:p>
            <a:pPr lvl="2"/>
            <a:r>
              <a:rPr lang="en-US" dirty="0" smtClean="0"/>
              <a:t>Funded by federal government</a:t>
            </a:r>
          </a:p>
          <a:p>
            <a:r>
              <a:rPr lang="en-US" dirty="0" smtClean="0"/>
              <a:t>Calhoun’s internal improvements bill:</a:t>
            </a:r>
          </a:p>
          <a:p>
            <a:pPr lvl="1"/>
            <a:r>
              <a:rPr lang="en-US" dirty="0" smtClean="0"/>
              <a:t>Proposed for federal government to finance internal improvements</a:t>
            </a:r>
          </a:p>
          <a:p>
            <a:pPr lvl="1"/>
            <a:r>
              <a:rPr lang="en-US" dirty="0" smtClean="0"/>
              <a:t>“Let us, then, bind republic together with a perfect system of roads and canals.”</a:t>
            </a:r>
          </a:p>
          <a:p>
            <a:pPr lvl="1"/>
            <a:r>
              <a:rPr lang="en-US" dirty="0" smtClean="0"/>
              <a:t>Vetoed by Madison – believed Congress did not have authority to fund the project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http://4.bp.blogspot.com/_-b6xkLUOpXk/TRLHbmHNvEI/AAAAAAAAAVg/LPsAO4MbDsc/s320/JCCalhoun-18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0384"/>
            <a:ext cx="3124200" cy="381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3.bp.blogspot.com/_cNfXHQHTJqs/SQdHPvTbxQI/AAAAAAAAAjo/lsSU_OjTVyg/s320/john-c-calhou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3" y="70384"/>
            <a:ext cx="4090557" cy="381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28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Expanding Westward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1"/>
            <a:ext cx="7315200" cy="4785360"/>
          </a:xfrm>
        </p:spPr>
        <p:txBody>
          <a:bodyPr>
            <a:normAutofit/>
          </a:bodyPr>
          <a:lstStyle/>
          <a:p>
            <a:r>
              <a:rPr lang="en-US" dirty="0" smtClean="0"/>
              <a:t>After War of 1812, many Americans moved westward</a:t>
            </a:r>
          </a:p>
          <a:p>
            <a:pPr lvl="1"/>
            <a:r>
              <a:rPr lang="en-US" dirty="0" smtClean="0"/>
              <a:t>Fewer Native Americans, less threats</a:t>
            </a:r>
          </a:p>
          <a:p>
            <a:pPr lvl="1"/>
            <a:r>
              <a:rPr lang="en-US" dirty="0" smtClean="0"/>
              <a:t>Huge increase in population</a:t>
            </a:r>
          </a:p>
          <a:p>
            <a:pPr lvl="1"/>
            <a:r>
              <a:rPr lang="en-US" dirty="0" smtClean="0"/>
              <a:t>Need for more farmland out west</a:t>
            </a:r>
          </a:p>
          <a:p>
            <a:pPr lvl="2"/>
            <a:r>
              <a:rPr lang="en-US" dirty="0" smtClean="0"/>
              <a:t>Cotton</a:t>
            </a:r>
            <a:r>
              <a:rPr lang="en-US" dirty="0"/>
              <a:t>, like tobacco, exhausted land, was a large cash crop</a:t>
            </a:r>
          </a:p>
          <a:p>
            <a:pPr lvl="1"/>
            <a:r>
              <a:rPr lang="en-US" dirty="0" smtClean="0"/>
              <a:t>Building of forts on the Mississippi River and Great Lakes</a:t>
            </a:r>
          </a:p>
          <a:p>
            <a:pPr lvl="1"/>
            <a:r>
              <a:rPr lang="en-US" dirty="0" smtClean="0"/>
              <a:t>Erie Canal - 1825</a:t>
            </a:r>
            <a:endParaRPr lang="en-US" dirty="0"/>
          </a:p>
          <a:p>
            <a:r>
              <a:rPr lang="en-US" dirty="0" smtClean="0"/>
              <a:t>1821, Mexico gains independence</a:t>
            </a:r>
          </a:p>
          <a:p>
            <a:pPr lvl="1"/>
            <a:r>
              <a:rPr lang="en-US" dirty="0" smtClean="0"/>
              <a:t>US increases trade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http://traveltips.usatoday.com/DM-Resize/photos.demandstudios.com/174/152/fotolia_10564724_XS.jpg?w=560&amp;h=560&amp;keep_ratio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1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The “Era of Good Feelings”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1"/>
            <a:ext cx="7315200" cy="47853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Huge increase in nationalism (Post-War of 1812) </a:t>
            </a:r>
          </a:p>
          <a:p>
            <a:pPr lvl="1"/>
            <a:r>
              <a:rPr lang="en-US" dirty="0" smtClean="0"/>
              <a:t>1 political party rule (Democratic-Republicans)</a:t>
            </a:r>
          </a:p>
          <a:p>
            <a:pPr lvl="1"/>
            <a:r>
              <a:rPr lang="en-US" dirty="0" smtClean="0"/>
              <a:t>Attributed to Monroe’s Presidency, 1817 - 1825</a:t>
            </a:r>
            <a:endParaRPr lang="en-US" dirty="0"/>
          </a:p>
          <a:p>
            <a:r>
              <a:rPr lang="en-US" dirty="0" smtClean="0"/>
              <a:t>Election of 1816:</a:t>
            </a:r>
          </a:p>
          <a:p>
            <a:pPr lvl="1"/>
            <a:r>
              <a:rPr lang="en-US" dirty="0" smtClean="0"/>
              <a:t>Continuing of the Virginia Dynasty</a:t>
            </a:r>
          </a:p>
          <a:p>
            <a:pPr lvl="1"/>
            <a:r>
              <a:rPr lang="en-US" dirty="0" smtClean="0"/>
              <a:t>Rufus King (Federalist) received 34 electoral votes</a:t>
            </a:r>
            <a:endParaRPr lang="en-US" dirty="0"/>
          </a:p>
          <a:p>
            <a:r>
              <a:rPr lang="en-US" dirty="0" smtClean="0"/>
              <a:t>Monroe chose JQA as his Secretary of State</a:t>
            </a:r>
          </a:p>
          <a:p>
            <a:pPr lvl="1"/>
            <a:r>
              <a:rPr lang="en-US" dirty="0" smtClean="0"/>
              <a:t>Goodwill tour through the US</a:t>
            </a:r>
          </a:p>
          <a:p>
            <a:r>
              <a:rPr lang="en-US" dirty="0" smtClean="0"/>
              <a:t>Florida:</a:t>
            </a:r>
          </a:p>
          <a:p>
            <a:pPr lvl="1"/>
            <a:r>
              <a:rPr lang="en-US" dirty="0" smtClean="0"/>
              <a:t>Seminole War:</a:t>
            </a:r>
          </a:p>
          <a:p>
            <a:pPr lvl="2"/>
            <a:r>
              <a:rPr lang="en-US" dirty="0" smtClean="0"/>
              <a:t>Invasion of Florida by Andrew Jackson</a:t>
            </a:r>
          </a:p>
          <a:p>
            <a:pPr lvl="1"/>
            <a:r>
              <a:rPr lang="en-US" dirty="0" smtClean="0"/>
              <a:t>Adams-</a:t>
            </a:r>
            <a:r>
              <a:rPr lang="en-US" dirty="0" err="1" smtClean="0"/>
              <a:t>Onis</a:t>
            </a:r>
            <a:r>
              <a:rPr lang="en-US" dirty="0" smtClean="0"/>
              <a:t> Treaty of 1819:</a:t>
            </a:r>
          </a:p>
          <a:p>
            <a:pPr lvl="2"/>
            <a:r>
              <a:rPr lang="en-US" dirty="0" smtClean="0"/>
              <a:t>US gained all of Florida in exchange for:</a:t>
            </a:r>
          </a:p>
          <a:p>
            <a:pPr lvl="3"/>
            <a:r>
              <a:rPr lang="en-US" dirty="0" smtClean="0"/>
              <a:t>US gave up its claim to Texas</a:t>
            </a:r>
          </a:p>
          <a:p>
            <a:pPr lvl="3"/>
            <a:r>
              <a:rPr lang="en-US" dirty="0" smtClean="0"/>
              <a:t>Spain gave up its claim to the Pacific NW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http://www.ushistory.org/us/images/000078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488783"/>
            <a:ext cx="2057400" cy="314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farm4.static.flickr.com/3031/3093670749_47c8d466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95674"/>
            <a:ext cx="47625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58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The “Era of Good Feelings”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1"/>
            <a:ext cx="7315200" cy="4785360"/>
          </a:xfrm>
        </p:spPr>
        <p:txBody>
          <a:bodyPr>
            <a:normAutofit/>
          </a:bodyPr>
          <a:lstStyle/>
          <a:p>
            <a:r>
              <a:rPr lang="en-US" dirty="0" smtClean="0"/>
              <a:t>Financial Panic:</a:t>
            </a:r>
          </a:p>
          <a:p>
            <a:pPr lvl="1"/>
            <a:r>
              <a:rPr lang="en-US" dirty="0" smtClean="0"/>
              <a:t>When in doubt, panics are caused by speculation (buying of a good in hopes of selling it at a higher price in the future)</a:t>
            </a:r>
            <a:endParaRPr lang="en-US" dirty="0"/>
          </a:p>
          <a:p>
            <a:r>
              <a:rPr lang="en-US" dirty="0" smtClean="0"/>
              <a:t>Panic of 1819:</a:t>
            </a:r>
          </a:p>
          <a:p>
            <a:pPr lvl="1"/>
            <a:r>
              <a:rPr lang="en-US" dirty="0" err="1" smtClean="0"/>
              <a:t>Overspeculation</a:t>
            </a:r>
            <a:r>
              <a:rPr lang="en-US" dirty="0" smtClean="0"/>
              <a:t> on land</a:t>
            </a:r>
          </a:p>
          <a:p>
            <a:pPr lvl="1"/>
            <a:r>
              <a:rPr lang="en-US" dirty="0" smtClean="0"/>
              <a:t>The BUS began tightening its credit and calling in loans</a:t>
            </a:r>
          </a:p>
          <a:p>
            <a:pPr lvl="1"/>
            <a:r>
              <a:rPr lang="en-US" dirty="0" smtClean="0"/>
              <a:t>Many state banks began to fail</a:t>
            </a:r>
          </a:p>
          <a:p>
            <a:r>
              <a:rPr lang="en-US" dirty="0" smtClean="0"/>
              <a:t>As a result of this depression, many Americans blamed the BUS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 descr="http://www.elementalescapes.com/images/Dollar_in_Cri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38200"/>
            <a:ext cx="38100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4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Sectionalism and 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1"/>
            <a:ext cx="7315200" cy="47853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 Compromise:</a:t>
            </a:r>
          </a:p>
          <a:p>
            <a:pPr lvl="1"/>
            <a:r>
              <a:rPr lang="en-US" dirty="0" smtClean="0"/>
              <a:t>MO (part of LA Purchase) applies for statehood as a slave state</a:t>
            </a:r>
          </a:p>
          <a:p>
            <a:pPr lvl="2"/>
            <a:r>
              <a:rPr lang="en-US" dirty="0" smtClean="0"/>
              <a:t>This would make 12 slave states and 11 free</a:t>
            </a:r>
            <a:endParaRPr lang="en-US" dirty="0"/>
          </a:p>
          <a:p>
            <a:pPr lvl="1"/>
            <a:r>
              <a:rPr lang="en-US" dirty="0" smtClean="0"/>
              <a:t>Tallmadge Amendment:</a:t>
            </a:r>
          </a:p>
          <a:p>
            <a:pPr lvl="2"/>
            <a:r>
              <a:rPr lang="en-US" dirty="0" smtClean="0"/>
              <a:t>Proposed for gradual emancipation of slaves in MO</a:t>
            </a:r>
          </a:p>
          <a:p>
            <a:pPr lvl="2"/>
            <a:r>
              <a:rPr lang="en-US" dirty="0" smtClean="0"/>
              <a:t>South hated it, seen as a step towards ending ALL slavery</a:t>
            </a:r>
          </a:p>
          <a:p>
            <a:r>
              <a:rPr lang="en-US" dirty="0" smtClean="0"/>
              <a:t>The Solution?</a:t>
            </a:r>
          </a:p>
          <a:p>
            <a:pPr lvl="1"/>
            <a:r>
              <a:rPr lang="en-US" dirty="0" smtClean="0"/>
              <a:t>MO added as a slave state</a:t>
            </a:r>
          </a:p>
          <a:p>
            <a:pPr lvl="1"/>
            <a:r>
              <a:rPr lang="en-US" dirty="0" smtClean="0"/>
              <a:t>ME (from Massachusetts) added as a free state</a:t>
            </a:r>
          </a:p>
          <a:p>
            <a:pPr lvl="2"/>
            <a:r>
              <a:rPr lang="en-US" dirty="0" smtClean="0"/>
              <a:t>Balance stays equal at 12 states free, 12 slave</a:t>
            </a:r>
          </a:p>
          <a:p>
            <a:pPr lvl="1"/>
            <a:r>
              <a:rPr lang="en-US" dirty="0" smtClean="0"/>
              <a:t>Slavery prohibited above 36°30’ line in the future</a:t>
            </a:r>
          </a:p>
          <a:p>
            <a:r>
              <a:rPr lang="en-US" dirty="0" smtClean="0"/>
              <a:t>Impact of MO Compromise?</a:t>
            </a:r>
          </a:p>
          <a:p>
            <a:pPr lvl="1"/>
            <a:r>
              <a:rPr lang="en-US" dirty="0" smtClean="0"/>
              <a:t>Slavery would be the NUMBER 1 issue in national politics until the Civil War</a:t>
            </a:r>
          </a:p>
          <a:p>
            <a:pPr lvl="1"/>
            <a:r>
              <a:rPr lang="en-US" dirty="0" smtClean="0"/>
              <a:t>Helped lead to an increase in sectionalism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 descr="http://www.socialstudieswithasmile.com/comprom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"/>
            <a:ext cx="7543800" cy="484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11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Sectionalism and Nationalism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1"/>
            <a:ext cx="7315200" cy="47853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John Marshall:</a:t>
            </a:r>
          </a:p>
          <a:p>
            <a:pPr lvl="1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Chief Justice</a:t>
            </a:r>
          </a:p>
          <a:p>
            <a:pPr lvl="1"/>
            <a:r>
              <a:rPr lang="en-US" dirty="0" smtClean="0"/>
              <a:t>During his reign, the national government became more powerful, at the expense of states</a:t>
            </a:r>
          </a:p>
          <a:p>
            <a:pPr lvl="1"/>
            <a:r>
              <a:rPr lang="en-US" dirty="0" smtClean="0"/>
              <a:t>Also, he helped improve the economy</a:t>
            </a:r>
            <a:endParaRPr lang="en-US" dirty="0"/>
          </a:p>
          <a:p>
            <a:r>
              <a:rPr lang="en-US" i="1" dirty="0" smtClean="0"/>
              <a:t>Dartmouth College v. Woodward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NH government tried to change the charter</a:t>
            </a:r>
          </a:p>
          <a:p>
            <a:pPr lvl="1"/>
            <a:r>
              <a:rPr lang="en-US" dirty="0" smtClean="0"/>
              <a:t>Daniel Webster (great orator, future senator) argued the case</a:t>
            </a:r>
          </a:p>
          <a:p>
            <a:pPr lvl="1"/>
            <a:r>
              <a:rPr lang="en-US" dirty="0" smtClean="0"/>
              <a:t>Marshall said a charter is a contract that could not be changed</a:t>
            </a:r>
            <a:endParaRPr lang="en-US" dirty="0"/>
          </a:p>
          <a:p>
            <a:r>
              <a:rPr lang="en-US" i="1" dirty="0" err="1" smtClean="0"/>
              <a:t>Cohens</a:t>
            </a:r>
            <a:r>
              <a:rPr lang="en-US" i="1" dirty="0" smtClean="0"/>
              <a:t> v. Virginia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Supreme Court can review state court decisions</a:t>
            </a:r>
          </a:p>
          <a:p>
            <a:pPr lvl="1"/>
            <a:r>
              <a:rPr lang="en-US" dirty="0" smtClean="0"/>
              <a:t>Again, federal government gains more power at states expense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 descr="http://www.biography.com/imported/images/Biography/Images/Profiles/M/John-Marshall-9400148-1-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48489"/>
            <a:ext cx="2251364" cy="225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86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120</TotalTime>
  <Words>1001</Words>
  <Application>Microsoft Office PowerPoint</Application>
  <PresentationFormat>On-screen Show (4:3)</PresentationFormat>
  <Paragraphs>505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www.Apushreview.com</vt:lpstr>
      <vt:lpstr>American History: Chapter 8 Review Video</vt:lpstr>
      <vt:lpstr>Building a National Market</vt:lpstr>
      <vt:lpstr>Building a National Market Cont.</vt:lpstr>
      <vt:lpstr>Expanding Westward</vt:lpstr>
      <vt:lpstr>The “Era of Good Feelings”</vt:lpstr>
      <vt:lpstr>The “Era of Good Feelings” Cont.</vt:lpstr>
      <vt:lpstr>Sectionalism and Nationalism</vt:lpstr>
      <vt:lpstr>Sectionalism and Nationalism Cont.</vt:lpstr>
      <vt:lpstr>Sectionalism and Nationalism Cont.</vt:lpstr>
      <vt:lpstr>Sectionalism and Nationalism Cont.</vt:lpstr>
      <vt:lpstr>The Revival Opposition</vt:lpstr>
      <vt:lpstr>The Revival Opposition</vt:lpstr>
      <vt:lpstr>That’s 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www.Apushreview.com</dc:title>
  <dc:creator>Adam</dc:creator>
  <cp:lastModifiedBy>Adam</cp:lastModifiedBy>
  <cp:revision>11</cp:revision>
  <dcterms:created xsi:type="dcterms:W3CDTF">2013-10-26T18:48:13Z</dcterms:created>
  <dcterms:modified xsi:type="dcterms:W3CDTF">2013-10-26T20:48:55Z</dcterms:modified>
</cp:coreProperties>
</file>