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America’s Economic Revolution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362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10 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36418" y="723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www.Apushreview.com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Patterns of Industrial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Economic growth not shared equally:</a:t>
            </a:r>
          </a:p>
          <a:p>
            <a:pPr lvl="1"/>
            <a:r>
              <a:rPr lang="en-US" dirty="0" smtClean="0"/>
              <a:t>Slaves, Native Americans, unskilled workers were left out</a:t>
            </a:r>
            <a:endParaRPr lang="en-US" dirty="0"/>
          </a:p>
          <a:p>
            <a:r>
              <a:rPr lang="en-US" dirty="0" smtClean="0"/>
              <a:t>Urban areas saw high poverty rates</a:t>
            </a:r>
          </a:p>
          <a:p>
            <a:pPr lvl="1"/>
            <a:r>
              <a:rPr lang="en-US" dirty="0" smtClean="0"/>
              <a:t>Many were immigrants and often homeless</a:t>
            </a:r>
          </a:p>
          <a:p>
            <a:r>
              <a:rPr lang="en-US" dirty="0" smtClean="0"/>
              <a:t>Free blacks in the North faced severe difficulties:</a:t>
            </a:r>
          </a:p>
          <a:p>
            <a:pPr lvl="1"/>
            <a:r>
              <a:rPr lang="en-US" dirty="0" smtClean="0"/>
              <a:t>Could not:</a:t>
            </a:r>
          </a:p>
          <a:p>
            <a:pPr lvl="2"/>
            <a:r>
              <a:rPr lang="en-US" dirty="0" smtClean="0"/>
              <a:t>Vote</a:t>
            </a:r>
          </a:p>
          <a:p>
            <a:pPr lvl="2"/>
            <a:r>
              <a:rPr lang="en-US" dirty="0" smtClean="0"/>
              <a:t>Attend public schools</a:t>
            </a:r>
          </a:p>
          <a:p>
            <a:pPr lvl="2"/>
            <a:r>
              <a:rPr lang="en-US" dirty="0" smtClean="0"/>
              <a:t>Use public services</a:t>
            </a:r>
            <a:endParaRPr lang="en-US" dirty="0"/>
          </a:p>
          <a:p>
            <a:r>
              <a:rPr lang="en-US" dirty="0" smtClean="0"/>
              <a:t>Geographic Mobility:</a:t>
            </a:r>
          </a:p>
          <a:p>
            <a:pPr lvl="1"/>
            <a:r>
              <a:rPr lang="en-US" dirty="0" smtClean="0"/>
              <a:t>“Safety-valve” theory – Frederick Jackson Turner:</a:t>
            </a:r>
          </a:p>
          <a:p>
            <a:pPr lvl="2"/>
            <a:r>
              <a:rPr lang="en-US" dirty="0" smtClean="0"/>
              <a:t>In times of economic crisis, Americans could always move west to the frontier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SEhQUExQVFhQVFxQWFBcVFBQYGBgUFxcXFhQUFBQYHCggGBolHBQUITEhJSkrLi4uFx8zODMsNygtLisBCgoKDg0OFBAQFywcHBwsLCwsLCwsLCssLCwsLCwsLCwsLCssLCwsLCw3NywsLCwsLCwsKzc3LCwsLDcrKzcrLP/AABEIAP8AvAMBIgACEQEDEQH/xAAcAAABBQEBAQAAAAAAAAAAAAADAQIEBQYHAAj/xAA+EAABAwIDBgMGBAQEBwAAAAABAAIRAyEEEjEFBkFRYXEigaETMlKRsfBCwdHhBxQj8RZicoIVJDM0Y5Ky/8QAGQEBAQEBAQEAAAAAAAAAAAAAAQACAwQF/8QAHhEBAQEAAwEBAQEBAAAAAAAAAAERAiExElETA0H/2gAMAwEAAhEDEQA/AOiwvSlXgvnPokhIUpXlI1ehKQvShPFNSxdBLxzTqFSPUV9eDcQhsq5hefVZ0pTnjmmGu0cR81FNcBwBAg6E8+y9VpzqLdh6KWJrXTpdelUGPpkXDiwCegM9QqT/AIrVpGc1upzBDUjdZl4PWVwm9oJ/qta0cw5xB6xCvsFjqdUeB4d2SsTQ9elDDk6UgQL0pspJSBV5IEpUK8AnSkCdkUikJQU0L2ikUFNcE6U1xQiAprkoQqxlFQNTGC4+woFTGtBsJBi/6pmIp+MtkgmIKcMtK7gSOYv6Ibw3C4g5spEcRNwesqw9rzMH74cEE02wIuNbINauIJ5endS9NxhaPEbRoYkT5aIOzNqCpLXWc29jIc34h9FWY7HFp8JI16gqiq7YNN7XZQ17ZykaEHVp7qTYYyplMeUfhd+6yG0WZZEZQfxDUHoAp+1NtZmh1ODmggE8L6HmqT/iwe1xIkAgRxnUhOJCcCAQHZuosfPmn4bH1GRlmeMGCL8ShVQ18Fhgjg62vAEfmoOJc9sTpNu/ccVrNFuOjbB3rDyGVDB+I69AQtSxy4pTxhzXMjSePaV0jdPbnt6IzHxNse3BFmL1pk7RCa5OlCFDvNK1yaE6UjDg5eg80gKWYSDwE5IEpRqecmOunlMlCIqytiofBOpjTTsrB7oCx9UuqElpvJRWuK8xBzC/C4/cqC/HPZ70OZwcNR3QMKyqIaIPPkBz6qz/AJQ8p6cFG1VYiqWeOk4Fhu5nEn/L1VZV2rJc9uhnNmFw4WBjktE7ZDeAIJUDEbuNItrfhOq1INjLYvENJ4h03+GeiiGmbtdBBgyI+i1jt1XO49+Cad1j+vZKYMtc0WiAZ7TwTnUJEix9D1XTsNu1TGuv1T6+79PgOCtjLlOR4zTEkX5EDmj06RIEWjUTx78Qt9U3caJ+ir6uxSDrzTpY7DUPaVSxw1BMixzN91bXZOBFKDEEzfUZo+kBQcHs8sqCeJMO5HgrY1ckg6WPrw7LNpi+wOIzAA6qa1Zmpi8rm35GeYV9hsQHtDhoUKpbXWCdKEx0ojUgUOXpTU6FLBmrxSgpJQCFMcUrk0lJwKqbHzWc2URnIGgOvmbLQV3ANJOgBWZ2TVGbuTHmstRqaTIuiBqaw+qI1LJMgTsi8F5IIQm+Sc9NJUTSSmFOKYT+yEFUUd9NSnIRKSp9p0IAPIg2WTxmOAMEzIInkQZ/NbyuAbdlyvbj8jqjbeE5v9pMQPkqTTuJ1XaAewfE0GLnUcOyv9ytrZi6k42ImnLuN5aB2XOKOJgn591b7sViMRRgx42+pvK1eHTO67FTKKCgA6ogKwRgllMaU5ISYSSlhNUjHHmUwuunuQiVJD2zUIo1D/lWO2NUJrADSxA87rU7xf8AbVf9P5rPbps8cnUj+yGo2dMo7VD9sGiSoeI3gps1keShi3i6XMs8ze2gSRJkay0qfQ2pTqXa4K1YscybKjmry0QqmIjVSTCZTJVNid4KVMjMdUJu9dB2jxyuUacXRm6j132UP/EFL4gnPx1OoPC4TEp2LFficaRP32XO96MpqZr3BM9zeVrtovIlYvbrhmHX7ha4TtnkpKdiD19FZ7FrZa9I/wDlp+rgPzVTUEdib+am7Gdmq0xxzs/+gF1vjEd3BRGuQQ79EUG64ugwS5kxqcXRwUE1MKceKG4qRCQhuTiUN6ErttsDqRaeMC/PhKzu7jS2qWngVpsfhzVpvYbSIHHsVTYHCeyqszEFzgAe4U0mbbrOa3whZDENq1g9zrBoDjaBPwjmuiPwwdqoVeiynI9mC062tB4FMGuV4bCmu6G5pA8RMtg3MDnYJuFxdXDv1kNdBH7roFGmwT7Oi4mTABLonsLIo2E2pd1NrZ1BaZWtgmrjZbc1Jr/iaCszvliPZtMG5Og7c1sGsFOmANAIA6BYnbWANYn0ESspzzGYxzpABnryQw5zfenhfwgdr8Vp3btyZId2AnRSK+xaVUsBcAWgSHMN+RJBsV12Rmao6RhoN7yIIvPIRxRqeM0LZBHeRzBCtcbs9raYZnbIBJdlPvc9bKtpbPc6HNB5EwbrHTa0GMNQCdfr1VDtun4R3V7QwhbGYdNNFU7ftFrAFU9FZGublXG5tMPxVHkHg/JVNRl9Cr/dN7KLjVeC6AMjRbxX4rry8c567HmuitKyu6m8X82ao9nkyR+LNr1gLTtXDMdUhrrJ5KC1EhATyEMojkNxUg3IbinvKCT1VqeVdi9lzVp1Q4iHSR0sp2ZOZU15HVWlJYQlLQolJ6ksckF9nGgA7JpalqO5IH8y1pg6qtWC4z3YVFmAVhtHabWgyVS0MU2qS4G0IOLKk0JmI2VSfq0TzmD8wm4Op+anDgtalId3afGT0J+5RmYBrRAGis3O4KJXrQjVisxdMBY7ebD54iOd+61GNxd4jRZvHGT3+S1FYy5qtpOGYGTyU2s4ezBGhkjqSom1aOdzS0GBIJ69FsNzdjZ4fUFqeUtv+Lgt1mLjcbZJoUMzhD6vicOQGgWnYEIE3RZXK9kZifIQqZTsyMSzJQnFPcUxxUgnlBcUWoUF6CZmSSvJJUiMdeCi+0UV7xmKNSMrRxIaZ1WO3t/maddpp5DSeDOYGWxyjutNiccGREKmr4z2rokHXQqmBz3aOPrOzNkSJTdmbUqtBa4DuOt7q62jsF+Uvc0tBdNxw5KHhMFkMm41jpz+i6dYz22e7jHCmC6cxk+StXVy1V2C2k0tGg5du6LiqoIkHVc2oWtiyJ0VTjNoHy/Xmo+LxR9T9NFUVK5lWEZ9eTJ8u6gY+9rEReOX2EZr+Fov1VnT3XNQCoapZmA8IZceaYNVuy8E+sWsptysBGc8h3W6wtEU2ta33QABOp6oGAwjaLcjQY4k6k8ypgN1WqQRODiUNvREaVlDsKeEFjkSVQLJyG5yfUKG8oQT3ITgnvKGSowwhMJTyh/VSqPXdBPUKt2ntcsaW0wT7suHI8FY42kXNMcL9+YVTiwDTDOBlaLHbS2xXfmyNqH/AE3KBsuljvfbQqEdJn5RqtXhMKGNhvOfkomI3grYect9YJ6f3W5ZnjPf6pdo7V2g4FtShiC0aeBxB6mAqT+frAnMKgkQQ5pFuS1Nbf6qRGWD1VTX2k6sbtEpln4Lv6Dg9svDg3M4gAAGRcwbjkLq62ftsOBY6WxpJ9QIVQMHMECOS8zC5CDrfj9FWRRoMXU18zKq3uOo80RmJ1gmDrN7qO583A9fkjGkjA0zUqNpjUmJ5DiuguOkdvILHbo05rOJ/C0/MrXFyzUXMU6UJrtURpWTBAUQGyECnNKUOxEQmIhKGVlUQinuQ3/cIQZQXhFeUKokwwhDcU88kEqOHfdlWY7DgERodOhVk0oeKoh9PMNCSLcCFBHw+CHP5FFxGxKdSc09bhVI2oaVn25O4QgV95QOIv1CZas07GbrUgYBd/7D9FGZu62mZBJHGT+y9/iVk6/3Qq28YPqn6qwPE7Py6H1VTiKcfsi4nbw04/uVWOxGa8rUR5Fp7fYCa18hDc4W+9ERg0+acGtXuc21R3YfJX5IWZ3Sx4JfR4gB55XsL+S0cwsUw8J6Ex3HkntGqy0NmRGuQkrUjUhpTihtKdKhi1N7obkR6E5CBchOCK5BqFSDLkMlPeoe0MYKTC9xFgYvcnkFFA3j2p7Cn4ffdYCbi2q0WwsFlw1Njvhkk/EbyuWbQx7qz3PeLcG8hay65snFMq0WPYQWloFr3AAI6ELWM1nN4NlETLZEC8W1WA2jgcpPh53uu1VqQe0tcJadQsztrdVtS9N2SJ8JuOGh4J4jXJazxckaoDqs2uPuy0W2N36tMmaTo+JoJbPRZ+rhYN7d7ei6M2vNcdfqpFO/GAOSZTHOI6lSaFAunK0utbK0nurDp1NnrPokfUuAAS42Abck8grnA7sV6oufYt/zAkkdBwWl2TsGjh4IbmqRd7tekDRCZ3F4OrgsA6v7uIdUpl3AtpgmKZ+avtibXZiqQqNidHCZIdyKj/xCq/8AJVQeOX58Fz7cjbnsKwa4xSf78kRm4OT8/XHV9ZcdaaUQOUak8ES0gg3kaeSI1y4Og4KM0oIKLPNSHpgJ5IQ2BEKBq1eUB5R3hBqBKAfzQKpN0Z5VbtPabKIl7h2iSfJRhMdi20mF79AsBtza5ru5NaTA+hKNtXaz68zZomAJ8pVU4ze0rUgtNp1LweGnytdXW6e9RwdTJUk4d8uIGrXnVw6dFnqp4prm5gQey3jLvGHxDajQ9hDmuAII+9UtRsyuIbG2/WwtQupmDxY/MWO6wDZdB2Lv/QqNAxB9lVJAsCWE9CPd81myloa1Mqkx2y2P96mwnnlEwtAKzXiWOa4H4XA/RRawshYy7N28MH5/ZiRNiSRfm3RW+GysENaB2EIzoQHPCbapIObpjj9hMr4trGlz3NAAMkmLBc83p371p4UgtIIdULXTfXLyTx43kLZxD/iRt1rv+Wbcghzzw6NCwLQkNyiZV6pJxmR57fq60+6+9L8OQx/ipGNb5ey6Vs/aDKzczHSOP7riACnYDFPpFrmOLTN4NraSOK5c/wDPe468ef8Ayu4MKOCsFsLfUGG4iG8nNablbXC4htQZmODh0K89lnrqnU0UFR6RRghLVCei1DGthzWa25tqJZT1vLgVap2TbW220gQ0gv5TosJja7qjszjmd14KZiJdJMzx/P8AJQ6jBymw0TxisCZcO7KK9uv33UykL8pBAQCLmVsIleLSgvOXRSqtO/SFEe0anzWoKZUp6G8/qoz3SCPmpT3R3lv1UTEtgyLwZ+wtQCbPxVWkXGjUdTyw6GkgG/EaFXuE/iRimHLVbTrdxlPzCoaWKBDifhOqpatS8ytSS+xm8sdLbv8AseD/AEyCNRM+qE/fgAH+mT5rnWHr5RPFeqYso/l2v6dLjeHblbFPM2ZJhjTaOvPRUFS3RHw7yXT5oFU5nGOa7cZnTlyunUG2RHBGpsyjtMobgs27WpMhGqTSZIPS6HSapGG17yO/JZtMNbTVrsba9XDkFhtfwnRV7BHqntGixZrW46dsXeynV/6hDD1NitKysCJBBB0uuK0mwrKltCs0Q17gOAlcrxdJXS9p7TdUETlBmypajLdVZ1x6qFXb66rm2qqrbGNVCqtMjyVnXjsoNaOHqtwVAqGDmm7br2JHin4rjzRakaG/6ck2jT9oxwbOanr2/CtModQkGDPJQ3gc7jgptUAHxm/TxH0UdzntNg1rfidd0rUFRqlJwyktcATqdCh1GX9B24BT8VUDhBe9xtBJgN/2hQSTHPgP35lLKBWokGG6OMfPn0Vo/cTEtALxlB0MWPKCgVWAiPTppdb/APh3tr2kYOtBLR/RcdXDUtJPEA2WvqydD51hP8IPGpPYBNO6jupXcnbIpyDCe3ZlP4R6LP8AWn5jglbYj6ckMNrFVuGwZDjnEZea+i8Zg6Tab3OaMrQ5zrCYAuuK7Uc1znuAgOMgcAOC1P8AQfE9UVdNYwcRP1T6+vmF5rE+DAC1w90z0SfzD2m49FMMGEVjOXJP1+j5Bwr8wJOqk0m6JadIcoUgUSNdDMLnb23IJSZp2RgwodMXnlpayk0mGOCy06ViGX+irq44K2rt19FXVTM/2t3XF0VVcfVQqtP74qzxDI052CgVzfyWoKrsTABLrax/ZVOIxQzS0dNSLeWql7WoH3mzH4hx6Fqq3UneR0I5LpPGLRjiCb20+aWx1t2lLSocY+wnNom/pH5JQDxM3N4Q3E2Uh1Ln92TH07pFBB5/MfVNeIggm0QRIIjiCEo4ffmnNjWVB17czesY1uR+VuJbOZjZhzBEVATx5hadt18/4TFvo1G1aJy1GmQfqD0K7PsneajXw5xAcAKce1abFjvhjqdFz5TPGlV/ETaLqVJtER/VzZ9ZDGxpHOfRcj2nX4LQ7y7WNapUqE+8SWifdb+Fqyz6WY3W+AqJTGa6ktp6ch1/JFdhxYC33yT6dE8p669JXS2DHqVIz+SKGQjtpARKXLElxyt1vqeyxacNp0QBJ90amyiOx/tKkj3QIHlxhRsdjjVOVtmDQR9VN2fgouVrMnYTqLPkpWRDpUunFSDRniVyreOmYhqrqlPjCusVTlVb6ZBXJpV1GTfjYqC6nrJ5ajyVrV5BQ6rZ++KYlNj6Acs6XPoOktL6Zs4Aadlr3Uovb5KJWpg2Olz81048meUQKDRUYX0TmGpYPebzkIMHh1TcRgSxxfQORwuRwd0IUrBYunivDHs6wkkC4MddAtVlAqsIbBuVGfQcekm55KzrsLSQRB7zKBW5c5+t0aUP+XEXvFgePmvOYB1/TRFcD3hMcNQkYBntP5FWmy61RlOpDi1r4zN4Oy+6SFDNEvMA62/VWGOdlbAmwA7ItMVeMqT+ajsbz8kWpcyOZ15ItOjz42SKG2hp6qQxoAm3L7808U+QngL/ADXtoV20BpmqEW5BSequbTGepFrtZxKocZiXV32nLNhGgTmU313Znu6f2VxhcEGxAFlrriPUTA4DLBjzhXFKlaIkfROptsJNphTaNDiea53lrcmI9OkUbKRwVhSocEY4XlZGl//Z"/>
          <p:cNvSpPr>
            <a:spLocks noChangeAspect="1" noChangeArrowheads="1"/>
          </p:cNvSpPr>
          <p:nvPr/>
        </p:nvSpPr>
        <p:spPr bwMode="auto">
          <a:xfrm>
            <a:off x="155575" y="-1455738"/>
            <a:ext cx="22383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QVFxQWFBcVFBQYGBgUFxcXFhQUFBQYHCggGBolHBQUITEhJSkrLi4uFx8zODMsNygtLisBCgoKDg0OFBAQFywcHBwsLCwsLCwsLCssLCwsLCwsLCwsLCssLCwsLCw3NywsLCwsLCwsKzc3LCwsLDcrKzcrLP/AABEIAP8AvAMBIgACEQEDEQH/xAAcAAABBQEBAQAAAAAAAAAAAAADAQIEBQYHAAj/xAA+EAABAwIDBgMGBAQEBwAAAAABAAIRAyEEEjEFBkFRYXEigaETMlKRsfBCwdHhBxQj8RZicoIVJDM0Y5Ky/8QAGQEBAQEBAQEAAAAAAAAAAAAAAQACAwQF/8QAHhEBAQEAAwEBAQEBAAAAAAAAAAERAiExElETA0H/2gAMAwEAAhEDEQA/AOiwvSlXgvnPokhIUpXlI1ehKQvShPFNSxdBLxzTqFSPUV9eDcQhsq5hefVZ0pTnjmmGu0cR81FNcBwBAg6E8+y9VpzqLdh6KWJrXTpdelUGPpkXDiwCegM9QqT/AIrVpGc1upzBDUjdZl4PWVwm9oJ/qta0cw5xB6xCvsFjqdUeB4d2SsTQ9elDDk6UgQL0pspJSBV5IEpUK8AnSkCdkUikJQU0L2ikUFNcE6U1xQiAprkoQqxlFQNTGC4+woFTGtBsJBi/6pmIp+MtkgmIKcMtK7gSOYv6Ibw3C4g5spEcRNwesqw9rzMH74cEE02wIuNbINauIJ5endS9NxhaPEbRoYkT5aIOzNqCpLXWc29jIc34h9FWY7HFp8JI16gqiq7YNN7XZQ17ZykaEHVp7qTYYyplMeUfhd+6yG0WZZEZQfxDUHoAp+1NtZmh1ODmggE8L6HmqT/iwe1xIkAgRxnUhOJCcCAQHZuosfPmn4bH1GRlmeMGCL8ShVQ18Fhgjg62vAEfmoOJc9sTpNu/ccVrNFuOjbB3rDyGVDB+I69AQtSxy4pTxhzXMjSePaV0jdPbnt6IzHxNse3BFmL1pk7RCa5OlCFDvNK1yaE6UjDg5eg80gKWYSDwE5IEpRqecmOunlMlCIqytiofBOpjTTsrB7oCx9UuqElpvJRWuK8xBzC/C4/cqC/HPZ70OZwcNR3QMKyqIaIPPkBz6qz/AJQ8p6cFG1VYiqWeOk4Fhu5nEn/L1VZV2rJc9uhnNmFw4WBjktE7ZDeAIJUDEbuNItrfhOq1INjLYvENJ4h03+GeiiGmbtdBBgyI+i1jt1XO49+Cad1j+vZKYMtc0WiAZ7TwTnUJEix9D1XTsNu1TGuv1T6+79PgOCtjLlOR4zTEkX5EDmj06RIEWjUTx78Qt9U3caJ+ir6uxSDrzTpY7DUPaVSxw1BMixzN91bXZOBFKDEEzfUZo+kBQcHs8sqCeJMO5HgrY1ckg6WPrw7LNpi+wOIzAA6qa1Zmpi8rm35GeYV9hsQHtDhoUKpbXWCdKEx0ojUgUOXpTU6FLBmrxSgpJQCFMcUrk0lJwKqbHzWc2URnIGgOvmbLQV3ANJOgBWZ2TVGbuTHmstRqaTIuiBqaw+qI1LJMgTsi8F5IIQm+Sc9NJUTSSmFOKYT+yEFUUd9NSnIRKSp9p0IAPIg2WTxmOAMEzIInkQZ/NbyuAbdlyvbj8jqjbeE5v9pMQPkqTTuJ1XaAewfE0GLnUcOyv9ytrZi6k42ImnLuN5aB2XOKOJgn591b7sViMRRgx42+pvK1eHTO67FTKKCgA6ogKwRgllMaU5ISYSSlhNUjHHmUwuunuQiVJD2zUIo1D/lWO2NUJrADSxA87rU7xf8AbVf9P5rPbps8cnUj+yGo2dMo7VD9sGiSoeI3gps1keShi3i6XMs8ze2gSRJkay0qfQ2pTqXa4K1YscybKjmry0QqmIjVSTCZTJVNid4KVMjMdUJu9dB2jxyuUacXRm6j132UP/EFL4gnPx1OoPC4TEp2LFficaRP32XO96MpqZr3BM9zeVrtovIlYvbrhmHX7ha4TtnkpKdiD19FZ7FrZa9I/wDlp+rgPzVTUEdib+am7Gdmq0xxzs/+gF1vjEd3BRGuQQ79EUG64ugwS5kxqcXRwUE1MKceKG4qRCQhuTiUN6ErttsDqRaeMC/PhKzu7jS2qWngVpsfhzVpvYbSIHHsVTYHCeyqszEFzgAe4U0mbbrOa3whZDENq1g9zrBoDjaBPwjmuiPwwdqoVeiynI9mC062tB4FMGuV4bCmu6G5pA8RMtg3MDnYJuFxdXDv1kNdBH7roFGmwT7Oi4mTABLonsLIo2E2pd1NrZ1BaZWtgmrjZbc1Jr/iaCszvliPZtMG5Og7c1sGsFOmANAIA6BYnbWANYn0ESspzzGYxzpABnryQw5zfenhfwgdr8Vp3btyZId2AnRSK+xaVUsBcAWgSHMN+RJBsV12Rmao6RhoN7yIIvPIRxRqeM0LZBHeRzBCtcbs9raYZnbIBJdlPvc9bKtpbPc6HNB5EwbrHTa0GMNQCdfr1VDtun4R3V7QwhbGYdNNFU7ftFrAFU9FZGublXG5tMPxVHkHg/JVNRl9Cr/dN7KLjVeC6AMjRbxX4rry8c567HmuitKyu6m8X82ao9nkyR+LNr1gLTtXDMdUhrrJ5KC1EhATyEMojkNxUg3IbinvKCT1VqeVdi9lzVp1Q4iHSR0sp2ZOZU15HVWlJYQlLQolJ6ksckF9nGgA7JpalqO5IH8y1pg6qtWC4z3YVFmAVhtHabWgyVS0MU2qS4G0IOLKk0JmI2VSfq0TzmD8wm4Op+anDgtalId3afGT0J+5RmYBrRAGis3O4KJXrQjVisxdMBY7ebD54iOd+61GNxd4jRZvHGT3+S1FYy5qtpOGYGTyU2s4ezBGhkjqSom1aOdzS0GBIJ69FsNzdjZ4fUFqeUtv+Lgt1mLjcbZJoUMzhD6vicOQGgWnYEIE3RZXK9kZifIQqZTsyMSzJQnFPcUxxUgnlBcUWoUF6CZmSSvJJUiMdeCi+0UV7xmKNSMrRxIaZ1WO3t/maddpp5DSeDOYGWxyjutNiccGREKmr4z2rokHXQqmBz3aOPrOzNkSJTdmbUqtBa4DuOt7q62jsF+Uvc0tBdNxw5KHhMFkMm41jpz+i6dYz22e7jHCmC6cxk+StXVy1V2C2k0tGg5du6LiqoIkHVc2oWtiyJ0VTjNoHy/Xmo+LxR9T9NFUVK5lWEZ9eTJ8u6gY+9rEReOX2EZr+Fov1VnT3XNQCoapZmA8IZceaYNVuy8E+sWsptysBGc8h3W6wtEU2ta33QABOp6oGAwjaLcjQY4k6k8ypgN1WqQRODiUNvREaVlDsKeEFjkSVQLJyG5yfUKG8oQT3ITgnvKGSowwhMJTyh/VSqPXdBPUKt2ntcsaW0wT7suHI8FY42kXNMcL9+YVTiwDTDOBlaLHbS2xXfmyNqH/AE3KBsuljvfbQqEdJn5RqtXhMKGNhvOfkomI3grYect9YJ6f3W5ZnjPf6pdo7V2g4FtShiC0aeBxB6mAqT+frAnMKgkQQ5pFuS1Nbf6qRGWD1VTX2k6sbtEpln4Lv6Dg9svDg3M4gAAGRcwbjkLq62ftsOBY6WxpJ9QIVQMHMECOS8zC5CDrfj9FWRRoMXU18zKq3uOo80RmJ1gmDrN7qO583A9fkjGkjA0zUqNpjUmJ5DiuguOkdvILHbo05rOJ/C0/MrXFyzUXMU6UJrtURpWTBAUQGyECnNKUOxEQmIhKGVlUQinuQ3/cIQZQXhFeUKokwwhDcU88kEqOHfdlWY7DgERodOhVk0oeKoh9PMNCSLcCFBHw+CHP5FFxGxKdSc09bhVI2oaVn25O4QgV95QOIv1CZas07GbrUgYBd/7D9FGZu62mZBJHGT+y9/iVk6/3Qq28YPqn6qwPE7Py6H1VTiKcfsi4nbw04/uVWOxGa8rUR5Fp7fYCa18hDc4W+9ERg0+acGtXuc21R3YfJX5IWZ3Sx4JfR4gB55XsL+S0cwsUw8J6Ex3HkntGqy0NmRGuQkrUjUhpTihtKdKhi1N7obkR6E5CBchOCK5BqFSDLkMlPeoe0MYKTC9xFgYvcnkFFA3j2p7Cn4ffdYCbi2q0WwsFlw1Njvhkk/EbyuWbQx7qz3PeLcG8hay65snFMq0WPYQWloFr3AAI6ELWM1nN4NlETLZEC8W1WA2jgcpPh53uu1VqQe0tcJadQsztrdVtS9N2SJ8JuOGh4J4jXJazxckaoDqs2uPuy0W2N36tMmaTo+JoJbPRZ+rhYN7d7ei6M2vNcdfqpFO/GAOSZTHOI6lSaFAunK0utbK0nurDp1NnrPokfUuAAS42Abck8grnA7sV6oufYt/zAkkdBwWl2TsGjh4IbmqRd7tekDRCZ3F4OrgsA6v7uIdUpl3AtpgmKZ+avtibXZiqQqNidHCZIdyKj/xCq/8AJVQeOX58Fz7cjbnsKwa4xSf78kRm4OT8/XHV9ZcdaaUQOUak8ES0gg3kaeSI1y4Og4KM0oIKLPNSHpgJ5IQ2BEKBq1eUB5R3hBqBKAfzQKpN0Z5VbtPabKIl7h2iSfJRhMdi20mF79AsBtza5ru5NaTA+hKNtXaz68zZomAJ8pVU4ze0rUgtNp1LweGnytdXW6e9RwdTJUk4d8uIGrXnVw6dFnqp4prm5gQey3jLvGHxDajQ9hDmuAII+9UtRsyuIbG2/WwtQupmDxY/MWO6wDZdB2Lv/QqNAxB9lVJAsCWE9CPd81myloa1Mqkx2y2P96mwnnlEwtAKzXiWOa4H4XA/RRawshYy7N28MH5/ZiRNiSRfm3RW+GysENaB2EIzoQHPCbapIObpjj9hMr4trGlz3NAAMkmLBc83p371p4UgtIIdULXTfXLyTx43kLZxD/iRt1rv+Wbcghzzw6NCwLQkNyiZV6pJxmR57fq60+6+9L8OQx/ipGNb5ey6Vs/aDKzczHSOP7riACnYDFPpFrmOLTN4NraSOK5c/wDPe468ef8Ayu4MKOCsFsLfUGG4iG8nNablbXC4htQZmODh0K89lnrqnU0UFR6RRghLVCei1DGthzWa25tqJZT1vLgVap2TbW220gQ0gv5TosJja7qjszjmd14KZiJdJMzx/P8AJQ6jBymw0TxisCZcO7KK9uv33UykL8pBAQCLmVsIleLSgvOXRSqtO/SFEe0anzWoKZUp6G8/qoz3SCPmpT3R3lv1UTEtgyLwZ+wtQCbPxVWkXGjUdTyw6GkgG/EaFXuE/iRimHLVbTrdxlPzCoaWKBDifhOqpatS8ytSS+xm8sdLbv8AseD/AEyCNRM+qE/fgAH+mT5rnWHr5RPFeqYso/l2v6dLjeHblbFPM2ZJhjTaOvPRUFS3RHw7yXT5oFU5nGOa7cZnTlyunUG2RHBGpsyjtMobgs27WpMhGqTSZIPS6HSapGG17yO/JZtMNbTVrsba9XDkFhtfwnRV7BHqntGixZrW46dsXeynV/6hDD1NitKysCJBBB0uuK0mwrKltCs0Q17gOAlcrxdJXS9p7TdUETlBmypajLdVZ1x6qFXb66rm2qqrbGNVCqtMjyVnXjsoNaOHqtwVAqGDmm7br2JHin4rjzRakaG/6ck2jT9oxwbOanr2/CtModQkGDPJQ3gc7jgptUAHxm/TxH0UdzntNg1rfidd0rUFRqlJwyktcATqdCh1GX9B24BT8VUDhBe9xtBJgN/2hQSTHPgP35lLKBWokGG6OMfPn0Vo/cTEtALxlB0MWPKCgVWAiPTppdb/APh3tr2kYOtBLR/RcdXDUtJPEA2WvqydD51hP8IPGpPYBNO6jupXcnbIpyDCe3ZlP4R6LP8AWn5jglbYj6ckMNrFVuGwZDjnEZea+i8Zg6Tab3OaMrQ5zrCYAuuK7Uc1znuAgOMgcAOC1P8AQfE9UVdNYwcRP1T6+vmF5rE+DAC1w90z0SfzD2m49FMMGEVjOXJP1+j5Bwr8wJOqk0m6JadIcoUgUSNdDMLnb23IJSZp2RgwodMXnlpayk0mGOCy06ViGX+irq44K2rt19FXVTM/2t3XF0VVcfVQqtP74qzxDI052CgVzfyWoKrsTABLrax/ZVOIxQzS0dNSLeWql7WoH3mzH4hx6Fqq3UneR0I5LpPGLRjiCb20+aWx1t2lLSocY+wnNom/pH5JQDxM3N4Q3E2Uh1Ln92TH07pFBB5/MfVNeIggm0QRIIjiCEo4ffmnNjWVB17czesY1uR+VuJbOZjZhzBEVATx5hadt18/4TFvo1G1aJy1GmQfqD0K7PsneajXw5xAcAKce1abFjvhjqdFz5TPGlV/ETaLqVJtER/VzZ9ZDGxpHOfRcj2nX4LQ7y7WNapUqE+8SWifdb+Fqyz6WY3W+AqJTGa6ktp6ch1/JFdhxYC33yT6dE8p669JXS2DHqVIz+SKGQjtpARKXLElxyt1vqeyxacNp0QBJ90amyiOx/tKkj3QIHlxhRsdjjVOVtmDQR9VN2fgouVrMnYTqLPkpWRDpUunFSDRniVyreOmYhqrqlPjCusVTlVb6ZBXJpV1GTfjYqC6nrJ5ajyVrV5BQ6rZ++KYlNj6Acs6XPoOktL6Zs4Aadlr3Uovb5KJWpg2Olz81048meUQKDRUYX0TmGpYPebzkIMHh1TcRgSxxfQORwuRwd0IUrBYunivDHs6wkkC4MddAtVlAqsIbBuVGfQcekm55KzrsLSQRB7zKBW5c5+t0aUP+XEXvFgePmvOYB1/TRFcD3hMcNQkYBntP5FWmy61RlOpDi1r4zN4Oy+6SFDNEvMA62/VWGOdlbAmwA7ItMVeMqT+ajsbz8kWpcyOZ15ItOjz42SKG2hp6qQxoAm3L7808U+QngL/ADXtoV20BpmqEW5BSequbTGepFrtZxKocZiXV32nLNhGgTmU313Znu6f2VxhcEGxAFlrriPUTA4DLBjzhXFKlaIkfROptsJNphTaNDiea53lrcmI9OkUbKRwVhSocEY4XlZGl//Z"/>
          <p:cNvSpPr>
            <a:spLocks noChangeAspect="1" noChangeArrowheads="1"/>
          </p:cNvSpPr>
          <p:nvPr/>
        </p:nvSpPr>
        <p:spPr bwMode="auto">
          <a:xfrm>
            <a:off x="307975" y="-1303338"/>
            <a:ext cx="22383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pbs.org/weta/thewest/people/images/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4710"/>
            <a:ext cx="3438525" cy="38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Patterns of Industrial Society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 and women had increasingly different social roles</a:t>
            </a:r>
          </a:p>
          <a:p>
            <a:r>
              <a:rPr lang="en-US" dirty="0" smtClean="0"/>
              <a:t>Women could almost never obtain a divorce</a:t>
            </a:r>
          </a:p>
          <a:p>
            <a:r>
              <a:rPr lang="en-US" dirty="0" smtClean="0"/>
              <a:t>“Cult of Domesticity”:</a:t>
            </a:r>
          </a:p>
          <a:p>
            <a:pPr lvl="1"/>
            <a:r>
              <a:rPr lang="en-US" dirty="0" smtClean="0"/>
              <a:t>Women and men had “separate spheres”</a:t>
            </a:r>
          </a:p>
          <a:p>
            <a:pPr lvl="1"/>
            <a:r>
              <a:rPr lang="en-US" dirty="0" smtClean="0"/>
              <a:t>Women were encouraged to stay home and raise children and instill moral values</a:t>
            </a:r>
          </a:p>
          <a:p>
            <a:r>
              <a:rPr lang="en-US" dirty="0" smtClean="0"/>
              <a:t>Single women did not have many occupational choices:</a:t>
            </a:r>
          </a:p>
          <a:p>
            <a:pPr lvl="1"/>
            <a:r>
              <a:rPr lang="en-US" dirty="0" smtClean="0"/>
              <a:t>Teachers, nurses, and domestic servants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www.library.csi.cuny.edu/dept/history/lavender/386/graphics/gib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0"/>
            <a:ext cx="24955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Agricultural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Old Northwest (OH, IL) specialized in meatpacking</a:t>
            </a:r>
          </a:p>
          <a:p>
            <a:pPr lvl="1"/>
            <a:r>
              <a:rPr lang="en-US" dirty="0" smtClean="0"/>
              <a:t>Cincinnati! (</a:t>
            </a:r>
            <a:r>
              <a:rPr lang="en-US" dirty="0" err="1" smtClean="0"/>
              <a:t>Porkopolis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Chicago </a:t>
            </a:r>
          </a:p>
          <a:p>
            <a:r>
              <a:rPr lang="en-US" dirty="0" smtClean="0"/>
              <a:t>Specialization in Agriculture:</a:t>
            </a:r>
          </a:p>
          <a:p>
            <a:pPr lvl="1"/>
            <a:r>
              <a:rPr lang="en-US" dirty="0" smtClean="0"/>
              <a:t>West: Livestock and dairy</a:t>
            </a:r>
          </a:p>
          <a:p>
            <a:pPr lvl="1"/>
            <a:r>
              <a:rPr lang="en-US" dirty="0" smtClean="0"/>
              <a:t>South: </a:t>
            </a:r>
            <a:r>
              <a:rPr lang="en-US" dirty="0" err="1" smtClean="0"/>
              <a:t>Cashcrops</a:t>
            </a:r>
            <a:endParaRPr lang="en-US" dirty="0" smtClean="0"/>
          </a:p>
          <a:p>
            <a:pPr lvl="1"/>
            <a:r>
              <a:rPr lang="en-US" dirty="0" smtClean="0"/>
              <a:t>North and Mid-Atlantic – wheat, fruits, and vegetables</a:t>
            </a:r>
            <a:endParaRPr lang="en-US" dirty="0"/>
          </a:p>
          <a:p>
            <a:r>
              <a:rPr lang="en-US" dirty="0" smtClean="0"/>
              <a:t>Agricultural inventions:</a:t>
            </a:r>
          </a:p>
          <a:p>
            <a:pPr lvl="1"/>
            <a:r>
              <a:rPr lang="en-US" dirty="0" smtClean="0"/>
              <a:t>John Deere: steel plow</a:t>
            </a:r>
          </a:p>
          <a:p>
            <a:pPr lvl="1"/>
            <a:r>
              <a:rPr lang="en-US" dirty="0" smtClean="0"/>
              <a:t>Cyrus McCormick – mechanical reaper</a:t>
            </a:r>
          </a:p>
          <a:p>
            <a:pPr lvl="2"/>
            <a:r>
              <a:rPr lang="en-US" dirty="0" smtClean="0"/>
              <a:t>Helped with harvesting wheat</a:t>
            </a:r>
            <a:endParaRPr lang="en-US" dirty="0"/>
          </a:p>
          <a:p>
            <a:r>
              <a:rPr lang="en-US" dirty="0" smtClean="0"/>
              <a:t>Rural Life:</a:t>
            </a:r>
          </a:p>
          <a:p>
            <a:pPr lvl="1"/>
            <a:r>
              <a:rPr lang="en-US" dirty="0" smtClean="0"/>
              <a:t>Church played a large role – brought the community together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www.dnasoa.com/wp-content/uploads/2013/05/DNA-Paternity-Testing-Cincinnati-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5143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joeorman.shutterace.com/Bizarre/bizarre_pig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202873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bestroadraces.com/nomim/5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914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lib.niu.edu/1992/ihy921205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55" y="1090612"/>
            <a:ext cx="42100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937"/>
            <a:ext cx="1572463" cy="15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3.bp.blogspot.com/-pw87B1OxKvA/UFAGH0ElrzI/AAAAAAAAE4g/xUe8ScLJ5PI/s1600/IMG_3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199"/>
            <a:ext cx="2511533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854933" y="3131463"/>
            <a:ext cx="2112986" cy="1142831"/>
          </a:xfrm>
          <a:prstGeom prst="wedgeRoundRectCallout">
            <a:avLst>
              <a:gd name="adj1" fmla="val -71976"/>
              <a:gd name="adj2" fmla="val 261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“Go Reds!”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American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Between 1820 and 1840, the population drastically increased</a:t>
            </a:r>
          </a:p>
          <a:p>
            <a:pPr lvl="1"/>
            <a:r>
              <a:rPr lang="en-US" dirty="0" smtClean="0"/>
              <a:t>Faster rate than Europe</a:t>
            </a:r>
          </a:p>
          <a:p>
            <a:r>
              <a:rPr lang="en-US" dirty="0" smtClean="0"/>
              <a:t>Immigration: increased rapidly during and after 1830s</a:t>
            </a:r>
            <a:endParaRPr lang="en-US" dirty="0"/>
          </a:p>
          <a:p>
            <a:pPr lvl="1"/>
            <a:r>
              <a:rPr lang="en-US" dirty="0" smtClean="0"/>
              <a:t>Most settled in urban areas of the Northeast</a:t>
            </a:r>
          </a:p>
          <a:p>
            <a:pPr lvl="1"/>
            <a:r>
              <a:rPr lang="en-US" dirty="0" smtClean="0"/>
              <a:t>Highest numbers came from Germany and Ireland</a:t>
            </a:r>
          </a:p>
          <a:p>
            <a:r>
              <a:rPr lang="en-US" dirty="0" smtClean="0"/>
              <a:t>Germans: </a:t>
            </a:r>
          </a:p>
          <a:p>
            <a:pPr lvl="1"/>
            <a:r>
              <a:rPr lang="en-US" dirty="0" smtClean="0"/>
              <a:t>Tended to move to the Northwest – farmers (Cincinnati!)</a:t>
            </a:r>
            <a:endParaRPr lang="en-US" dirty="0"/>
          </a:p>
          <a:p>
            <a:r>
              <a:rPr lang="en-US" dirty="0" smtClean="0"/>
              <a:t>Irish:</a:t>
            </a:r>
          </a:p>
          <a:p>
            <a:pPr lvl="1"/>
            <a:r>
              <a:rPr lang="en-US" dirty="0" smtClean="0"/>
              <a:t>Potato famine, move to cities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http://2.bp.blogspot.com/-EBP4t2hH9DE/T8YzcTK6WvI/AAAAAAAAABs/ZIoxolc2Lw4/s1600/overtherhine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3990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esleyjohnston.com/users/ireland/charts/emigration_1821_19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94384"/>
            <a:ext cx="47339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Changing American Population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Nativism:</a:t>
            </a:r>
          </a:p>
          <a:p>
            <a:pPr lvl="1"/>
            <a:r>
              <a:rPr lang="en-US" dirty="0" smtClean="0"/>
              <a:t>Distrust and dislike of foreigners; favoring “Native-born” Americans</a:t>
            </a:r>
            <a:endParaRPr lang="en-US" dirty="0"/>
          </a:p>
          <a:p>
            <a:pPr lvl="1"/>
            <a:r>
              <a:rPr lang="en-US" dirty="0" smtClean="0"/>
              <a:t>Wanted to stop or slow the influx of immigrants</a:t>
            </a:r>
          </a:p>
          <a:p>
            <a:r>
              <a:rPr lang="en-US" dirty="0" smtClean="0"/>
              <a:t>Reasons for Nativism:</a:t>
            </a:r>
          </a:p>
          <a:p>
            <a:pPr lvl="1"/>
            <a:r>
              <a:rPr lang="en-US" dirty="0" smtClean="0"/>
              <a:t>Immigrants would work for lower wages</a:t>
            </a:r>
          </a:p>
          <a:p>
            <a:pPr lvl="1"/>
            <a:r>
              <a:rPr lang="en-US" dirty="0" smtClean="0"/>
              <a:t>Belief </a:t>
            </a:r>
            <a:r>
              <a:rPr lang="en-US" dirty="0"/>
              <a:t>that immigrants were destroying America and its culture</a:t>
            </a:r>
          </a:p>
          <a:p>
            <a:pPr lvl="1"/>
            <a:r>
              <a:rPr lang="en-US" dirty="0" smtClean="0"/>
              <a:t>Fear of the Catholic Church and Pope</a:t>
            </a:r>
          </a:p>
          <a:p>
            <a:pPr lvl="1"/>
            <a:r>
              <a:rPr lang="en-US" dirty="0" smtClean="0"/>
              <a:t>“Stealing” votes</a:t>
            </a:r>
          </a:p>
          <a:p>
            <a:r>
              <a:rPr lang="en-US" dirty="0" smtClean="0"/>
              <a:t>Examples of Nativism:</a:t>
            </a:r>
          </a:p>
          <a:p>
            <a:pPr lvl="1"/>
            <a:r>
              <a:rPr lang="en-US" dirty="0" smtClean="0"/>
              <a:t>Supreme Order of the Star-Spangled Banner (“Know-Nothings” or the American Party)</a:t>
            </a:r>
          </a:p>
          <a:p>
            <a:pPr lvl="1"/>
            <a:r>
              <a:rPr lang="en-US" dirty="0" smtClean="0"/>
              <a:t>NINA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RUUEhQWFRUVFxUVGBgWFxoVGBcUGBQWFRgVFRcYHCYeFxojGRUcHy8gJCcpLCwsFx8xNTAqNSYrLCkBCQoKDgwOFw8PGikcHBwpKSkpKSkpKSkpKSkpKSksLCksKSksLCksLCkpKSwpLCksLCkpLCksLCksLCksKSwpLP/AABEIAKIBNwMBIgACEQEDEQH/xAAcAAEAAgIDAQAAAAAAAAAAAAAABgcBBQIDCAT/xABTEAABAwEEAwgKDggFBAMAAAABAAIDEQQSITEGQVEFBxMiYZKT0hQYUlRxgZGhsdEVFhcjMjNCU3JzsrPB4iQ0YmOCo9PwCEODlKIldMLhw9Tx/8QAGAEBAQEBAQAAAAAAAAAAAAAAAAEDAgT/xAAdEQEAAgMAAwEAAAAAAAAAAAAAARECElEhMUED/9oADAMBAAIRAxEAPwC6UREBERAREQEREBERAREQEREBERAREQEREBERAREQEREBERAREQEREBERAREQEREBERAREQanSLSJlkY0upVxo0F1wYYuxochqoo4/fTiHyY+mHVWj3+ZrsdkwBq+XMVyYFSs0lceDbs8fjCivQfurRdzF0w6qx7q8WyLpvyrzwD+yz+/EuwfRZ/fiSpHoX3VotkXS/kQb6sX7rpfyrz3T9lnm6qDwM/v+FEehfdUh/ddL+VZ91SH910v5V56ryM8n5VyI+j/AH/CivQfuqQ7Yuk/Knupw7Yul/KvPY8DfP1Fgj6HkPURHoX3VIdsXS/lT3U4O6h6X8q89O/g8h6i49HzXdRFeiBvow91D0v5U91KDuoel/KvPFOWPyO6ieOPmu6iI9DjfSg7qLpfyrPuoQ7Yul/KvPFOWPyO6iXf2o+a/qIr0QN8+Huoel/Kh3z4dsXS/lXnctHdR81/9NZEY7qPmv6iI9EDfOh2xdL+VPdNh2xdL+VedxGO6i8bX/004Id1F5H59Gg9Ee6bDti6T8qe6bDti6T8q87cCO6i8j+ohhG2L/l1EV6J906HbF0v5VyG+ZD+66X8q86CEd1D473UWOAFc4fP1ER6N90mL910v5Vkb5EX7vpfyrziLONsPlPVTsQbYed+VB6O90iLZH0o6q5DfEj2M6UdVebuw+WHn/8ApZFj5YekHqQekPdCZ3DOlHVXIb4De4Z0o9S83Cx/U9K0J2JyQ9M31or0l7fW/Nt6Uepdg05b835JGrzSLF9V07Oshsh2ReKdnWTyPTPt3Z827nN9az7d4/m3+VvrXmbsV1cmdO3rLjwLhjQUAqaTA4eJyeR6p3H0jZaHljWuaWtvG9SlK3cCCda2yo/eBkra7Rn+rtzJP+aNqvBIQREVBERBU2//APF2P6c32GqmoiRkSKjHGiuXf++Lsf05vu2qnG/gfQoN/o3uH2S04vFDTi02DO8OVb2XQprKXpJhX6GfMWN76McDIS67x6V21AFPOpK95a4txkaCW04SjWsa2oIuHOnGq4UAyBFK+bKcrny1iIpGvaey9cMkwPLcA8FblCeSuo7FmPQ9hp75Pj9GtdlLmfIt1Z6mmJ4wNARiL1LzqUF04YZfCcanIfTZWyGRrXVcymNBW6Wn4LiBlljUVGIXN5dWoR/2mN7ufDD5OB5fe8Fg6GM+cn/4f01NI7K+tQ0Y4H3x8YvDMgNBJrtJxXPgZO5b00vqS8ulRxCDoXHrkm20LmA020uZLHtNi+cm5zOopsbO8kEChFflvALSBhfoXk1BNBQDlXMxSdyw/wCtN6kvLpUcQf2mRa5JuczLo1j2mRfOTeJzOopx2PJ3EfSzepZ7Gf3EfSzepLz6tRxBRoZF3c3Ob1E9pcXdzc5vUU2dYX9xH0s3qQbnu1siP+rMpefSo4hR0Ki7ufnN6ie0qPK/Pzm9RTX2OPzcfSzoNzDqjj6a0etLz6VHEK9pUWt83Ob1Fn2kxd3Nzm9RTQ7nH5tnT2j1rD9zHdw3/cWj8Vby6lRxCzoRFT4yfD9pvURuhMR/zJ+c3qKZO3MccwOnn9S4Hch2wdPN6kvPpUcRAaFxfOTc5n9NYOhkXzk3OZ1FLzuQ7YOnmXH2Hk/Z6adTbPq1CJe02LVJN5Wf00Ohsfzk3lZ1FLPYeWn+X01oXB25E2yPp7R6k2z6VHEU9pcfzk3/AA6ix7To/nZf5fUUs9iZ6fBi/wBxaOquLtyZ+5j/ANzP+LVbz6lRxFDoYz56X+X1Vh2hTNU0vkj6qk1o3Fnc0tusxFKi0SE540EjC04ajguMW5EwGEYxLjjNIzi1N3iiobhhSqk5Z9WoRn2lN+ek5sfqXB+h7AKmd4G26w1OwUzKlfsdPXGIU5LRKf8AxWqtdilijcDE83fghrS8l4bxi4Bt0glw4waK468UjLPprDRu0TjFf0ilNrWCmwDHE8g2jasDRiKgcZ6A4CsYxpyZ6ltJbG8Nq50jjS6Tc4g11qGmpDqUIGdQKUXC9dL+IS4BrhRz2fCN28w43ruDQQSBUAgk1XV5dc1HGot+jDY2FwkrQE/FgVoK5gqJPkqAdoJoMlY26sFYSTI7FkoFXA3g3KpbhXb46a1XIbg3wLX8pmbtzlER6Wj/AIff1q0f9uz70K81R28AP0u0f9uz70K8Vs4EREBERBU+/wCj3ux/Tm+7aqdLaHxfgPWrk3+vi7J9OX7DVUDm5+EfgoJpoRUWRxFK8KaVw+QBhhmM9iksDS5waTgAQHNFSDSgo03Rl4TRo20Wm0CA7GfnjI5uVcwB4hynBSWGASOpJQ4UbeqXChF0khxHCBpunkpivJPuW0emxhiYQKNwBIoW0IINDUba+HNdsLGtwbdArkCMTTOgOJXYIwKAYDAADUAKDzKvdG4G9kQENFbwOQ7kpECwCRrLR4XAekrIIzqPDUU8RrRRLTKIG0RVaD70MxX/ADXbV37oRj2NiFBSkOFPpFWi0la5tcXs57PWstIORafAQ6nhoVBdytGTaGuczgxdcG0LSaktvYXQpNozuA6zOkJLDfDKXQRS6H51A7rzFKobQObqc0nYHNJ8QBxXK551AtGIQLVDxQMH6h8y5WA3NSfA6TK35yPpGZeVZbQ5EHwEHzhV3uVuY2aaOLBvCfKug0pGXZYVy2rtlsz7HM4NLQ9oa68zAOaReAcNYIwIK6otYBasuIBoXNH0nNbXwVIqsxyAtBbgHAOG2jgDTxVUf02sF6OOQ04ji04apG+bFnnXI32FK3hTbeBbQZm8MKIHNJ+EwnY17XHyAlRSG0/9LkaMKSGIAbJJGyHD6JK+bQ+NvZbMALwkbgAPkF1PK1Wi00c5ut7a7LzQfHU1Cy5lMyAP2iG+LHXgfIoLNZhLb3cUG/aTXAHiNfiebGtpp3bMI2OxBvzGuOQujPwu8iUWkgcDk5p8Dg4+YlZc2mZA8JDfSVDtEmhlqu0ALmSMwAGIAkaPK3zrZ6bsBhiqAffXHEV/yxtSvJbetociCNoII8owWMNTmnwOa7x4HLlUS0VtVGzw0ADo3yDVxmsLXCnK0jyLhoJAOEdQNFbM8VoBnwY/FKLTAOb3bOe31rF5vdM57fWoJunowbOxpfwTrxLQGtNcG1qbwyXKw6JGeIvaYmtvFvGBrUAGvFaRTFWoLTlxGst8ZAPkJS8O6bzm+tQnS6JptjyQD73EcgfkuK7RoHIRWsGLQfgu1gEV4nKpRaY4bR5QK+tcQRXAjxH0KL6Y2UCKysIBu3m5VGEbBUVWpbo2TAZ2iMtBdVtKOo1waSMKa655ApRadmytx4oFc8KLT7qUxLAatN1wu3WudVhDr9R8EbAfMuGiNuc8SMe4uuBrm3jUgE3S2pxpkR41st1LMHCpphgK1pU5EUxvCppynySYoRTSWQus7ybpBYccK4ElvFOROPpOOdYHV/exWxpG89jTA3gRGWio4l0GrQyhwwdRxyvB1FVBGA8S2/L64zWhvBfrlp/7dv3oV4KkN4P9btP1DPvVd62cCIiAiIgqrf5+Lsn05fsNVQPGfhH4K39/n4uyfWS/Yaqgfr+l6lBYu9+39Ekrtk+zgpbuW7B+2kIPL7y047cSoloET2G/CtXPHgBGLjroM8FL7A4VcKHG5lxg0sjDSHOoKVABG0GuteSfctn2EUxVabnh5ucFev0F258Kt3Vy0VmStwPgJ8xUB0Sxng8H/wAZVgl02wS328Pwl6gpwhqbldR2Vqt7urhudB/ofYeV8umOFoj+pb949fVu8aWCzcos/wB08q8Gq3Lstpc1xgMgbWjrklwXqa8RXBSvcKGVsThOXF95xF9183ODbrqaCoOCiu5ukDoGFrWxuDnXjeJBrdu6j41Idwt23Whsxc1jbgFLpJrVjzjU6rvnSRHtGP1qH6Mn3DlPYgPT6Cq23Pt/BPZI26S0GgJoDeZdxpjrqpbo5pC60SuY5kYAje/iucTUADWcuMkwInudM9kkb4hWRo4ou361ZQ8UZ4ErYWbcW0WmUmUSMvfDke27hSlGtNKmmAAXToq4G1wUIyfr/cuU/aEmUGimQpQADkAFAPMtfpDZjJZZWjU0SD/TcH+gHyrZciwW1FO6Bb4iC0+lcKrMWkiLgxk6YvPiha0fiu7c6YxWiJwwpwDh4HxtJ8zyvhBwoc6EeMcX8Fv9L7IIZo2jD3lg2fFF0foAWqOGhYLp77gTdic4/TfRoH/Nx8SzpLaBLazGcGtMcB2DGriScqXz5FstCiGwyyHK+AeRsTC4+d58i0O50Btc9C4NdJwkjjnTB0jsNeJAU+jv3Rux24vY4FgljkBaQRdo0EVGGord6agcFEBlwr/JcCj27u43AOawvDg9hdWl2nGukUr51tdIJ71jsjq/CqfCRG1p84KcGmFI3wvGFWNd5b0MnizPjC2mhLbsrhnSFw8j4wum1WQOsEEgFSxz2k7I3vdj4ngc5d+hZBmky+KP3kafB9umg97i2X3/AGB619Oih/Rv9ST0M9S+fThwEcOrjyfYYu/RJw7GGvjya8NQXPxUe0rH6XJs4OL7BquboN0LvFdaMhTjjLClMdi4aXEdmSivyIh/KG3wr6hpq8D4uPAd27UP/SvxH06en4imVZfsM/FdlhH/AEyTwWj7a6dODhZuXhD5WRnBa07vAWPscNIJLqvLhS6598gNpWtBSpO1Pivq0NHvsv1Y+2FKXNwNe5d9krQaGWcgSSkG68Ma0nJ1CXOc3aBgK7a7FILS6jTQEk8UACvwhQE7ANZXOXshEtIP1KUigrZ4jhhmCT51U7vV6VbGlL6WKUNFRwMYBvVwbxbxwGBrh4K5KqXDbyekLX8vrnNZu8H+t2n6hn3qu9UjvCfrdp+oZ96ruW7MREQEREFVb/Hxdj+sk+wFUEg+1+AVvb/PwLH9ZL9hqqGX/wAlBZGgbT2E8jU6R1O6AzaaY0PIpdYm4vqcWlrTdq1riY2m85tTUgXQNgFNSieghHYL8fnfPgphYcXTa6SM1gj4pg1coXkn3LaH1EeddEW50TCC2KNpGRaxrSMKYEDBd3jWVB0zWNjzVzGONKAuY1xA2VcDhjkk0DKBrgy62lA4NuigoKA4Cgy8a7sloNMx7w2tMZoxjllJmrA2zbDD83HzI6020pkswxxtN1oY1x+S0MaThraMTh6VFtHJy62RB9C6KOWLxR3w0H+EgLVzWRnYTZ8eFdOWF1SDd4Muw2G9jezVoT3sCMf5cdPoMGHkwWY4424tEba1FWhjajuajPlC6bfLWyvOFTZy4+EwVPnUMt7f0GyZfHz+ogeEYeNIgTmOyxt4zWRtphea1gphkHNGGHLku5sgpWoptqKbKVyzULskYay3hrHRNERHBPqXNq5lC6ud3EVzF8DJdZsbn2KyXGtfdfOTETQyVlOIYCHPAukG7iL3hShORIKVqKHXUUPgNaI52Xm9dFDJjEdz5eBL7pnjvRvoeCN2TBtM2kY1zwxoV9kFqMlust6J8V2K6A/NwEcxDxgOKa+ZNS2/k3PizMcWetjMT4SM9a5zQMeava15FcXhrjQ4ml4E0qtNpnTsdgOPvrfsOWt3Ff8ApDAfhx2WaN20GJkrKH+EN8qRHgStrGBt1ojANahtwA1zq1uBr51xis8TDVrY2uAIq0MaaHMVFDTDLkUI0SsUbzETZ5JHCSOksbi2OOl0i+0YG6cT4Qu51ijkntPCWaWf32T4p5ZdrJKDeIzrq+iVaRMpoY30vhjiMrwYaVxwvYgLLrGwgNLGENyaWNIbXOgIo3aonbrBHJa7QHDBkBe2hIo6OGO5iMxjkcCttohanOsjC41oXgcjRQgeK8R5FKVtuCYG3KMDThdo0NIrWlzLPkzXXHFGw8VsbDTUGMJGeNKGmHmUP0ittbVJI0CkBhaK0rVjiX0GvjVK7NJrj7fGXRukY6KMlkfw3NcZnBrCDWuIOGoFKEvniaQOEDTrF8NIx1i9hiNmxImNa3ANa2vyQ0NrmcsFBt0bPIywBsgLP0gFjZBi0cA7jY5NvVww1mmK+iKwlotLoopYYexpQRMCC48GO6JrxgSM6DyJRaXS2aNxvPbG4nW4MNaarxGNB5Fw9j4cjHFWmRZHj4qV2+RaDc/cwT7mBga0vD5nsBw4zXfi2rT4V2aKsdLI+0yAElrImOOODWNDiNhoGj+N21KEgkszH04RjXUrS81rqYUwvA0y8y6vYyGvxUVfq2dVfUGouRimGymrVTZ4F1Ts4poSCBezpW6CaEjUda7swuq0GjHn9lx8x1oIbpdXsKalA0RxYNBFQ4NLWmpODamlNRoqtdmfCPSFaemQAsVoxrRlmGBr8lowVWZ+VvpW35fXOazd4X9ctP1DPvVdypHeE/XLT9Qz71Xct2YiIgIiIKp3+vgWP6yX7DVUUh+1+Kt3f6PEsf1kv2GqoZTl9I+lQWRoO4CyAnIPfXnEVukG9nhgcVIYLZwbyJPhA3BWt9wvZ3QAK0NXE4gk5a4poiT2Iw8Wl+Qku7i9RwGOFQcTQ+VSJjSyXj1bVpdRpukAuBMgLm4NApliKZgryz7lskRwqjCvi4cMY0RlrwACC6SlY6E8IX0N7DHlquDbdKQHNhbR1Ke/Aih1ggUw1jaMKrlX3NHpXxbsbkttEdx73NAcHVaATUBzaY6uMufDy6o2fBBxlwEnG4mDcsBxv2jhgsRzSlwDomNbXE8LeNONkA0VODecdmNHCDcdjJzaGEhxB4tBdqWhpdtxpXwkrXu0OjLbpml4Kt4Ri7QOpdJDtRu4VpX0rY8PNlwUeQr76TQ/K+TjTUNe0LsilkrR7Ggcaha+preNKtIyLQMdpS5R2zwB8boyS0OaWYUqGltzAHYFrJtF43QxwmSS7E90gIDakuIJDhlTDUtqHLN6qD4rRuIx753X3DshpY4ANIaCWGra414gz2lfO/RhlyENkka6zl5jkAbeBe++aim3ZTx1W0qh9KWU1bNF4+AfFwknvj2yPfQFxc1rhgMgOOddar7n7mtM8U1XAxM4MNoKEXZG1JzB98OWxfQ11Ec4JclPk3Y3JFoYGOcWgOvVaAdRbQ15Cuo7hsFoknDjWQSgtoLoMrSHEGtTjUgcq2DSm1LGm3P0V4EtLLRMGtc1xYAGtfSlQ8A/KAoUfoxVz3MtU8Rkc5zuDo3Euc7OorQuNKrdVwJXFuaXI1E+jIfI94mkYXgNcGtbi261paSTjeuglbPc2wtgY1jcWtJONKuJNSTTDPUMgF2ApwiWU1LtFIS2UO475HF3CFovMJNSGY5Z+VcxuA3h4ZRI4mGNkQqBxgxr2hzjXA0fq2BbQOol/Dw4Jcj4N3txG2qPgy8sFb1QA75Lm41p3S+u3QcLG+Mki+xzK5kBwIqAfQuda5oHoNVuXuCYHAttEpY2/wC9EUY6+1zSSAcwXXvCF9e5G5gs8fBhxdxiakAZtAy/hX15r5RNMRjHHkMOFJqTdrjdwpU+QZ1S5kfS0ELmvigll+XGxoxrSUupxeLTi41dgcqZ4rtjndQjg8RkLwo4EOIoRUg1ABw+VXFKH0Xlrd1Lc0cT4RwdrzBBo0gEF1DWhwpVd8Vta75TKZAtfeq68eLkKUFDXlWrthbS7E8vBePlh7Q5xdWMANJacDkaY7Qg0GmYIsMl6gcAyoYQGAF4uhtALzC0Bw+l5K1jHpb6VYGm0JbZpAQBQsDgfhB5cHDI0HEoLuIplRV/Ec/pNW35+pcZLM3hP1y0/UN+9V3Kkt4X9btP1DfvVdq2cCIiAiIgqjf7+BY/rJvsNVQTHEeE+lW9v+HiWP6yb7DVT9odiPH6VBZGhVpYyysL21Ae41ww98Ix5McslsZobxkLrzCA9rqxkVLiH4EC60ZGriHAiuNKGvdy9LzZ2CNlSBU1BAxJJwrjhWniXedPCXBzgSRiCS047QMl5pwyufDW4TyJxpfFXHi1uEF2JIbeNADiATXOrTXUMwSyMcXE3MA1ja1BeBXjgE33OIONMTUnLGBN07AqbuJ5WmnIMcBgMBsC7W74ZBBAoRkQW18oPpU1y4XCxrPb3kG66oabo96dKTQA1vscA7PWAdoXabXLrrTb2PJlz1XHulOphgMcOJmcTkdqyN8l1a66U+T4dqa5cW46n8W6MhcWirji4+9l1Deuijb7XRggVoajlOK7OzJhqPQO/rqvRvkury/w1wyrjisnfJcf/wAb601y4XCfG2TbHdAPxtCHdCbY7oG/jaFX7t8V237PrXH3RHbaeJvrTXLhcLB9kZdjuhZ/XWTuhNsd0LP/ALCr074Z2+ZvrWHb4jtTvMPWmmXC4WILfNsPQD8LQuTbbNraegP4TqvBvjnuvMPWuR3yTt8w9aa5cLhYgtcuyvggf/VXIWmXOn8iSv21XQ3y3cnkHrXIb5Z1keb1prlwuFi9kyUyPQS9ZY7IlwwOI+Yl6yrwb5p5PIPWh3zTyHyetNMuFwsM2qXuT0EnXXE2mXYegk/qKvxvmnkHiHovLHumH+wPWmuXC46sI2mXYegf/UWDapRqPQP/AKqrw75juTyN9ayd8w8nkHrTXLhcdWD2TLQ4HoH/ANVY7Km1A9A/+qoB7pxy/AetBvmnk83WTXLhcJ4+1yCl+81hIBPBmOgOFQ90pDT4q7MVkW2bDM4DKzvPnvivhpjnrUAO+YSKGhHgaa+IlZO+c7+wOsmuXC4T6S2SgF2wVp2O/wDqU8q+S3WgvaGMeS7Fwo/5NQauOTgXVApWl2nKIUN807R5vWuD98atMAaZCjcNeArhl5k1y4XCXyOc4G8zBpaC2ougOIu5ZgYnHJuFCF12N5Ie8l1C9hLWsFThdug1c0UvUuOoBezdUUhz9PmnNoOuuFR4DeqPFtWX74FSDQVaKDVQVrqdjXzq65cS4b7TWUdguYWAPYY2OLQGgHhLwAGYwGwYUoKUVdx5Hwj0Fbrd3TR9pjMbiA0kHUMjXbyLSwmoPhHoK1/OJiPLjKVm7wf63afqGfeq7lSG8Gf0y0/UN+9V3rVyIiICIiCp9/34Fj+nN921U3JJXaM9e0+BelNOdBGbptia+V8XBOc4XWtdW8ADW94FEe1/g77l5jEFKl3KfOfwWeEO0+f1K6e1/g77l6Nidr/B33N0bEFMCY7XeU+pYMx2u/vxK6O1/g77m5jFjtfoO+5uYxBTQndtP9+JOyHd0f78SuXtfYO+5uYxO19g77m5jEFNi2P7p39+JZ7Nftds1dVXF2vsHfc3MYna+Qd9zcxiCnDbX90fINf8K5eyUndHmt6quHtfIO+5uYxZ7XyDvubmsQU57Jyd0ea3qrHspJtPNb1VcY/w9wd9z81oTte7P33PzWoKe9lJO6PMZ1E9lpe6PMZ1FcPa92fvufmtTtfIO+5+a1BT43Vk2nmR9RcvZiXaeZH1Fb3a+wd9z81iz2vsHfc/Nagp87rSbT0cfUT2Xk7r+XH1FcHa+wd9z81qdr7B33PzWoKf9lpNv8uPqId1pDr/AJcfUVwH/D7B33PzWoP8PsHfc/Nagp07qP2jo4+onsk/b/Lj6iuI/wCH2DvufmsWO19g78n5rEFP+yb9v8tnUWDuk/b/AC2dRXD2vsHfc/NYs9r7B33PzWIKc9k37f8AgzqLI3Tk2/8ABnUVw9r5B33NzWJ2vkHfc3MYgp72Uk2+RjOoseyUndHmM6quLtfIO+5uYxO18g77m5jEFOeyMndHmt6qwbc/WTzW9VXJ2vkHfc3MYsdr3B33NzGIKaFrdtPkHVXITZ8pr5iNnKrk7XyDvubmMTtfIO+5uYxBqt4Rv6VaD+4b96Fdqhmg29qzcyWSRk75eEYGUc1rQKODq8XPJTNAREQEREBERAREQEREBERAREQEREBERARE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287463"/>
            <a:ext cx="51530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education.olivet.edu/technology/mat748/romeojuliet_webquest/settings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13" y="71004"/>
            <a:ext cx="3704988" cy="33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-MHS-Q2gz3Dg/Tewu-9qtPhI/AAAAAAAAAw0/LU_-nt6UFBM/s1600/know-not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715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les.abovetopsecret.com/images/member/4364df3375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799"/>
            <a:ext cx="52251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Transportation, Communications,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1820s saw an increase in canals</a:t>
            </a:r>
          </a:p>
          <a:p>
            <a:pPr lvl="1"/>
            <a:r>
              <a:rPr lang="en-US" dirty="0" smtClean="0"/>
              <a:t>NY – Erie Canal: 363 miles, Albany to Buffalo</a:t>
            </a:r>
          </a:p>
          <a:p>
            <a:pPr lvl="1"/>
            <a:r>
              <a:rPr lang="en-US" dirty="0" smtClean="0"/>
              <a:t>“Clinton’s Big Ditch”</a:t>
            </a:r>
          </a:p>
          <a:p>
            <a:pPr lvl="1"/>
            <a:r>
              <a:rPr lang="en-US" dirty="0" smtClean="0"/>
              <a:t>Built by Irish “Paddies”</a:t>
            </a:r>
            <a:endParaRPr lang="en-US" dirty="0"/>
          </a:p>
          <a:p>
            <a:pPr lvl="1"/>
            <a:r>
              <a:rPr lang="en-US" dirty="0" smtClean="0"/>
              <a:t>Gave NYC access to Chicago </a:t>
            </a:r>
          </a:p>
          <a:p>
            <a:r>
              <a:rPr lang="en-US" dirty="0" smtClean="0"/>
              <a:t>Canals also stimulated settlement in the Northwest</a:t>
            </a:r>
          </a:p>
          <a:p>
            <a:r>
              <a:rPr lang="en-US" dirty="0" smtClean="0"/>
              <a:t>Railroads:</a:t>
            </a:r>
          </a:p>
          <a:p>
            <a:pPr lvl="1"/>
            <a:r>
              <a:rPr lang="en-US" dirty="0" smtClean="0"/>
              <a:t>Baltimore and Ohio - 1830</a:t>
            </a:r>
            <a:endParaRPr lang="en-US" dirty="0"/>
          </a:p>
          <a:p>
            <a:r>
              <a:rPr lang="en-US" dirty="0" smtClean="0"/>
              <a:t>Problems with early railroads?</a:t>
            </a:r>
          </a:p>
          <a:p>
            <a:pPr lvl="1"/>
            <a:r>
              <a:rPr lang="en-US" dirty="0" smtClean="0"/>
              <a:t>Different gauges on tracks</a:t>
            </a:r>
          </a:p>
          <a:p>
            <a:pPr lvl="1"/>
            <a:r>
              <a:rPr lang="en-US" dirty="0" smtClean="0"/>
              <a:t>Frequent accidents and erratic schedules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media.treehugger.com/assets/images/2011/10/erie-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78942"/>
            <a:ext cx="4457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fineartamerica.com/images-medium-large/b-and-o-railroad-herschel-f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98" y="78942"/>
            <a:ext cx="4781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Transportation, Communications, And Technology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1850s saw a huge increase in railroad development</a:t>
            </a:r>
          </a:p>
          <a:p>
            <a:pPr lvl="1"/>
            <a:r>
              <a:rPr lang="en-US" dirty="0" smtClean="0"/>
              <a:t>“Trunk Lines” – shorter lines consolidated into longer lines</a:t>
            </a:r>
          </a:p>
          <a:p>
            <a:pPr lvl="2"/>
            <a:r>
              <a:rPr lang="en-US" dirty="0" smtClean="0"/>
              <a:t>Helped decrease importance of canals</a:t>
            </a:r>
            <a:endParaRPr lang="en-US" dirty="0"/>
          </a:p>
          <a:p>
            <a:r>
              <a:rPr lang="en-US" dirty="0" smtClean="0"/>
              <a:t>Funding for railroads:</a:t>
            </a:r>
          </a:p>
          <a:p>
            <a:pPr lvl="1"/>
            <a:r>
              <a:rPr lang="en-US" dirty="0" smtClean="0"/>
              <a:t>State, local and federal governments</a:t>
            </a:r>
          </a:p>
          <a:p>
            <a:pPr lvl="2"/>
            <a:r>
              <a:rPr lang="en-US" dirty="0" smtClean="0"/>
              <a:t>State and local through $</a:t>
            </a:r>
          </a:p>
          <a:p>
            <a:pPr lvl="2"/>
            <a:r>
              <a:rPr lang="en-US" dirty="0" smtClean="0"/>
              <a:t>Federal through land grants</a:t>
            </a:r>
            <a:endParaRPr lang="en-US" dirty="0"/>
          </a:p>
          <a:p>
            <a:r>
              <a:rPr lang="en-US" dirty="0" smtClean="0"/>
              <a:t>Most railroads were located in the Northeast</a:t>
            </a:r>
          </a:p>
          <a:p>
            <a:pPr lvl="1"/>
            <a:r>
              <a:rPr lang="en-US" dirty="0" smtClean="0"/>
              <a:t>Further disconnected the North and South</a:t>
            </a:r>
          </a:p>
          <a:p>
            <a:r>
              <a:rPr lang="en-US" dirty="0" smtClean="0"/>
              <a:t>Morse Code:</a:t>
            </a:r>
          </a:p>
          <a:p>
            <a:pPr lvl="1"/>
            <a:r>
              <a:rPr lang="en-US" dirty="0" smtClean="0"/>
              <a:t>James K. Polk’s nomination for the Democratic Party in 1844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 descr="http://railroads.unl.edu/views/sources/1850%20Expa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80962"/>
            <a:ext cx="4848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orallaw.org/images/James%20Po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133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Commerce and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Growth of corporations:</a:t>
            </a:r>
          </a:p>
          <a:p>
            <a:pPr lvl="1"/>
            <a:r>
              <a:rPr lang="en-US" dirty="0" smtClean="0"/>
              <a:t>Increased in 1830s which made them possible by paying a fee</a:t>
            </a:r>
          </a:p>
          <a:p>
            <a:r>
              <a:rPr lang="en-US" b="1" u="sng" dirty="0" smtClean="0"/>
              <a:t>Limited Liability:</a:t>
            </a:r>
          </a:p>
          <a:p>
            <a:pPr lvl="1"/>
            <a:r>
              <a:rPr lang="en-US" dirty="0" smtClean="0"/>
              <a:t>Stockholders would only lose value of stock if the corporation failed</a:t>
            </a:r>
          </a:p>
          <a:p>
            <a:r>
              <a:rPr lang="en-US" dirty="0" smtClean="0"/>
              <a:t>Technological advances:</a:t>
            </a:r>
          </a:p>
          <a:p>
            <a:pPr lvl="1"/>
            <a:r>
              <a:rPr lang="en-US" dirty="0" smtClean="0"/>
              <a:t>Interchangeable parts – Eli Whitney</a:t>
            </a:r>
          </a:p>
          <a:p>
            <a:pPr lvl="2"/>
            <a:r>
              <a:rPr lang="en-US" dirty="0" smtClean="0"/>
              <a:t>Used for bicycles, sewing machines, typewriters, etc.</a:t>
            </a:r>
            <a:endParaRPr lang="en-US" dirty="0"/>
          </a:p>
          <a:p>
            <a:pPr lvl="1"/>
            <a:r>
              <a:rPr lang="en-US" dirty="0" smtClean="0"/>
              <a:t>Charles Goodyear:</a:t>
            </a:r>
          </a:p>
          <a:p>
            <a:pPr lvl="2"/>
            <a:r>
              <a:rPr lang="en-US" dirty="0" smtClean="0"/>
              <a:t>Rubber</a:t>
            </a:r>
          </a:p>
          <a:p>
            <a:pPr lvl="1"/>
            <a:r>
              <a:rPr lang="en-US" dirty="0" smtClean="0"/>
              <a:t>Elias Howe and Isaac Singer:</a:t>
            </a:r>
          </a:p>
          <a:p>
            <a:pPr lvl="2"/>
            <a:r>
              <a:rPr lang="en-US" dirty="0" smtClean="0"/>
              <a:t>Sewing machine</a:t>
            </a:r>
          </a:p>
          <a:p>
            <a:r>
              <a:rPr lang="en-US" dirty="0" smtClean="0"/>
              <a:t>Use of coal:</a:t>
            </a:r>
          </a:p>
          <a:p>
            <a:pPr lvl="1"/>
            <a:r>
              <a:rPr lang="en-US" dirty="0" smtClean="0"/>
              <a:t>Allowed factories to move away from water</a:t>
            </a:r>
          </a:p>
          <a:p>
            <a:pPr lvl="1"/>
            <a:r>
              <a:rPr lang="en-US" dirty="0" smtClean="0"/>
              <a:t>Cities began to grow to mine coal (Pittsburgh)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cdn.dipity.com/uploads/events/52e1d6bd2737952d2215164ccf92cead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0963"/>
            <a:ext cx="4524375" cy="30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e/e1/Charles_Goody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672"/>
            <a:ext cx="2657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 and Women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Advancements in transportation allowed farmers to ship goods to all regions of the country</a:t>
            </a:r>
          </a:p>
          <a:p>
            <a:pPr lvl="1"/>
            <a:r>
              <a:rPr lang="en-US" dirty="0" smtClean="0"/>
              <a:t>Leads to an increase in specialization of industry</a:t>
            </a:r>
            <a:endParaRPr lang="en-US" dirty="0"/>
          </a:p>
          <a:p>
            <a:r>
              <a:rPr lang="en-US" dirty="0" smtClean="0"/>
              <a:t>“Lowell System”</a:t>
            </a:r>
          </a:p>
          <a:p>
            <a:pPr lvl="1"/>
            <a:r>
              <a:rPr lang="en-US" dirty="0" smtClean="0"/>
              <a:t>Young, single women (farmers’ daughters) would work in a factory</a:t>
            </a:r>
          </a:p>
          <a:p>
            <a:pPr lvl="1"/>
            <a:r>
              <a:rPr lang="en-US" dirty="0" smtClean="0"/>
              <a:t>Boardinghouses for workers, curfews, churches</a:t>
            </a:r>
          </a:p>
          <a:p>
            <a:pPr lvl="1"/>
            <a:r>
              <a:rPr lang="en-US" dirty="0" smtClean="0"/>
              <a:t>High wages</a:t>
            </a:r>
          </a:p>
          <a:p>
            <a:r>
              <a:rPr lang="en-US" dirty="0" smtClean="0"/>
              <a:t>Why did the “Lowell System” decline?</a:t>
            </a:r>
          </a:p>
          <a:p>
            <a:pPr lvl="1"/>
            <a:r>
              <a:rPr lang="en-US" dirty="0" smtClean="0"/>
              <a:t>Panic of 1837 hurt wages</a:t>
            </a:r>
          </a:p>
          <a:p>
            <a:pPr lvl="1"/>
            <a:r>
              <a:rPr lang="en-US" dirty="0" smtClean="0"/>
              <a:t>Increase in immigrants that worked for less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clemson.edu/caah/history/FacultyPages/PamMack/lec323/lowell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38" y="0"/>
            <a:ext cx="446216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 and Women at Work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Construction Gangs of immigrants helped build the infrastructure</a:t>
            </a:r>
          </a:p>
          <a:p>
            <a:r>
              <a:rPr lang="en-US" dirty="0" smtClean="0"/>
              <a:t>Immigration helped lead to a decrease in working conditions</a:t>
            </a:r>
          </a:p>
          <a:p>
            <a:pPr lvl="1"/>
            <a:r>
              <a:rPr lang="en-US" dirty="0" smtClean="0"/>
              <a:t>Many Americans were not concerned with conditions for immigrants</a:t>
            </a:r>
            <a:endParaRPr lang="en-US" dirty="0"/>
          </a:p>
          <a:p>
            <a:r>
              <a:rPr lang="en-US" dirty="0" smtClean="0"/>
              <a:t>Early unions:</a:t>
            </a:r>
          </a:p>
          <a:p>
            <a:pPr lvl="1"/>
            <a:r>
              <a:rPr lang="en-US" dirty="0" smtClean="0"/>
              <a:t>Skilled craftsmen unions</a:t>
            </a:r>
          </a:p>
          <a:p>
            <a:pPr lvl="1"/>
            <a:r>
              <a:rPr lang="en-US" dirty="0" smtClean="0"/>
              <a:t>Common law viewed most early unions as “an illegal conspiracy”</a:t>
            </a:r>
          </a:p>
          <a:p>
            <a:r>
              <a:rPr lang="en-US" i="1" dirty="0" smtClean="0"/>
              <a:t>Commonwealth v. Hunt (1842)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Massachusetts Supreme Court case that stated unions were legal</a:t>
            </a:r>
          </a:p>
          <a:p>
            <a:pPr lvl="1"/>
            <a:r>
              <a:rPr lang="en-US" dirty="0" smtClean="0"/>
              <a:t>Other states soon agreed</a:t>
            </a:r>
          </a:p>
          <a:p>
            <a:pPr lvl="1"/>
            <a:r>
              <a:rPr lang="en-US" dirty="0" smtClean="0"/>
              <a:t>Unions did not gain more power until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eb.theelms.org/library/eslibrary/SocialStudies/Ohio-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928"/>
            <a:ext cx="4038600" cy="30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 and Women at Work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were not included in unions</a:t>
            </a:r>
          </a:p>
          <a:p>
            <a:r>
              <a:rPr lang="en-US" dirty="0" smtClean="0"/>
              <a:t>“Free Labor”</a:t>
            </a:r>
          </a:p>
          <a:p>
            <a:pPr lvl="1"/>
            <a:r>
              <a:rPr lang="en-US" dirty="0" smtClean="0"/>
              <a:t>Northern workers viewed freedom as an absence of slavery</a:t>
            </a:r>
          </a:p>
          <a:p>
            <a:r>
              <a:rPr lang="en-US" dirty="0" smtClean="0"/>
              <a:t>Northern workers disliked slavery for two reasons:</a:t>
            </a:r>
          </a:p>
          <a:p>
            <a:pPr lvl="1"/>
            <a:r>
              <a:rPr lang="en-US" dirty="0" smtClean="0"/>
              <a:t>Lack of freedom</a:t>
            </a:r>
          </a:p>
          <a:p>
            <a:pPr lvl="1"/>
            <a:r>
              <a:rPr lang="en-US" dirty="0" smtClean="0"/>
              <a:t>Took away jobs</a:t>
            </a:r>
            <a:endParaRPr lang="en-US" dirty="0"/>
          </a:p>
          <a:p>
            <a:r>
              <a:rPr lang="en-US" dirty="0" smtClean="0"/>
              <a:t>Free African Americans had little freedom as well</a:t>
            </a:r>
          </a:p>
          <a:p>
            <a:pPr lvl="1"/>
            <a:r>
              <a:rPr lang="en-US" dirty="0" smtClean="0"/>
              <a:t>Not considered legal citizens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284</TotalTime>
  <Words>829</Words>
  <Application>Microsoft Office PowerPoint</Application>
  <PresentationFormat>On-screen Show (4:3)</PresentationFormat>
  <Paragraphs>253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American History: Chapter 10 Review Video</vt:lpstr>
      <vt:lpstr>The Changing American Population</vt:lpstr>
      <vt:lpstr>The Changing American Population Cont.</vt:lpstr>
      <vt:lpstr>Transportation, Communications, And Technology</vt:lpstr>
      <vt:lpstr>Transportation, Communications, And Technology Cont.</vt:lpstr>
      <vt:lpstr>Commerce and Industry</vt:lpstr>
      <vt:lpstr>Men and Women at Work</vt:lpstr>
      <vt:lpstr>Men and Women at Work Cont.</vt:lpstr>
      <vt:lpstr>Men and Women at Work Cont.</vt:lpstr>
      <vt:lpstr>Patterns of Industrial Society</vt:lpstr>
      <vt:lpstr>Patterns of Industrial Society Cont.</vt:lpstr>
      <vt:lpstr>The Agricultural North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42</cp:revision>
  <dcterms:created xsi:type="dcterms:W3CDTF">2013-08-26T14:38:25Z</dcterms:created>
  <dcterms:modified xsi:type="dcterms:W3CDTF">2013-11-29T20:28:49Z</dcterms:modified>
</cp:coreProperties>
</file>