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400800" cy="1752600"/>
          </a:xfrm>
        </p:spPr>
        <p:txBody>
          <a:bodyPr/>
          <a:lstStyle/>
          <a:p>
            <a:r>
              <a:rPr lang="en-US" dirty="0" smtClean="0"/>
              <a:t>Cotton, Slavery, and the old South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2362200"/>
          </a:xfrm>
        </p:spPr>
        <p:txBody>
          <a:bodyPr>
            <a:normAutofit/>
          </a:bodyPr>
          <a:lstStyle/>
          <a:p>
            <a:r>
              <a:rPr lang="en-US" sz="4800" i="1" dirty="0" smtClean="0">
                <a:solidFill>
                  <a:schemeClr val="tx1"/>
                </a:solidFill>
              </a:rPr>
              <a:t>American History: </a:t>
            </a:r>
            <a:r>
              <a:rPr lang="en-US" sz="4800" dirty="0" smtClean="0"/>
              <a:t>Chapter 11 Review Video</a:t>
            </a:r>
            <a:endParaRPr lang="en-US" sz="4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28600" y="7239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www.Apushreview.com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Culture of slavery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unique language that combined English and African language developed</a:t>
            </a:r>
          </a:p>
          <a:p>
            <a:r>
              <a:rPr lang="en-US" dirty="0" smtClean="0"/>
              <a:t>Music played a large role in daily life:</a:t>
            </a:r>
          </a:p>
          <a:p>
            <a:pPr lvl="1"/>
            <a:r>
              <a:rPr lang="en-US" dirty="0" smtClean="0"/>
              <a:t>Way to communicate</a:t>
            </a:r>
          </a:p>
          <a:p>
            <a:pPr lvl="1"/>
            <a:r>
              <a:rPr lang="en-US" dirty="0" smtClean="0"/>
              <a:t>Helped pass time in fields</a:t>
            </a:r>
            <a:endParaRPr lang="en-US" dirty="0"/>
          </a:p>
          <a:p>
            <a:r>
              <a:rPr lang="en-US" dirty="0" smtClean="0"/>
              <a:t>Religion:</a:t>
            </a:r>
          </a:p>
          <a:p>
            <a:pPr lvl="1"/>
            <a:r>
              <a:rPr lang="en-US" dirty="0" smtClean="0"/>
              <a:t>Virtually all slaves were Christian</a:t>
            </a:r>
          </a:p>
          <a:p>
            <a:pPr lvl="1"/>
            <a:r>
              <a:rPr lang="en-US" dirty="0" smtClean="0"/>
              <a:t>African American religion was often emotional</a:t>
            </a:r>
          </a:p>
          <a:p>
            <a:r>
              <a:rPr lang="en-US" dirty="0" smtClean="0"/>
              <a:t>Slave family life:</a:t>
            </a:r>
            <a:endParaRPr lang="en-US" dirty="0"/>
          </a:p>
          <a:p>
            <a:pPr lvl="1"/>
            <a:r>
              <a:rPr lang="en-US" dirty="0" smtClean="0"/>
              <a:t>Slaves could not legally marry</a:t>
            </a:r>
          </a:p>
          <a:p>
            <a:pPr lvl="1"/>
            <a:r>
              <a:rPr lang="en-US" dirty="0" smtClean="0"/>
              <a:t>1/3 of all families were broken up due to slave trade</a:t>
            </a:r>
          </a:p>
          <a:p>
            <a:pPr lvl="1"/>
            <a:r>
              <a:rPr lang="en-US" dirty="0" smtClean="0"/>
              <a:t>A frequent cause of running away was to be reunited with family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File:SlaveDanceand Musi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29000"/>
            <a:ext cx="5943600" cy="3253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78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298" y="1291773"/>
            <a:ext cx="8229600" cy="4325112"/>
          </a:xfrm>
          <a:prstGeom prst="rect">
            <a:avLst/>
          </a:prstGeo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/>
              <a:t>Help spread the word</a:t>
            </a:r>
          </a:p>
          <a:p>
            <a:r>
              <a:rPr lang="en-US" sz="2400" dirty="0"/>
              <a:t>Questions? Comments? Ideas for videos?</a:t>
            </a:r>
          </a:p>
          <a:p>
            <a:pPr lvl="1"/>
            <a:r>
              <a:rPr lang="en-US" sz="2400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Cotton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was cotton so popular?</a:t>
            </a:r>
          </a:p>
          <a:p>
            <a:pPr lvl="1"/>
            <a:r>
              <a:rPr lang="en-US" dirty="0" smtClean="0"/>
              <a:t>Tobacco exhausted land, fluctuated in price</a:t>
            </a:r>
          </a:p>
          <a:p>
            <a:pPr lvl="1"/>
            <a:r>
              <a:rPr lang="en-US" dirty="0" smtClean="0"/>
              <a:t>Sugar and rice cultivation was difficult</a:t>
            </a:r>
          </a:p>
          <a:p>
            <a:pPr lvl="1"/>
            <a:r>
              <a:rPr lang="en-US" dirty="0" smtClean="0"/>
              <a:t>Industrial Revolution created a new, large, demand</a:t>
            </a:r>
            <a:endParaRPr lang="en-US" dirty="0"/>
          </a:p>
          <a:p>
            <a:r>
              <a:rPr lang="en-US" dirty="0" smtClean="0"/>
              <a:t>Spread of cotton </a:t>
            </a:r>
          </a:p>
          <a:p>
            <a:pPr lvl="1"/>
            <a:r>
              <a:rPr lang="en-US" dirty="0" smtClean="0"/>
              <a:t>By 1850, cotton became the dominant crop of the South</a:t>
            </a:r>
          </a:p>
          <a:p>
            <a:pPr lvl="1"/>
            <a:r>
              <a:rPr lang="en-US" dirty="0" smtClean="0"/>
              <a:t>Deep South saw most production</a:t>
            </a:r>
          </a:p>
          <a:p>
            <a:pPr lvl="2"/>
            <a:r>
              <a:rPr lang="en-US" dirty="0" smtClean="0"/>
              <a:t>Alabama, Mississippi, Louisiana</a:t>
            </a:r>
            <a:endParaRPr lang="en-US" dirty="0"/>
          </a:p>
          <a:p>
            <a:r>
              <a:rPr lang="en-US" dirty="0" smtClean="0"/>
              <a:t>Southern Industry:</a:t>
            </a:r>
          </a:p>
          <a:p>
            <a:pPr lvl="1"/>
            <a:r>
              <a:rPr lang="en-US" dirty="0" smtClean="0"/>
              <a:t>Mostly agriculture</a:t>
            </a:r>
          </a:p>
          <a:p>
            <a:pPr lvl="1"/>
            <a:r>
              <a:rPr lang="en-US" dirty="0" smtClean="0"/>
              <a:t>Some commerce developed, but it served the “plantation economy”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Map of USA Deep South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5234306" cy="33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ottonPlan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14801"/>
            <a:ext cx="3519055" cy="27085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86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Cotton Economy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 the South not industrially develop ?</a:t>
            </a:r>
          </a:p>
          <a:p>
            <a:pPr lvl="1"/>
            <a:r>
              <a:rPr lang="en-US" dirty="0" smtClean="0"/>
              <a:t>$ could be made in agriculture</a:t>
            </a:r>
          </a:p>
          <a:p>
            <a:pPr lvl="1"/>
            <a:r>
              <a:rPr lang="en-US" dirty="0" smtClean="0"/>
              <a:t>Capital was tied up in farming</a:t>
            </a:r>
          </a:p>
          <a:p>
            <a:pPr lvl="1"/>
            <a:r>
              <a:rPr lang="en-US" dirty="0" smtClean="0"/>
              <a:t>Lack of adequate infrastructure (railroads, canals, etc.)</a:t>
            </a:r>
          </a:p>
          <a:p>
            <a:endParaRPr lang="en-US" dirty="0" smtClean="0"/>
          </a:p>
          <a:p>
            <a:r>
              <a:rPr lang="en-US" dirty="0" smtClean="0"/>
              <a:t>James </a:t>
            </a:r>
            <a:r>
              <a:rPr lang="en-US" dirty="0" smtClean="0"/>
              <a:t>B. De Bow:</a:t>
            </a:r>
          </a:p>
          <a:p>
            <a:pPr lvl="1"/>
            <a:r>
              <a:rPr lang="en-US" dirty="0" smtClean="0"/>
              <a:t>Warned of the dependence on the North</a:t>
            </a:r>
          </a:p>
          <a:p>
            <a:pPr lvl="1"/>
            <a:r>
              <a:rPr lang="en-US" dirty="0" smtClean="0"/>
              <a:t>Favored economic independence for the South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James Dunwoody Brownson DeBow 0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3429000" cy="4114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721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Society in the South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Roughly 1 out of 4 whites owned slaves</a:t>
            </a:r>
          </a:p>
          <a:p>
            <a:pPr lvl="1"/>
            <a:r>
              <a:rPr lang="en-US" dirty="0" smtClean="0"/>
              <a:t>An even smaller portion owned plantations</a:t>
            </a:r>
          </a:p>
          <a:p>
            <a:pPr lvl="2"/>
            <a:r>
              <a:rPr lang="en-US" dirty="0" smtClean="0"/>
              <a:t>Those that did had tremendous power and influence</a:t>
            </a:r>
            <a:endParaRPr lang="en-US" dirty="0"/>
          </a:p>
          <a:p>
            <a:r>
              <a:rPr lang="en-US" dirty="0" smtClean="0"/>
              <a:t>George Fitzhugh:</a:t>
            </a:r>
          </a:p>
          <a:p>
            <a:pPr lvl="1"/>
            <a:r>
              <a:rPr lang="en-US" dirty="0" smtClean="0"/>
              <a:t>Southern writer, defended slavery and subordination of women</a:t>
            </a:r>
            <a:endParaRPr lang="en-US" dirty="0"/>
          </a:p>
          <a:p>
            <a:r>
              <a:rPr lang="en-US" dirty="0" smtClean="0"/>
              <a:t>Women had few opportunities at education</a:t>
            </a:r>
          </a:p>
          <a:p>
            <a:pPr lvl="1"/>
            <a:r>
              <a:rPr lang="en-US" dirty="0" smtClean="0"/>
              <a:t>Those that did, focused on being “good wives”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1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White Society in the South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Plain Folk:</a:t>
            </a:r>
          </a:p>
          <a:p>
            <a:pPr lvl="1"/>
            <a:r>
              <a:rPr lang="en-US" dirty="0" smtClean="0"/>
              <a:t>Mostly subsistence farming, some cash-crop</a:t>
            </a:r>
          </a:p>
          <a:p>
            <a:r>
              <a:rPr lang="en-US" dirty="0" smtClean="0"/>
              <a:t>Few educational opportunities in the rural south</a:t>
            </a:r>
          </a:p>
          <a:p>
            <a:r>
              <a:rPr lang="en-US" dirty="0" smtClean="0"/>
              <a:t>“Hill People”:</a:t>
            </a:r>
          </a:p>
          <a:p>
            <a:pPr lvl="1"/>
            <a:r>
              <a:rPr lang="en-US" dirty="0" smtClean="0"/>
              <a:t>Lived in the Appalachian Mountain region</a:t>
            </a:r>
          </a:p>
          <a:p>
            <a:pPr lvl="1"/>
            <a:r>
              <a:rPr lang="en-US" dirty="0" smtClean="0"/>
              <a:t>Opposed the planter elite</a:t>
            </a:r>
          </a:p>
          <a:p>
            <a:pPr lvl="1"/>
            <a:r>
              <a:rPr lang="en-US" dirty="0" smtClean="0"/>
              <a:t>Resisted secession leading to the Civil War</a:t>
            </a:r>
            <a:endParaRPr lang="en-US" dirty="0"/>
          </a:p>
          <a:p>
            <a:r>
              <a:rPr lang="en-US" dirty="0" smtClean="0"/>
              <a:t>Why were plantation owners so influential?</a:t>
            </a:r>
          </a:p>
          <a:p>
            <a:pPr lvl="1"/>
            <a:r>
              <a:rPr lang="en-US" dirty="0" smtClean="0"/>
              <a:t>They controlled markets, credit, machines</a:t>
            </a:r>
          </a:p>
          <a:p>
            <a:pPr lvl="1"/>
            <a:r>
              <a:rPr lang="en-US" dirty="0" smtClean="0"/>
              <a:t>They often had many relatives in town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AppalachianLocatorMap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6388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360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Slavery: The “Peculiar Institution”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mid-19</a:t>
            </a:r>
            <a:r>
              <a:rPr lang="en-US" baseline="30000" dirty="0" smtClean="0"/>
              <a:t>th</a:t>
            </a:r>
            <a:r>
              <a:rPr lang="en-US" dirty="0" smtClean="0"/>
              <a:t> century, slavery was illegal in the Western world, except for US, Brazil, Cuba, and Puerto Rico</a:t>
            </a:r>
          </a:p>
          <a:p>
            <a:r>
              <a:rPr lang="en-US" dirty="0" smtClean="0"/>
              <a:t>Slave Codes:</a:t>
            </a:r>
          </a:p>
          <a:p>
            <a:pPr lvl="1"/>
            <a:r>
              <a:rPr lang="en-US" dirty="0" smtClean="0"/>
              <a:t>Regulated behavior of slaves:</a:t>
            </a:r>
          </a:p>
          <a:p>
            <a:pPr lvl="2"/>
            <a:r>
              <a:rPr lang="en-US" dirty="0" smtClean="0"/>
              <a:t>Could not own property, be out after dark, strike a white person, receive an education</a:t>
            </a:r>
            <a:endParaRPr lang="en-US" dirty="0"/>
          </a:p>
          <a:p>
            <a:r>
              <a:rPr lang="en-US" dirty="0" smtClean="0"/>
              <a:t>Overseers:</a:t>
            </a:r>
          </a:p>
          <a:p>
            <a:pPr lvl="1"/>
            <a:r>
              <a:rPr lang="en-US" dirty="0" smtClean="0"/>
              <a:t>In charge of slaves in fields, often harsh and brutal towards slaves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Cicatrices de flagellation sur un esclav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197" y="573087"/>
            <a:ext cx="3443605" cy="571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08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Slavery: The “Peculiar Institution”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Slave Life:</a:t>
            </a:r>
          </a:p>
          <a:p>
            <a:pPr lvl="1"/>
            <a:r>
              <a:rPr lang="en-US" dirty="0" smtClean="0"/>
              <a:t>Living conditions were harsh</a:t>
            </a:r>
          </a:p>
          <a:p>
            <a:pPr lvl="1"/>
            <a:r>
              <a:rPr lang="en-US" dirty="0" smtClean="0"/>
              <a:t>Women often worked in fields with men, then did housework</a:t>
            </a:r>
          </a:p>
          <a:p>
            <a:r>
              <a:rPr lang="en-US" dirty="0" smtClean="0"/>
              <a:t>House Slaves:</a:t>
            </a:r>
          </a:p>
          <a:p>
            <a:pPr lvl="1"/>
            <a:r>
              <a:rPr lang="en-US" dirty="0" smtClean="0"/>
              <a:t>Closer proximity to owners often led to more punishments</a:t>
            </a:r>
          </a:p>
          <a:p>
            <a:pPr lvl="1"/>
            <a:r>
              <a:rPr lang="en-US" dirty="0" smtClean="0"/>
              <a:t>Often isolated from other slaves</a:t>
            </a:r>
          </a:p>
          <a:p>
            <a:pPr lvl="1"/>
            <a:r>
              <a:rPr lang="en-US" dirty="0" smtClean="0"/>
              <a:t>Female house slaves were subject to harsh treatment from owners and white women</a:t>
            </a:r>
            <a:endParaRPr lang="en-US" dirty="0"/>
          </a:p>
          <a:p>
            <a:r>
              <a:rPr lang="en-US" dirty="0" smtClean="0"/>
              <a:t>Slaves in Cities:</a:t>
            </a:r>
          </a:p>
          <a:p>
            <a:pPr lvl="1"/>
            <a:r>
              <a:rPr lang="en-US" dirty="0" smtClean="0"/>
              <a:t>Fewer than in rural areas</a:t>
            </a:r>
          </a:p>
          <a:p>
            <a:pPr lvl="1"/>
            <a:r>
              <a:rPr lang="en-US" dirty="0" smtClean="0"/>
              <a:t>Fear of insurrections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2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Slavery: The “Peculiar Institution”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Slave Trade</a:t>
            </a:r>
          </a:p>
          <a:p>
            <a:pPr lvl="1"/>
            <a:r>
              <a:rPr lang="en-US" dirty="0" smtClean="0"/>
              <a:t>International slave trade was outlawed in 1808</a:t>
            </a:r>
          </a:p>
          <a:p>
            <a:pPr lvl="1"/>
            <a:r>
              <a:rPr lang="en-US" dirty="0" smtClean="0"/>
              <a:t>Domestic slave trade continued</a:t>
            </a:r>
          </a:p>
          <a:p>
            <a:pPr lvl="2"/>
            <a:r>
              <a:rPr lang="en-US" dirty="0" smtClean="0"/>
              <a:t>Humiliating experience</a:t>
            </a:r>
          </a:p>
          <a:p>
            <a:pPr lvl="2"/>
            <a:r>
              <a:rPr lang="en-US" dirty="0" smtClean="0"/>
              <a:t>Separated families</a:t>
            </a:r>
            <a:endParaRPr lang="en-US" dirty="0"/>
          </a:p>
          <a:p>
            <a:endParaRPr lang="en-US" i="1" dirty="0" smtClean="0"/>
          </a:p>
          <a:p>
            <a:r>
              <a:rPr lang="en-US" i="1" dirty="0" smtClean="0"/>
              <a:t>Amistad</a:t>
            </a:r>
            <a:endParaRPr lang="en-US" dirty="0" smtClean="0"/>
          </a:p>
          <a:p>
            <a:pPr lvl="1"/>
            <a:r>
              <a:rPr lang="en-US" dirty="0" smtClean="0"/>
              <a:t>1839 slave revolt aboard a ship in Cuba</a:t>
            </a:r>
          </a:p>
          <a:p>
            <a:pPr lvl="1"/>
            <a:r>
              <a:rPr lang="en-US" dirty="0" smtClean="0"/>
              <a:t>John Quincy Adams argued that the slaves should be freed</a:t>
            </a:r>
          </a:p>
          <a:p>
            <a:pPr lvl="1"/>
            <a:r>
              <a:rPr lang="en-US" dirty="0" smtClean="0"/>
              <a:t>Former slaves were returned to Africa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La Amistad (ship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65532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87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Slavery: The “Peculiar Institution”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Resisting slavery:</a:t>
            </a:r>
          </a:p>
          <a:p>
            <a:pPr lvl="1"/>
            <a:r>
              <a:rPr lang="en-US" dirty="0" smtClean="0"/>
              <a:t>Resistance took many forms: </a:t>
            </a:r>
          </a:p>
          <a:p>
            <a:pPr lvl="2"/>
            <a:r>
              <a:rPr lang="en-US" dirty="0" smtClean="0"/>
              <a:t>Passive – working slowly, faking illness</a:t>
            </a:r>
          </a:p>
          <a:p>
            <a:pPr lvl="2"/>
            <a:r>
              <a:rPr lang="en-US" dirty="0" smtClean="0"/>
              <a:t>Running away</a:t>
            </a:r>
          </a:p>
          <a:p>
            <a:pPr lvl="2"/>
            <a:r>
              <a:rPr lang="en-US" dirty="0" smtClean="0"/>
              <a:t>Breaking tools</a:t>
            </a:r>
            <a:endParaRPr lang="en-US" dirty="0"/>
          </a:p>
          <a:p>
            <a:r>
              <a:rPr lang="en-US" dirty="0" smtClean="0"/>
              <a:t>Although slave revolts did happen, they were rare</a:t>
            </a:r>
          </a:p>
          <a:p>
            <a:r>
              <a:rPr lang="en-US" dirty="0" smtClean="0"/>
              <a:t>Gabriel Prosser (1800):</a:t>
            </a:r>
          </a:p>
          <a:p>
            <a:pPr lvl="1"/>
            <a:r>
              <a:rPr lang="en-US" dirty="0" smtClean="0"/>
              <a:t>Rebellion stopped before it occurred, Prosser and 35 others were hanged</a:t>
            </a:r>
          </a:p>
          <a:p>
            <a:r>
              <a:rPr lang="en-US" dirty="0"/>
              <a:t>Denmark Vesey (1822):</a:t>
            </a:r>
          </a:p>
          <a:p>
            <a:pPr lvl="1"/>
            <a:r>
              <a:rPr lang="en-US" dirty="0"/>
              <a:t>Planned a rebellion, but </a:t>
            </a:r>
            <a:r>
              <a:rPr lang="en-US" dirty="0" smtClean="0"/>
              <a:t>word </a:t>
            </a:r>
            <a:r>
              <a:rPr lang="en-US" dirty="0"/>
              <a:t>leaked </a:t>
            </a:r>
            <a:r>
              <a:rPr lang="en-US" dirty="0" smtClean="0"/>
              <a:t>out</a:t>
            </a:r>
            <a:endParaRPr lang="en-US" dirty="0"/>
          </a:p>
          <a:p>
            <a:r>
              <a:rPr lang="en-US" dirty="0" smtClean="0"/>
              <a:t>Nat Turner (1831):</a:t>
            </a:r>
          </a:p>
          <a:p>
            <a:pPr lvl="1"/>
            <a:r>
              <a:rPr lang="en-US" dirty="0" smtClean="0"/>
              <a:t>Armed revolt, killing 60 people in Virginia</a:t>
            </a:r>
          </a:p>
          <a:p>
            <a:pPr lvl="1"/>
            <a:r>
              <a:rPr lang="en-US" dirty="0" smtClean="0"/>
              <a:t>Led to restricting African Americans’ rights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at Turner woodcu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096000" cy="4939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285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411</TotalTime>
  <Words>648</Words>
  <Application>Microsoft Office PowerPoint</Application>
  <PresentationFormat>On-screen Show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American History: Chapter 11 Review Video</vt:lpstr>
      <vt:lpstr>The Cotton Economy</vt:lpstr>
      <vt:lpstr>The Cotton Economy Cont.</vt:lpstr>
      <vt:lpstr>White Society in the South</vt:lpstr>
      <vt:lpstr>White Society in the South Cont.</vt:lpstr>
      <vt:lpstr>Slavery: The “Peculiar Institution”</vt:lpstr>
      <vt:lpstr>Slavery: The “Peculiar Institution” Cont.</vt:lpstr>
      <vt:lpstr>Slavery: The “Peculiar Institution” Cont.</vt:lpstr>
      <vt:lpstr>Slavery: The “Peculiar Institution” Cont.</vt:lpstr>
      <vt:lpstr>The Culture of slavery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56</cp:revision>
  <dcterms:created xsi:type="dcterms:W3CDTF">2013-08-26T14:38:25Z</dcterms:created>
  <dcterms:modified xsi:type="dcterms:W3CDTF">2013-11-30T02:45:16Z</dcterms:modified>
</cp:coreProperties>
</file>