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75" r:id="rId3"/>
    <p:sldId id="279" r:id="rId4"/>
    <p:sldId id="280" r:id="rId5"/>
    <p:sldId id="276" r:id="rId6"/>
    <p:sldId id="281" r:id="rId7"/>
    <p:sldId id="277" r:id="rId8"/>
    <p:sldId id="282" r:id="rId9"/>
    <p:sldId id="278" r:id="rId10"/>
    <p:sldId id="27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EDF18F2-0992-4D86-8F4D-CE61AB4BF035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EDF18F2-0992-4D86-8F4D-CE61AB4BF035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CEDF18F2-0992-4D86-8F4D-CE61AB4BF035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876800"/>
            <a:ext cx="6400800" cy="1752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Antebellum Culture and Reform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27" y="2133600"/>
            <a:ext cx="7384473" cy="2362200"/>
          </a:xfrm>
        </p:spPr>
        <p:txBody>
          <a:bodyPr>
            <a:normAutofit/>
          </a:bodyPr>
          <a:lstStyle/>
          <a:p>
            <a:pPr algn="ctr"/>
            <a:r>
              <a:rPr lang="en-US" sz="4800" i="1" dirty="0" smtClean="0">
                <a:solidFill>
                  <a:schemeClr val="tx1"/>
                </a:solidFill>
              </a:rPr>
              <a:t>American History: </a:t>
            </a:r>
            <a:r>
              <a:rPr lang="en-US" sz="4800" dirty="0" smtClean="0"/>
              <a:t>Chapter 12 Review Video</a:t>
            </a:r>
            <a:endParaRPr lang="en-US" sz="48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52400" y="789708"/>
            <a:ext cx="71628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chemeClr val="bg1"/>
                </a:solidFill>
              </a:rPr>
              <a:t>www.Apushreview.com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35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0.00833 -0.04444 L -0.00833 -0.11667 " pathEditMode="relative" rAng="0" ptsTypes="AA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1298" y="1291773"/>
            <a:ext cx="8229600" cy="4325112"/>
          </a:xfrm>
          <a:prstGeom prst="rect">
            <a:avLst/>
          </a:prstGeo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44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4400" dirty="0"/>
              <a:t>Help spread the word</a:t>
            </a:r>
          </a:p>
          <a:p>
            <a:r>
              <a:rPr lang="en-US" sz="2400" dirty="0"/>
              <a:t>Questions? Comments? Ideas for videos?</a:t>
            </a:r>
          </a:p>
          <a:p>
            <a:pPr lvl="1"/>
            <a:r>
              <a:rPr lang="en-US" sz="2400" dirty="0"/>
              <a:t>Leave in comments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173042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sp>
        <p:nvSpPr>
          <p:cNvPr id="7" name="AutoShape 2" descr="data:image/jpeg;base64,/9j/4AAQSkZJRgABAQAAAQABAAD/2wCEAAkGBxQQEhQUEBQUFBUUFRQUFhUVFBQUFBQWFBQXFhUVFBQYHCggGBolHRUUITEhJSkrLi4uFx8zODUsNygtLisBCgoKDg0OGxAQGiwkHyQsLCwvLCwsLCwsLCwsLCwsLSwsLCwsLCwsLCwsLCwsLCwsLCwsLCwsLCwsLCwsLCwsLP/AABEIAOEA4QMBEQACEQEDEQH/xAAcAAEAAgIDAQAAAAAAAAAAAAAABgcBBQIECAP/xABGEAABAwIBCAYHBQUHBQEAAAABAAIDBBEhBQYHEjFBUWETInGBkaEUIzJSYoKxQnKSorIzU3PB0TRDY4PC0vAXJCWTsxX/xAAbAQEAAgMBAQAAAAAAAAAAAAAABAUBAwYCB//EADoRAAIBAgIGCAUDAwQDAAAAAAABAgMEETEFEiFBUXEGEyJhgZHR4TJCobHBFDPwI1LxJGJyghY0kv/aAAwDAQACEQMRAD8AvFAEAQBAEAQBAEAQBAfKeoZGLvc1o23cQPqsNpZnuFOc3hFN8jTVeeNHHgZg48GNc7zAt5rU7imt5YU9D3k9uphzaXua2bSJTD2WyO7gPqVrd3AmQ6PXLzaR1XaSYt0L/wATV5/WR4G5dG6u+a8mG6SYt8L/AMTVj9YuAfRupumvJnZh0iUx9psje4H6Fe1dwNM+j1ysmmbKlzxo5MBLqng9rm+ZFvNbFcU3vIdTQ95D5MeTT9zdQVDJBdjmuHFpB+i2pp5FfOnODwkmuZ9Vk8BAEAQBAEAQBAEAQBAEAQBAEAQBAEBgm21ARrLOe1NT3DT0zuDCNW/N+zwuo87mEctpcWuhLmvtktVd+fl/ghOVc/6iW4YRE3gz2vxnHwsoc7qby2HRW2gLantktZ9+XkRepr3yG73OceLnFx8So7k3mXNOhCCwikuSwOuZSsYmzVRx1lg9YC6DAXQDWQYI5CUpiYcUdinr3xm7HOaeLSWnxC9KTWRqnQhNYSSfPaSfJWf1RFYPIlb8ftfjGPjdSIXU1ntKa50DbVNsVqvuy8v8E2yNnvTVFg89C47nkat+T9njZTIXMJZ7DnbrQlzR2xWsu7Py/wAkmBviMVIKdrAygCAIAgCAIAgCAIAgCAIAgCA0ucOc0NEOudZ+6NttbtPuhaataNPPMsLHRta7fZ2R4vL3KuzhzvnqiQXase6NuDbfEdru9V9SvKfI7Oy0TQtsGljLi8/DgR10hKjlqopHBDIQBALoAgCAIAgCAXQHNshCGHFMkOb+d09KQGu1mb43Yt7jtb3LfTryhlkVV7omhcrFrCXFZ+5aOb2c8NaLMOrJvjdbW5lvvBWNKtGplmcbfaMrWjxltjxWXjwN2txXBAEAQBAEAQBAEAQBAEBBM78+hFeKlILxg6Ta1vEM4nnsUOvc4dmJ0ujNBuphUrrZuXHn6ZlYVNS55JcSSTckm5J4kqubxOwhTjBJJbD4XWDYEAQBAEAQBAEAQBAEAQBALoD7U9SWEFpIINwRgQeIKynga501JYNFnZoZ9CS0VWQHYBsmwO5P4HnsVhQusdkzkNKaDcMalutm9cOXoT1TTmQgCAIAgCAIAgCAICts+88760FM7q4tkkB9ri1p4bbnf9YFxcfLE63Q+h8MK1dbdy4d7/C3FcPkuoB1aWBwuhkXQC6AXQC6A5wROkNo2ueeDGlx8AspN5Hmc4wWMmlzeH3NxS5pVsns00o++BH5PIK2qhUfykGppWyp51V4bftibGPR3XH7MTe2T+gXtWlQiS6QWS3t+HufX/pvW/4P/sP+1Z/SVO48f+RWf+7y9zrT5gV7cRGx/Jsjb/msvLtaq3G2GnrGXzNc0/xiaityDVQ/taeZo46hc38TbjzWuVKcc0ydSvrar8FSL8cH5PBmuutZLF0AQC6AzdAZZJZDDWJY2YmemrqwVLursZI4+zwa4n7PPds2bJ1vcYdmRy2mNDa2Nagtu9Lf3rv7t/POy1YHIBAEAQBAEAQBAQLSLnV0QNNC4h5HrHD7IP2AeJ38ioVzXw7ETpdB6L6x/qKq2blx7+S3d5Vb33VcdkthxQyYQBACUBJcgZkVVWA7VEMZ+3ICCRxazae+wUinbTntyRU3mmra2bjjrS4L8vL7k/yTo6pIbGUOncN8h6l/4YwPfdTIWlOOe05m56QXdXZB6i7s/N7fLAlVNSsjFo2NYODWho8lJSSyKadSdR4zbb7z7LJ4CAIAgCA1OVc26WqHroWE+8BqPHY9titc6MJ5om22kbm3/bm13ZryewgmXtGT23dRv1x+7kNnfK8YHsNu1Q6lm1tgzo7PpJGXZuI4d6y8V6eRAqqmfE8sla5j27WuFiP6jmoTTTwZ0tOpCpFTg8U96PisHsygCAyx1kMMtPR1nV0gFNO67h+ycd4A9gniN3JWNrXx7EvA4/Tmi9TG4pLZ8y/PqT9TTmAgCAIAgCA0ed+XhRQFw/aP6sY29a208gP5cVpr1erjjvLHRli7utq/Ktr5e5RlVUF7iXEkkkknaSdpKqG8WfRIRUUksj4rB7CAIYO1kzJ0lTIIoGl7zuGwD3nHcOa9Qg5vCJqr3FOhB1KjwX8yLbzVzDhpLSTWmm4kerYfgad/xHHsVnRtow2vazidI6bq3OMKfZh9Xzf4JgpJRhAEAQHB0gG0gdpAQzg2GytOwg9hCDBnNDAQBAEBq8v5AhrWak7bkey8YPYeLXfy2LXUpRqLCRMs76taT1qb5rc+ZTedWbEuT32f1onGzJRsd8Lh9l313KrrUZU3tyO70fpKlew7OySzX5XFGiWksAgCGT7U05Y4FpsQQQRtBGIKyngeJxUk08i8czcvitgBJHSMs2QbMdzgOBt9Vb0KvWR7z57pSwdpWwXwvavTwN8txWBAEAQGCbbUC2lG575eNXUOcD6tvVjG7VG/vOPgqivU15Y7j6JouyVrQUWu09r5+xG7rQWYugCA72RclyVczYYRdztpx1WNG1zjuA+thvXuEHOWqiPdXNO2pOrUexebfBF45s5uxUEWpELuNukkI60hG88sTYbrq2pUo01gj59fX9W8qa08ty3L+b3vNwtpBCA1GX85KeibeeQBx9mMdaR3Y0Y257FrnVjBdpku1sa9zLClHHv3eZXmV9KE7yRTRtibuc/rvPyjqt81DneP5UdLbdG4LbWlj3LYvMilbnBVTk9LUzOvuEjmN/Ayw8lGlWqSzZc0tG2tJdmmvFY/c1xeTtLj2uJ+q8az4kpUqayivJAOI2EjsJCaz4h0qbzivI7tHlqphI6KomZbcJHFvewkg+C9KrOOTI9XR9tU+KmvIlWSdJtTFYVDGTt3kerktxuOqT3DuUmF5JfEsSnuejlGW2lJxfB7UWNm9nNT1w9Q/rAXdG7qyN5lvDmMFNp1YzyOYu7CvaywqR8dz8TcrYQwgOvX0Uc8bo5mh7HCxaf+YHmsSipLBmyjWnRmpweDRR2d+bb8nzapJdG+5jkttHuu+Iee1VFai6cu4+haN0jC9pa2Ulmvyu5+xobrUWIusAXQEizKy6aOoa4nqOIZIPhJ2921bqFTUliVuk7JXVBx3raufvkXo1wIBGIOIKuD521g8GZQwEAQEU0j5Y9HpSwHrz3YOOrbrnwIHzKNdVNWGHEutBWnXXOu8obfHd6+BSj3XKqzvDjdAFgGWNLiA0EkkAAYkkmwAHG6zgG0li8i9MyM2hQQWdYzPs6V23Hcxp90f1VtQo9XHvPnuldIO8rYr4VkvzzZI1vKsICAZ9Z++jl1PRkGUYPlwLYjvDR9p/bgL79iiV7nU7MczodFaFdfCrW2Q4b37FUzzOkcXyOL3uN3OcbuJ5lVzbbxZ2VOnCnFRgsEjgvJ7CyAsAIAgF1kyc6ed0bmvjcWPabtc02IPIrMZOLxRrqU4VYuE1imXJmDnkK5vRT2bUMF8LBsrR9po3HiP+CzoV+sWDzOF0top2kteG2D+nc/wTFSSmCA1ecmRWVsD4X4Xxa7ex49lw/5sutdWmqkdVkuyu52tZVI+K4rgUBV0zonvjkFnscWOHNpsbclTtOLwZ9Ip1I1IKcMmsUfK68nsXWQZY6xQF1aNcr+kUoY43fD1DxLTcs8sPlVpa1NaGD3HCaetOpudeK2S2+O/wBfElqklIEAQFL6Tsq9NVuYD1YR0Y+9tf54dyqrqetPDgd7oK26m1UnnLb4bv53kNuo5ci6AXQE/wBE2QulldUvHVi6sfOQjF3cD4nkplpTxeu9xzfSG91Kat45y2vlw8S21YnGhAQjSTnYaRgggdaeQXJ3xRm41h8R2DvO5RbmtqLBZl5obRn6mfWVF2F9Xw9Sm2i2AVYd0ZugF0B3G5LnIuIJiOPRP/ovWpLgzQ7ming5x80dV7S0kOBBG0EEEdoK84G5NNYrajjdDIugF0AugPtR1b4ZGSxGz43BzTzHHkdh5FZjJxeKNValCtTdOa2M9B5vZVbWU8czcNdouPdcMHN7jdXNOanFSR82u7eVvWlSluf+GbFeyOEBVWl/I+pJHUsGEnq5PvNF2HvGsO4KvvKeDU0df0cu9aEqEnltXLeV1dQjpxdALoCYaM8qdDWNaT1ZQYzwucWnxFu8qRaz1anMp9OW/XWjazjt9fp9i6lanAhAfGtqBFG97sAxrnH5RdYk8FibKVN1JqC3tI8411QZHucdrnOce1xufqqRvF4n1CEVCKisksPI+F1gyLoB2YncOJ3IMeJ6EzUyUKSkhiG0Nu48Xu6zie8nwVzShqQSPm1/cu4uJVOL2clsRt1sIZ1so1rYIpJZDZsbHPPY0XsOaxKSisWbKVKVWahHNvA875Vyi+pmkmk9qR2sd9hsa0cgAB3KlnNzk5M+lW1vG3pRpRyR1brybztZKydJVStihbrPebDgBvc47mjaSvUIOTwRpuLiFCm6lR4JfzDmXZmvmXT0TQS0Szb5XNBN/gB9gdmKtKVvGC7zhL/S1e6k1jqx4L88SSreVZp84c24K5hbMwa1jqyADpGHiHcOWwrXUpRqLBk2zv61rPWg9m9bmURljJz6WeSGT2o3WvuIIu1w5EEFVE4OEnFn0K2uI3FKNWGT/mB07rybhdAEAugLO0M5RJ9IgJwGrKwcL3a/uwYe8qfZS2OJyfSWglKFVb8U/DIs1TjlggNDn1k/0ihqG2uWsMjfvR9YW8Ld61V461NosNFV+pu4S3Y4Pk9hQN1Tn0UzdALoD7UkxY4OabOaQ4HgQbg+KY4bTDipLVlk9h6NoKkTRMkGx7Wu8RdXcXrJM+YVqbpVJQe5tHYXo1Ea0jVXR0E1tr9SPuc8a35dZR7qWFNltoOlr3sMd2L8ls+pRLiqo784oAgNxmfR9PW00Z2GVrjzbH1yO8Nt3rbRjrVEiDpKt1VpUkuGHns/J6FVwfOAgIHpfyn0dKyEHGd+P3I7Od5lg71Eu54Qw4l/0et+suHUeUV9Xl+SnlWnbBAW/olyGIoDUuHXnwb8MbTYW7Tc+CsrSnhHW4nF9ILx1K3UrKP39ifKWc8EAQFQ6Y6YNqYXja+Ig89R2H6lXXi7SZ2XRuo3RnDg/uvYgChnRhDAQyEBMdE8pbXgbnRSA92qR9FKtH/UKPpBFO0x4NfkuxWZwwQHGVtwQd4I8QhlPB4nmioi1Hub7rnN/C4j+So2sHgfUac9eClxSZ81g9hAZaUBeujis6WgivtYXR/hOHkQrW1ljTRwOnKXV3ku/B+fuSdSCoIJpen1aWNvvSj8rSVDvX2Eu86Lo3DG4lLhH7spwlVx2QQBATHROy+UGn3YpD+kfzUm0X9TwKTpBLCz5yX5LtVocMEBT+mSovVQs3MiJtze7H9I8FXXj7SR2PRuGFGcuL+y9yAqGdGLE4DacB2nYgxS2s9J5JpRDBFE3ZHGxg+VoH8ldxWEUj5hXqOpVlN7235s7a9GoIAgKg0yVAdVQs9yIk/O/D9Krrx9pI7Ho3BqjOXF/Ze5AFDOjF0AugCAluiwXyjHyZIfIKTa/uFNp5/6N80XirQ4QIAgPNmVz/3E/wDGl/8Ao5Uk/ifM+m2v7MP+K+x1F5N4ugF0Bb2h2W9PM3hKHfijaP8ASrCyfZa7zkOk0f61OX+3Dyb9SwFNOaK30zP9XTj4nnwAH81BvckdT0ZXaqPuRVF1AOqMXQC6AmmiN3/kO2GT6tUq0/c8Cj6QL/Sf9l+S7FZnEBAUppcH/f8A+THbxcqy7/c8Dt+j3/qf9n+CFXUUvD7Uh9Yy/vs/UF6jmjxV/blyf2PTLNg7Fdny9mUAQBAefM+coekV9Q8G4D9RvZGAzDvBPeqivLWqM+h6Ko9VaQjvax89po1pLAwgMoDCAnGiCHWrnO9yF35nNCl2a7ePcUPSKeFqo8ZfYuhWRxQQGHGwKBHmarl15JHDEOe93i4lUktrZ9PpR1acVwS+x8brybAgF0Ba2hmTqVA+KM+RCn2W85bpMttN8/wWUpxypW2mdvq6c/E8eIB/koN7kjqejL21F3Iqe6gHVBAEBJNHdX0WUack2D3OjPztIaPxaq32zwqIq9M09ezn3YPy9i/VbHABAVNppoyJaea2DmPjJ4FpDhftDj4FV95Hamdb0bqpwnT4NMrdQjpjBWQelMhVgnpoJR/eRRu7CWgkdxuFdQetFM+ZXNN0q0oPc2vqd5ejSEBrc5Mo+i0s829kbi3m61mDxIXipLVi2SLSj11eFPi0ecS4nE4k4k8SdpVMfSkklgjF1gyEAQC6AtDQpSf2mUjD1cYPMazn/Vin2SzZyvSWptp0+b/C/JaKnHLBAdDL9X0NNPJ7kUjh2hhI815m8Itm+2p9ZWhDi0vqebGqkPphm6AIBdAWtoXb1Kg84x5EqfZbzlukz201z/BZanHKkA0xwXpYne7Lt+80hQ7xdlPvOj6Nzwrzjxj9mU4q47ALJgXQH0pqgxPZI32mOa8drHBw8wsxeDxPFSCqQcHk015npXJla2eKOVhu2RjXj5hdXUXisUfNKtN05uEs08DsrJrNFnrkL06lfELa468ZPvt2C+4HEd61VqevDAn6Nu/0twqm7J8n/MTz5LGWOLXgtc0lrgdoIwIKqGsNjPoUZKSUo5M4rBku7RJM91AA/wBlkj2xni29/qXBWlq26e04bTsIxu3q70m+ZNFJKYICu9MuU9SnigG2Z5cfuRWP6nN8Col3LCOrxOh6PUNevKo/lX1f8ZUN1XHYhYAWQFgC6yC+tGuTugyfDcYyjpj/AJmLfy6qtbeOrTRwOmK/W3c+7Z5e5KFvKsICHaVq/oqB7b4zObGOYvrO8mlR7mWFNlvoOj1l3F/27SjlVndhAEAWAW/oZitTzu4yhv4Y2n/UrCyXZb7zkuksv6tOP+37t+hYamnNEV0m0vSZPmttYWSdzXjW8iSo90sabLjQVTUvY478V5rZ9ShnKrO6ZhAZugCAtPRBnGNU0chsRrPhvvBN3sHMEl3eeCn2lTZqM5LT9k1L9RHJ7Hz4loKac0EBTemSjjjqYnsAD5WEyW36pAa487XHcq68ilJNHY9Hqs5UZRlkns8dxX5KiHQnofMeh6CgpmEWPRte4bDrP65B5i9u5W9GOrBI+d6Sq9bdVJd7XlsN6tpBCAo7SxlDpa9zBshY1neeu79QVZdyxnhwO30DR1LXW/uePlsIYoxdi6AIDKA2uauSDW1UUIBs513ngxuLieGAt2kLZShrzSId9cq3t5VN+7m8vU9GMYGgACwAAA4AbFcHzptt4s5IYCApvTHlXpKmOBpwgaS7H7cljjzDQPxKuvJ4yUeB2HR631KUqr+Z4Lkvcr9RDoggCAyFgIvjRjR9Fk+MnbIXSfiNm/lDVa2scKa7zhdO1esvJL+1JeWf1JWpBTnXyjSiaKSNwuHsc0j7wIXmS1k0baNR0qkZrc0zzRVQljnNdta4tPa02P0VLlsPpuspJSWT2+Z8kMBAEBzgndG5r43FrmkOa4YEEbCFlNp4o8VIRqRcZLFMuzMfPyOta2KciOoGFjg2X4mc/h8FZ0a6msHmcRpLRU7aTlHbDjw5k1UgqCg9Jlf02UZuEerE35W3d+Zz1VXMsajO70LS6uzj34v+eBo8i0fT1EMW3pJGNPYXC/ldaoR1pJE+5q9VRlPgmel2tsABsGCuj5q3iZQBAef9I0BZlGo1h7TmvHMOY3+h8FVXCwqM77Q81KzhhuxX1I2tBZhAEBi6Au/RjmuaOEyzC001iRjeOPa1h57Se4blZ21LUji82cRpm/VxV1IfDH6vj6E2UkpQgOllnKTKWCSaU2bG255nY1o5kkDvXmUlFYs20KMq1RU45s8319Y6eWSWTF0j3Pd2uN7DkNncqaUnJts+j0aSpU4045JYHwWDaEAQHOCMuIa0XJIAA2knAALBlNLa8j0vkukEEMcY2MY1vgLK7jHVikfMq9V1asqj3ts7S9GoICidKGSfR617mizZvWjhrH2/zY/Mqq5hq1OZ3uhrnrrSKecez6fT7EQWgswgMIAgBQEkoM/K+GPo2zkttYF7Q9zRa2Djj43W+NzUSwxKqroa0qS1tXDlkR2SQuJc43LiSSdpJNyStLeLxLSKUUorJEx0TUHS5Qa87IWPk5XI1Gj8xPcpFrHGePAp9O1tS1cf7ml+S81ZnEBAEBBdJuaDq1jZqcXmiBBb+9ZtsPiGNuNyOCi3NHXWKzLvQ2klbSdOp8L38H6cSlpIy0lrgWuBsQRYg8CDsVa1gdpGSksVtRxQyc4InPcGsaXOcbBrQSSeQCyk3sR5lOMFrSeCLWzA0eGJzaiuaNcYxwmxDDfB77YF28Dd27J1C2w7UjldKaZ6xOlQeze+Pcu4sxTTmwgCAprSvnUKiT0WFwMURvIQfblFxq9jfrfgq+6q4vUR12grDq49fNbXly4+JX6hnRGEBlAYQEu0Y5L9IroyRdsQMruHVsG/mI8Futoa1Rd20rtM3HU2cuMuz55/QvhWxwAQBAQrStkX0ik6Vo69Pd+zExkesHZYB3yqLd09aGPAvdAXfVXHVvKezx3eniUcVWnaMxdDAQBAZQGLoBdAW3oTobRVExHtPbGOxjQ4+bx4Kws49ls5LpFVxqQp8Fj5/wCCzFMOcCAIAgNRljNmlqzeohY53v21X9muMSOS1zpQlmiXQvrihspzaXDd5GkZoyyeDfo3nkZX2+q1/pafAmPTl418S8kSDJOQaal/s8McZ2FwaNY9rzifFbY04xyRAr3dav8AuSb+3kbJeyOEAQFeaSM+RTtdTUrrzuFnvaf2IO4H3z5KLcV9VaqzL3ROi3XkqtVdlfX2KbVadkZQyYQBAZahlF36J8i9BSdK4WfUHWxGIjFwzuOLvmVlaU9WGtxOM6QXXW3HVLKGzx3+ngTdSihCAIDi9gcCCLgggjiDtCGU2nijz1ntkE0NU+Ox1D14zxYd1+INx3Knq0+rngfRLC7V3bqpvyfP3zI+tZKMXQBALoAgBKA9CaO6DoMnwNO1zTIeN5CXfQgdytqEdWmkcBpSt1t1N9+HlsJItxXhAVRWZ/Opcqz613092xOaMS3oxbXYOIJdcb1Cdxq1WnkdLT0R11jGUfj2vnjuLOyfXx1EbZIXh7HC4c037jwPJTE01ijnalOVOTjNYNHZWTwEAQBAfCsq2QsL5XtYxuJc4gAd5WG0trPUISm9WKxZVmeek4vDocn3aMQ6cixI/wAIbt/WOPDioVa63Q8zpdH6D2qpcf8Az6lZF18Sbk4knEknaSVCzOnSSWCMLBkIAgMoDfZl5BdXVLIwOoCHyHhGCL952DtWylT6yeBFvrtWlB1Hnkuftmeh42BoDWiwAAA4AbArhbD53KTk8WckMBAEAQEZz+za/wD0KezcJY7vjPE2xYTwP1AWi4pdZHZmi00Tf/pK3a+GWx+vh9igJWFpIcCCDYgixBGBBG4qqO8fFHzWTyEAQBYB96KmM0jI27ZHtYO1xAv5r1GOLSPFWoqcHN7k2en4YgxrWtwDQGjsAsFdI+aybbxZzQwfCvqhDE+R2xjHPPyi6w3gsT3Tg5yUVvPME0xkc57jdz3FzjxLjcnxKpW8XifSYRUIqKyWw7uRctz0b9emkcwnaBix1veYcCvcKkoZEe5s6NwsKi8d5P8AJWl54FqqnDvjhOrf5HX+qlxvP7kUNfo9vpT8/U3seliiIxbODw6Np89Zbf1VMhPQV2nkvM+NTpbpR+zinf2hrfqVh3cD1DQNy82l4keyppbqH3FPDHEPeeTI/tAwA77rTK8e5FhR6PQW2pJvlsIRlbK81W7WqJXyEbNY9Vv3WjAdyjTqSnmy7t7SjQWFOOB0lrJBhZAWAZQGEBziYXEAAkk2AGJJOwBD0uLL90fZs+gU41x66UB0mzq+7H3XPfdWlvS6uO3NnC6X0h+qrYR+COxd/f4/YlKkFSEAQBAEAQFX6VMzy69ZTtuf75gFyf8AFAHnyF9xUG6o/PHxOq0HpNbLaq/+L/Hp5FTkKCdM1gYWTyEAQEt0W0PTZRi4RNfKflGqPNwW+2jjUKnTVXUtGuLS/nkX4rQ4cICH6Vso9Bk+QDbM5sI+a7nfla5aLmWrTZa6Go9Zdx7tvl7lDKrO5CAIBdAEAQBAEAQBAEBkLBlLEtXRZmdbVrKhpFsYWEW/zSD5ePBTbWh88vA5vTmk0k7ak/8Ak/x6+RaannKBAEAQBAEAQGCL7UBT2kbMQwF1TStvEbukYNsR2lzR7n07NldcW+r2o5HZaI0uq6VGs+1ufHu5/crghRC9awMLJ5CAs/QfSXkqZSMQ1kYP3iXOH5WeCm2azZzXSKp2YQ5v8epbanHLhAVFptyjrSwQA+w10rhzcdVvkHKDeSyidT0eo4KdV8islCOkCAIAgCAIAgCAIAgMgLGJ6SxLF0c5iGoLaiqb6naxh2ykbCR7n17FKt7fX7Usij0tpZW6dGi+3vfD3+3MuMCysjjDKAIAgCAIAgCAIDBF9qAq7PvRxcunoG4nF8AsO0xfXV8OCgV7X5oeR1WjNOLBUrl8pevr58SqpIy0kEEEEggixBG0EKEdK1vRwWTyXHoRjtTTnjN9GBWFouyzkekL/rxXd+Sx1LKA4yPDQS42ABJJ2ADElDKWLwR5szqyt6ZVzT7nv6v3GgNZ5AKoqz1ptn0Gxt+ot403nv5vaapayWLoAgCAIAgCAIAgOcbC4gAEkmwAxJJ2ABYPSW9lp5i6OPZnr22sQWQHliDL/t8eCm0LX5p+Rzek9OJY0rZ85enr5cS0wLKecoZQBAEAQBAEAQBAEAQBARbOzMeCvBdYRTbpWjb/ABG4a3btWirbxqbcmWthpeta9n4ocH+Hu+xTucmaVTQuPSsJZfCVoJjPC5+yeRVdUpTp5nX2l9Qu1/Te3g8/fwLJ0K/2SX+Mf0tU60+A5npAsLlciwlKKEgelzOH0em9HYfWVILT8MWx5PbfV7zwUa5qascOJc6FtOurdY8o7fHcUgq07MIAgCAIAgCAIDICwekmze5uZqVNc4CFhDN8rgRGOPW3nkMVsp0p1MiNd3tC1jjUe3gs/L1LjzSzGgoLPIEs37xw9nlG37O/HbirClbxp7c2chpDS9a67K7MOC383v8AsSpSCpCAIAgCAIAgCAIAgCAIAgCA4yRhwLXAEHAgi4I5hGsTMZOLxWZ0slZHhpdcU7BGHu13NF9XWta4H2dgwGC8QhGHwm+vdVa7TqvFpYY/zM7dTMI2OeQSGguIaC5xsL2AGJPJem8FiaYxcpKK3nnDOnKslZUySygtJcWtYcDGxps1hHEb+d1UVajnLFn0Oyso29BQjt3t8WajVWvEk6rFlkxgYshjAWQYGbIZwGqmJnVZzjiLiAASTgAMSSdwCxietTZiyU5G0e1tTY9H0TT9qU6n5bF3kt0LepLdhzK2vpazobNbWfCO365FiZA0Y0sFnT3qHixs7qxgj4AcewkhTKdpCPxbTn7rT9ep2aXYXm/Pd4E3ijDAGtAaBgABYDsAUpLAopScni3izmhgIAgCAIAgCAIAgCAIAgCAIAgCAIAgOpXZMhnFpoo5PvNB8yvMoRlmjdSuKtJ405NcmRqv0bUEtyGPiJ3xvI8GuuB4LRK1pvuLOlp68hsbUua9MGaeXRFAfYqJR2tY76WWv9FHcyZHpJV+amvN+50pNEB+zU+Mf9CvLsnuZuXSSO+n9fYR6ID9qp8I/wCpRWT4h9JI7qf19juxaIoB7VRKexrG/W69foo72aZdJKny015v2NxQaNaCKxLHykfvHk+LW2B8Fsja013kOrp68nsTUeS9cWSSgyXDALQxRx/daAfFb4wjHJFZVuKtV41JN82dxejSEAQBAEAQBAEAQBAEAQBAEAQBAEAQBAEAQBAEAQBAEAQBAEAQBAEAQBAEAQBAEAQB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data:image/jpeg;base64,/9j/4AAQSkZJRgABAQAAAQABAAD/2wCEAAkGBxQQEhQUEBQUFBUUFRQUFhUVFBQUFBQWFBQXFhUVFBQYHCggGBolHRUUITEhJSkrLi4uFx8zODUsNygtLisBCgoKDg0OGxAQGiwkHyQsLCwvLCwsLCwsLCwsLCwsLSwsLCwsLCwsLCwsLCwsLCwsLCwsLCwsLCwsLCwsLCwsLP/AABEIAOEA4QMBEQACEQEDEQH/xAAcAAEAAgIDAQAAAAAAAAAAAAAABgcBBQIECAP/xABGEAABAwIBCAYHBQUHBQEAAAABAAIDBBEhBQYHEjFBUWETInGBkaEUIzJSYoKxQnKSorIzU3PB0TRDY4PC0vAXJCWTsxX/xAAbAQEAAgMBAQAAAAAAAAAAAAAABAUBAwYCB//EADoRAAIBAgIGCAUDAwQDAAAAAAABAgMEETEFEiFBUXEGEyJhgZHR4TJCobHBFDPwI1LxJGJyghY0kv/aAAwDAQACEQMRAD8AvFAEAQBAEAQBAEAQBAfKeoZGLvc1o23cQPqsNpZnuFOc3hFN8jTVeeNHHgZg48GNc7zAt5rU7imt5YU9D3k9uphzaXua2bSJTD2WyO7gPqVrd3AmQ6PXLzaR1XaSYt0L/wATV5/WR4G5dG6u+a8mG6SYt8L/AMTVj9YuAfRupumvJnZh0iUx9psje4H6Fe1dwNM+j1ysmmbKlzxo5MBLqng9rm+ZFvNbFcU3vIdTQ95D5MeTT9zdQVDJBdjmuHFpB+i2pp5FfOnODwkmuZ9Vk8BAEAQBAEAQBAEAQBAEAQBAEAQBAEBgm21ARrLOe1NT3DT0zuDCNW/N+zwuo87mEctpcWuhLmvtktVd+fl/ghOVc/6iW4YRE3gz2vxnHwsoc7qby2HRW2gLantktZ9+XkRepr3yG73OceLnFx8So7k3mXNOhCCwikuSwOuZSsYmzVRx1lg9YC6DAXQDWQYI5CUpiYcUdinr3xm7HOaeLSWnxC9KTWRqnQhNYSSfPaSfJWf1RFYPIlb8ftfjGPjdSIXU1ntKa50DbVNsVqvuy8v8E2yNnvTVFg89C47nkat+T9njZTIXMJZ7DnbrQlzR2xWsu7Py/wAkmBviMVIKdrAygCAIAgCAIAgCAIAgCAIAgCA0ucOc0NEOudZ+6NttbtPuhaataNPPMsLHRta7fZ2R4vL3KuzhzvnqiQXase6NuDbfEdru9V9SvKfI7Oy0TQtsGljLi8/DgR10hKjlqopHBDIQBALoAgCAIAgCAXQHNshCGHFMkOb+d09KQGu1mb43Yt7jtb3LfTryhlkVV7omhcrFrCXFZ+5aOb2c8NaLMOrJvjdbW5lvvBWNKtGplmcbfaMrWjxltjxWXjwN2txXBAEAQBAEAQBAEAQBAEBBM78+hFeKlILxg6Ta1vEM4nnsUOvc4dmJ0ujNBuphUrrZuXHn6ZlYVNS55JcSSTckm5J4kqubxOwhTjBJJbD4XWDYEAQBAEAQBAEAQBAEAQBALoD7U9SWEFpIINwRgQeIKynga501JYNFnZoZ9CS0VWQHYBsmwO5P4HnsVhQusdkzkNKaDcMalutm9cOXoT1TTmQgCAIAgCAIAgCAICts+88760FM7q4tkkB9ri1p4bbnf9YFxcfLE63Q+h8MK1dbdy4d7/C3FcPkuoB1aWBwuhkXQC6AXQC6A5wROkNo2ueeDGlx8AspN5Hmc4wWMmlzeH3NxS5pVsns00o++BH5PIK2qhUfykGppWyp51V4bftibGPR3XH7MTe2T+gXtWlQiS6QWS3t+HufX/pvW/4P/sP+1Z/SVO48f+RWf+7y9zrT5gV7cRGx/Jsjb/msvLtaq3G2GnrGXzNc0/xiaityDVQ/taeZo46hc38TbjzWuVKcc0ydSvrar8FSL8cH5PBmuutZLF0AQC6AzdAZZJZDDWJY2YmemrqwVLursZI4+zwa4n7PPds2bJ1vcYdmRy2mNDa2Nagtu9Lf3rv7t/POy1YHIBAEAQBAEAQBAQLSLnV0QNNC4h5HrHD7IP2AeJ38ioVzXw7ETpdB6L6x/qKq2blx7+S3d5Vb33VcdkthxQyYQBACUBJcgZkVVWA7VEMZ+3ICCRxazae+wUinbTntyRU3mmra2bjjrS4L8vL7k/yTo6pIbGUOncN8h6l/4YwPfdTIWlOOe05m56QXdXZB6i7s/N7fLAlVNSsjFo2NYODWho8lJSSyKadSdR4zbb7z7LJ4CAIAgCA1OVc26WqHroWE+8BqPHY9titc6MJ5om22kbm3/bm13ZryewgmXtGT23dRv1x+7kNnfK8YHsNu1Q6lm1tgzo7PpJGXZuI4d6y8V6eRAqqmfE8sla5j27WuFiP6jmoTTTwZ0tOpCpFTg8U96PisHsygCAyx1kMMtPR1nV0gFNO67h+ycd4A9gniN3JWNrXx7EvA4/Tmi9TG4pLZ8y/PqT9TTmAgCAIAgCA0ed+XhRQFw/aP6sY29a208gP5cVpr1erjjvLHRli7utq/Ktr5e5RlVUF7iXEkkkknaSdpKqG8WfRIRUUksj4rB7CAIYO1kzJ0lTIIoGl7zuGwD3nHcOa9Qg5vCJqr3FOhB1KjwX8yLbzVzDhpLSTWmm4kerYfgad/xHHsVnRtow2vazidI6bq3OMKfZh9Xzf4JgpJRhAEAQHB0gG0gdpAQzg2GytOwg9hCDBnNDAQBAEBq8v5AhrWak7bkey8YPYeLXfy2LXUpRqLCRMs76taT1qb5rc+ZTedWbEuT32f1onGzJRsd8Lh9l313KrrUZU3tyO70fpKlew7OySzX5XFGiWksAgCGT7U05Y4FpsQQQRtBGIKyngeJxUk08i8czcvitgBJHSMs2QbMdzgOBt9Vb0KvWR7z57pSwdpWwXwvavTwN8txWBAEAQGCbbUC2lG575eNXUOcD6tvVjG7VG/vOPgqivU15Y7j6JouyVrQUWu09r5+xG7rQWYugCA72RclyVczYYRdztpx1WNG1zjuA+thvXuEHOWqiPdXNO2pOrUexebfBF45s5uxUEWpELuNukkI60hG88sTYbrq2pUo01gj59fX9W8qa08ty3L+b3vNwtpBCA1GX85KeibeeQBx9mMdaR3Y0Y257FrnVjBdpku1sa9zLClHHv3eZXmV9KE7yRTRtibuc/rvPyjqt81DneP5UdLbdG4LbWlj3LYvMilbnBVTk9LUzOvuEjmN/Ayw8lGlWqSzZc0tG2tJdmmvFY/c1xeTtLj2uJ+q8az4kpUqayivJAOI2EjsJCaz4h0qbzivI7tHlqphI6KomZbcJHFvewkg+C9KrOOTI9XR9tU+KmvIlWSdJtTFYVDGTt3kerktxuOqT3DuUmF5JfEsSnuejlGW2lJxfB7UWNm9nNT1w9Q/rAXdG7qyN5lvDmMFNp1YzyOYu7CvaywqR8dz8TcrYQwgOvX0Uc8bo5mh7HCxaf+YHmsSipLBmyjWnRmpweDRR2d+bb8nzapJdG+5jkttHuu+Iee1VFai6cu4+haN0jC9pa2Ulmvyu5+xobrUWIusAXQEizKy6aOoa4nqOIZIPhJ2921bqFTUliVuk7JXVBx3raufvkXo1wIBGIOIKuD521g8GZQwEAQEU0j5Y9HpSwHrz3YOOrbrnwIHzKNdVNWGHEutBWnXXOu8obfHd6+BSj3XKqzvDjdAFgGWNLiA0EkkAAYkkmwAHG6zgG0li8i9MyM2hQQWdYzPs6V23Hcxp90f1VtQo9XHvPnuldIO8rYr4VkvzzZI1vKsICAZ9Z++jl1PRkGUYPlwLYjvDR9p/bgL79iiV7nU7MczodFaFdfCrW2Q4b37FUzzOkcXyOL3uN3OcbuJ5lVzbbxZ2VOnCnFRgsEjgvJ7CyAsAIAgF1kyc6ed0bmvjcWPabtc02IPIrMZOLxRrqU4VYuE1imXJmDnkK5vRT2bUMF8LBsrR9po3HiP+CzoV+sWDzOF0top2kteG2D+nc/wTFSSmCA1ecmRWVsD4X4Xxa7ex49lw/5sutdWmqkdVkuyu52tZVI+K4rgUBV0zonvjkFnscWOHNpsbclTtOLwZ9Ip1I1IKcMmsUfK68nsXWQZY6xQF1aNcr+kUoY43fD1DxLTcs8sPlVpa1NaGD3HCaetOpudeK2S2+O/wBfElqklIEAQFL6Tsq9NVuYD1YR0Y+9tf54dyqrqetPDgd7oK26m1UnnLb4bv53kNuo5ci6AXQE/wBE2QulldUvHVi6sfOQjF3cD4nkplpTxeu9xzfSG91Kat45y2vlw8S21YnGhAQjSTnYaRgggdaeQXJ3xRm41h8R2DvO5RbmtqLBZl5obRn6mfWVF2F9Xw9Sm2i2AVYd0ZugF0B3G5LnIuIJiOPRP/ovWpLgzQ7ming5x80dV7S0kOBBG0EEEdoK84G5NNYrajjdDIugF0AugPtR1b4ZGSxGz43BzTzHHkdh5FZjJxeKNValCtTdOa2M9B5vZVbWU8czcNdouPdcMHN7jdXNOanFSR82u7eVvWlSluf+GbFeyOEBVWl/I+pJHUsGEnq5PvNF2HvGsO4KvvKeDU0df0cu9aEqEnltXLeV1dQjpxdALoCYaM8qdDWNaT1ZQYzwucWnxFu8qRaz1anMp9OW/XWjazjt9fp9i6lanAhAfGtqBFG97sAxrnH5RdYk8FibKVN1JqC3tI8411QZHucdrnOce1xufqqRvF4n1CEVCKisksPI+F1gyLoB2YncOJ3IMeJ6EzUyUKSkhiG0Nu48Xu6zie8nwVzShqQSPm1/cu4uJVOL2clsRt1sIZ1so1rYIpJZDZsbHPPY0XsOaxKSisWbKVKVWahHNvA875Vyi+pmkmk9qR2sd9hsa0cgAB3KlnNzk5M+lW1vG3pRpRyR1brybztZKydJVStihbrPebDgBvc47mjaSvUIOTwRpuLiFCm6lR4JfzDmXZmvmXT0TQS0Szb5XNBN/gB9gdmKtKVvGC7zhL/S1e6k1jqx4L88SSreVZp84c24K5hbMwa1jqyADpGHiHcOWwrXUpRqLBk2zv61rPWg9m9bmURljJz6WeSGT2o3WvuIIu1w5EEFVE4OEnFn0K2uI3FKNWGT/mB07rybhdAEAugLO0M5RJ9IgJwGrKwcL3a/uwYe8qfZS2OJyfSWglKFVb8U/DIs1TjlggNDn1k/0ihqG2uWsMjfvR9YW8Ld61V461NosNFV+pu4S3Y4Pk9hQN1Tn0UzdALoD7UkxY4OabOaQ4HgQbg+KY4bTDipLVlk9h6NoKkTRMkGx7Wu8RdXcXrJM+YVqbpVJQe5tHYXo1Ea0jVXR0E1tr9SPuc8a35dZR7qWFNltoOlr3sMd2L8ls+pRLiqo784oAgNxmfR9PW00Z2GVrjzbH1yO8Nt3rbRjrVEiDpKt1VpUkuGHns/J6FVwfOAgIHpfyn0dKyEHGd+P3I7Od5lg71Eu54Qw4l/0et+suHUeUV9Xl+SnlWnbBAW/olyGIoDUuHXnwb8MbTYW7Tc+CsrSnhHW4nF9ILx1K3UrKP39ifKWc8EAQFQ6Y6YNqYXja+Ig89R2H6lXXi7SZ2XRuo3RnDg/uvYgChnRhDAQyEBMdE8pbXgbnRSA92qR9FKtH/UKPpBFO0x4NfkuxWZwwQHGVtwQd4I8QhlPB4nmioi1Hub7rnN/C4j+So2sHgfUac9eClxSZ81g9hAZaUBeujis6WgivtYXR/hOHkQrW1ljTRwOnKXV3ku/B+fuSdSCoIJpen1aWNvvSj8rSVDvX2Eu86Lo3DG4lLhH7spwlVx2QQBATHROy+UGn3YpD+kfzUm0X9TwKTpBLCz5yX5LtVocMEBT+mSovVQs3MiJtze7H9I8FXXj7SR2PRuGFGcuL+y9yAqGdGLE4DacB2nYgxS2s9J5JpRDBFE3ZHGxg+VoH8ldxWEUj5hXqOpVlN7235s7a9GoIAgKg0yVAdVQs9yIk/O/D9Krrx9pI7Ho3BqjOXF/Ze5AFDOjF0AugCAluiwXyjHyZIfIKTa/uFNp5/6N80XirQ4QIAgPNmVz/3E/wDGl/8Ao5Uk/ifM+m2v7MP+K+x1F5N4ugF0Bb2h2W9PM3hKHfijaP8ASrCyfZa7zkOk0f61OX+3Dyb9SwFNOaK30zP9XTj4nnwAH81BvckdT0ZXaqPuRVF1AOqMXQC6AmmiN3/kO2GT6tUq0/c8Cj6QL/Sf9l+S7FZnEBAUppcH/f8A+THbxcqy7/c8Dt+j3/qf9n+CFXUUvD7Uh9Yy/vs/UF6jmjxV/blyf2PTLNg7Fdny9mUAQBAefM+coekV9Q8G4D9RvZGAzDvBPeqivLWqM+h6Ko9VaQjvax89po1pLAwgMoDCAnGiCHWrnO9yF35nNCl2a7ePcUPSKeFqo8ZfYuhWRxQQGHGwKBHmarl15JHDEOe93i4lUktrZ9PpR1acVwS+x8brybAgF0Ba2hmTqVA+KM+RCn2W85bpMttN8/wWUpxypW2mdvq6c/E8eIB/koN7kjqejL21F3Iqe6gHVBAEBJNHdX0WUack2D3OjPztIaPxaq32zwqIq9M09ezn3YPy9i/VbHABAVNppoyJaea2DmPjJ4FpDhftDj4FV95Hamdb0bqpwnT4NMrdQjpjBWQelMhVgnpoJR/eRRu7CWgkdxuFdQetFM+ZXNN0q0oPc2vqd5ejSEBrc5Mo+i0s829kbi3m61mDxIXipLVi2SLSj11eFPi0ecS4nE4k4k8SdpVMfSkklgjF1gyEAQC6AtDQpSf2mUjD1cYPMazn/Vin2SzZyvSWptp0+b/C/JaKnHLBAdDL9X0NNPJ7kUjh2hhI815m8Itm+2p9ZWhDi0vqebGqkPphm6AIBdAWtoXb1Kg84x5EqfZbzlukz201z/BZanHKkA0xwXpYne7Lt+80hQ7xdlPvOj6Nzwrzjxj9mU4q47ALJgXQH0pqgxPZI32mOa8drHBw8wsxeDxPFSCqQcHk015npXJla2eKOVhu2RjXj5hdXUXisUfNKtN05uEs08DsrJrNFnrkL06lfELa468ZPvt2C+4HEd61VqevDAn6Nu/0twqm7J8n/MTz5LGWOLXgtc0lrgdoIwIKqGsNjPoUZKSUo5M4rBku7RJM91AA/wBlkj2xni29/qXBWlq26e04bTsIxu3q70m+ZNFJKYICu9MuU9SnigG2Z5cfuRWP6nN8Col3LCOrxOh6PUNevKo/lX1f8ZUN1XHYhYAWQFgC6yC+tGuTugyfDcYyjpj/AJmLfy6qtbeOrTRwOmK/W3c+7Z5e5KFvKsICHaVq/oqB7b4zObGOYvrO8mlR7mWFNlvoOj1l3F/27SjlVndhAEAWAW/oZitTzu4yhv4Y2n/UrCyXZb7zkuksv6tOP+37t+hYamnNEV0m0vSZPmttYWSdzXjW8iSo90sabLjQVTUvY478V5rZ9ShnKrO6ZhAZugCAtPRBnGNU0chsRrPhvvBN3sHMEl3eeCn2lTZqM5LT9k1L9RHJ7Hz4loKac0EBTemSjjjqYnsAD5WEyW36pAa487XHcq68ilJNHY9Hqs5UZRlkns8dxX5KiHQnofMeh6CgpmEWPRte4bDrP65B5i9u5W9GOrBI+d6Sq9bdVJd7XlsN6tpBCAo7SxlDpa9zBshY1neeu79QVZdyxnhwO30DR1LXW/uePlsIYoxdi6AIDKA2uauSDW1UUIBs513ngxuLieGAt2kLZShrzSId9cq3t5VN+7m8vU9GMYGgACwAAA4AbFcHzptt4s5IYCApvTHlXpKmOBpwgaS7H7cljjzDQPxKuvJ4yUeB2HR631KUqr+Z4Lkvcr9RDoggCAyFgIvjRjR9Fk+MnbIXSfiNm/lDVa2scKa7zhdO1esvJL+1JeWf1JWpBTnXyjSiaKSNwuHsc0j7wIXmS1k0baNR0qkZrc0zzRVQljnNdta4tPa02P0VLlsPpuspJSWT2+Z8kMBAEBzgndG5r43FrmkOa4YEEbCFlNp4o8VIRqRcZLFMuzMfPyOta2KciOoGFjg2X4mc/h8FZ0a6msHmcRpLRU7aTlHbDjw5k1UgqCg9Jlf02UZuEerE35W3d+Zz1VXMsajO70LS6uzj34v+eBo8i0fT1EMW3pJGNPYXC/ldaoR1pJE+5q9VRlPgmel2tsABsGCuj5q3iZQBAef9I0BZlGo1h7TmvHMOY3+h8FVXCwqM77Q81KzhhuxX1I2tBZhAEBi6Au/RjmuaOEyzC001iRjeOPa1h57Se4blZ21LUji82cRpm/VxV1IfDH6vj6E2UkpQgOllnKTKWCSaU2bG255nY1o5kkDvXmUlFYs20KMq1RU45s8319Y6eWSWTF0j3Pd2uN7DkNncqaUnJts+j0aSpU4045JYHwWDaEAQHOCMuIa0XJIAA2knAALBlNLa8j0vkukEEMcY2MY1vgLK7jHVikfMq9V1asqj3ts7S9GoICidKGSfR617mizZvWjhrH2/zY/Mqq5hq1OZ3uhrnrrSKecez6fT7EQWgswgMIAgBQEkoM/K+GPo2zkttYF7Q9zRa2Djj43W+NzUSwxKqroa0qS1tXDlkR2SQuJc43LiSSdpJNyStLeLxLSKUUorJEx0TUHS5Qa87IWPk5XI1Gj8xPcpFrHGePAp9O1tS1cf7ml+S81ZnEBAEBBdJuaDq1jZqcXmiBBb+9ZtsPiGNuNyOCi3NHXWKzLvQ2klbSdOp8L38H6cSlpIy0lrgWuBsQRYg8CDsVa1gdpGSksVtRxQyc4InPcGsaXOcbBrQSSeQCyk3sR5lOMFrSeCLWzA0eGJzaiuaNcYxwmxDDfB77YF28Dd27J1C2w7UjldKaZ6xOlQeze+Pcu4sxTTmwgCAprSvnUKiT0WFwMURvIQfblFxq9jfrfgq+6q4vUR12grDq49fNbXly4+JX6hnRGEBlAYQEu0Y5L9IroyRdsQMruHVsG/mI8Futoa1Rd20rtM3HU2cuMuz55/QvhWxwAQBAQrStkX0ik6Vo69Pd+zExkesHZYB3yqLd09aGPAvdAXfVXHVvKezx3eniUcVWnaMxdDAQBAZQGLoBdAW3oTobRVExHtPbGOxjQ4+bx4Kws49ls5LpFVxqQp8Fj5/wCCzFMOcCAIAgNRljNmlqzeohY53v21X9muMSOS1zpQlmiXQvrihspzaXDd5GkZoyyeDfo3nkZX2+q1/pafAmPTl418S8kSDJOQaal/s8McZ2FwaNY9rzifFbY04xyRAr3dav8AuSb+3kbJeyOEAQFeaSM+RTtdTUrrzuFnvaf2IO4H3z5KLcV9VaqzL3ROi3XkqtVdlfX2KbVadkZQyYQBAZahlF36J8i9BSdK4WfUHWxGIjFwzuOLvmVlaU9WGtxOM6QXXW3HVLKGzx3+ngTdSihCAIDi9gcCCLgggjiDtCGU2nijz1ntkE0NU+Ox1D14zxYd1+INx3Knq0+rngfRLC7V3bqpvyfP3zI+tZKMXQBALoAgBKA9CaO6DoMnwNO1zTIeN5CXfQgdytqEdWmkcBpSt1t1N9+HlsJItxXhAVRWZ/Opcqz613092xOaMS3oxbXYOIJdcb1Cdxq1WnkdLT0R11jGUfj2vnjuLOyfXx1EbZIXh7HC4c037jwPJTE01ijnalOVOTjNYNHZWTwEAQBAfCsq2QsL5XtYxuJc4gAd5WG0trPUISm9WKxZVmeek4vDocn3aMQ6cixI/wAIbt/WOPDioVa63Q8zpdH6D2qpcf8Az6lZF18Sbk4knEknaSVCzOnSSWCMLBkIAgMoDfZl5BdXVLIwOoCHyHhGCL952DtWylT6yeBFvrtWlB1Hnkuftmeh42BoDWiwAAA4AbArhbD53KTk8WckMBAEAQEZz+za/wD0KezcJY7vjPE2xYTwP1AWi4pdZHZmi00Tf/pK3a+GWx+vh9igJWFpIcCCDYgixBGBBG4qqO8fFHzWTyEAQBYB96KmM0jI27ZHtYO1xAv5r1GOLSPFWoqcHN7k2en4YgxrWtwDQGjsAsFdI+aybbxZzQwfCvqhDE+R2xjHPPyi6w3gsT3Tg5yUVvPME0xkc57jdz3FzjxLjcnxKpW8XifSYRUIqKyWw7uRctz0b9emkcwnaBix1veYcCvcKkoZEe5s6NwsKi8d5P8AJWl54FqqnDvjhOrf5HX+qlxvP7kUNfo9vpT8/U3seliiIxbODw6Np89Zbf1VMhPQV2nkvM+NTpbpR+zinf2hrfqVh3cD1DQNy82l4keyppbqH3FPDHEPeeTI/tAwA77rTK8e5FhR6PQW2pJvlsIRlbK81W7WqJXyEbNY9Vv3WjAdyjTqSnmy7t7SjQWFOOB0lrJBhZAWAZQGEBziYXEAAkk2AGJJOwBD0uLL90fZs+gU41x66UB0mzq+7H3XPfdWlvS6uO3NnC6X0h+qrYR+COxd/f4/YlKkFSEAQBAEAQFX6VMzy69ZTtuf75gFyf8AFAHnyF9xUG6o/PHxOq0HpNbLaq/+L/Hp5FTkKCdM1gYWTyEAQEt0W0PTZRi4RNfKflGqPNwW+2jjUKnTVXUtGuLS/nkX4rQ4cICH6Vso9Bk+QDbM5sI+a7nfla5aLmWrTZa6Go9Zdx7tvl7lDKrO5CAIBdAEAQBAEAQBAEBkLBlLEtXRZmdbVrKhpFsYWEW/zSD5ePBTbWh88vA5vTmk0k7ak/8Ak/x6+RaannKBAEAQBAEAQGCL7UBT2kbMQwF1TStvEbukYNsR2lzR7n07NldcW+r2o5HZaI0uq6VGs+1ufHu5/crghRC9awMLJ5CAs/QfSXkqZSMQ1kYP3iXOH5WeCm2azZzXSKp2YQ5v8epbanHLhAVFptyjrSwQA+w10rhzcdVvkHKDeSyidT0eo4KdV8islCOkCAIAgCAIAgCAIAgMgLGJ6SxLF0c5iGoLaiqb6naxh2ykbCR7n17FKt7fX7Usij0tpZW6dGi+3vfD3+3MuMCysjjDKAIAgCAIAgCAIDBF9qAq7PvRxcunoG4nF8AsO0xfXV8OCgV7X5oeR1WjNOLBUrl8pevr58SqpIy0kEEEEggixBG0EKEdK1vRwWTyXHoRjtTTnjN9GBWFouyzkekL/rxXd+Sx1LKA4yPDQS42ABJJ2ADElDKWLwR5szqyt6ZVzT7nv6v3GgNZ5AKoqz1ptn0Gxt+ot403nv5vaapayWLoAgCAIAgCAIAgOcbC4gAEkmwAxJJ2ABYPSW9lp5i6OPZnr22sQWQHliDL/t8eCm0LX5p+Rzek9OJY0rZ85enr5cS0wLKecoZQBAEAQBAEAQBAEAQBARbOzMeCvBdYRTbpWjb/ABG4a3btWirbxqbcmWthpeta9n4ocH+Hu+xTucmaVTQuPSsJZfCVoJjPC5+yeRVdUpTp5nX2l9Qu1/Te3g8/fwLJ0K/2SX+Mf0tU60+A5npAsLlciwlKKEgelzOH0em9HYfWVILT8MWx5PbfV7zwUa5qascOJc6FtOurdY8o7fHcUgq07MIAgCAIAgCAIDICwekmze5uZqVNc4CFhDN8rgRGOPW3nkMVsp0p1MiNd3tC1jjUe3gs/L1LjzSzGgoLPIEs37xw9nlG37O/HbirClbxp7c2chpDS9a67K7MOC383v8AsSpSCpCAIAgCAIAgCAIAgCAIAgCA4yRhwLXAEHAgi4I5hGsTMZOLxWZ0slZHhpdcU7BGHu13NF9XWta4H2dgwGC8QhGHwm+vdVa7TqvFpYY/zM7dTMI2OeQSGguIaC5xsL2AGJPJem8FiaYxcpKK3nnDOnKslZUySygtJcWtYcDGxps1hHEb+d1UVajnLFn0Oyso29BQjt3t8WajVWvEk6rFlkxgYshjAWQYGbIZwGqmJnVZzjiLiAASTgAMSSdwCxietTZiyU5G0e1tTY9H0TT9qU6n5bF3kt0LepLdhzK2vpazobNbWfCO365FiZA0Y0sFnT3qHixs7qxgj4AcewkhTKdpCPxbTn7rT9ep2aXYXm/Pd4E3ijDAGtAaBgABYDsAUpLAopScni3izmhgIAgCAIAgCAIAgCAIAgCAIAgCAIAgOpXZMhnFpoo5PvNB8yvMoRlmjdSuKtJ405NcmRqv0bUEtyGPiJ3xvI8GuuB4LRK1pvuLOlp68hsbUua9MGaeXRFAfYqJR2tY76WWv9FHcyZHpJV+amvN+50pNEB+zU+Mf9CvLsnuZuXSSO+n9fYR6ID9qp8I/wCpRWT4h9JI7qf19juxaIoB7VRKexrG/W69foo72aZdJKny015v2NxQaNaCKxLHykfvHk+LW2B8Fsja013kOrp68nsTUeS9cWSSgyXDALQxRx/daAfFb4wjHJFZVuKtV41JN82dxejSEAQBAEAQBAEAQBAEAQBAEAQBAEAQBAEAQBAEAQBAEAQBAEAQBAEAQBAEAQBAEAQBA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 descr="File:Horace Mann - Daguerreotype by Southworth &amp; Hawes, c185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429000"/>
            <a:ext cx="2162175" cy="303403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ounded Rectangular Callout 4"/>
          <p:cNvSpPr/>
          <p:nvPr/>
        </p:nvSpPr>
        <p:spPr>
          <a:xfrm>
            <a:off x="6248400" y="3276600"/>
            <a:ext cx="2590800" cy="14478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You’re learning APUSH, in part, because of me!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2447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524000"/>
            <a:ext cx="8407893" cy="5105400"/>
          </a:xfrm>
        </p:spPr>
        <p:txBody>
          <a:bodyPr/>
          <a:lstStyle/>
          <a:p>
            <a:r>
              <a:rPr lang="en-US" dirty="0" smtClean="0"/>
              <a:t>“Who reads an American book?” </a:t>
            </a:r>
          </a:p>
          <a:p>
            <a:pPr lvl="1"/>
            <a:r>
              <a:rPr lang="en-US" dirty="0" smtClean="0"/>
              <a:t>No one!</a:t>
            </a:r>
            <a:endParaRPr lang="en-US" dirty="0"/>
          </a:p>
          <a:p>
            <a:r>
              <a:rPr lang="en-US" dirty="0" smtClean="0"/>
              <a:t>Painting – focused on Landscape</a:t>
            </a:r>
          </a:p>
          <a:p>
            <a:pPr lvl="1"/>
            <a:r>
              <a:rPr lang="en-US" dirty="0" smtClean="0"/>
              <a:t>Hudson River School</a:t>
            </a:r>
            <a:endParaRPr lang="en-US" dirty="0"/>
          </a:p>
          <a:p>
            <a:r>
              <a:rPr lang="en-US" dirty="0" smtClean="0"/>
              <a:t>James </a:t>
            </a:r>
            <a:r>
              <a:rPr lang="en-US" dirty="0" err="1" smtClean="0"/>
              <a:t>Fenimore</a:t>
            </a:r>
            <a:r>
              <a:rPr lang="en-US" dirty="0" smtClean="0"/>
              <a:t> Cooper – frontier experience with Natives</a:t>
            </a:r>
          </a:p>
          <a:p>
            <a:pPr lvl="1"/>
            <a:r>
              <a:rPr lang="en-US" i="1" dirty="0" smtClean="0"/>
              <a:t>Last of The Mohicans</a:t>
            </a:r>
          </a:p>
          <a:p>
            <a:r>
              <a:rPr lang="en-US" dirty="0" smtClean="0"/>
              <a:t>Walt Whitman – celebrated democracy</a:t>
            </a:r>
          </a:p>
          <a:p>
            <a:r>
              <a:rPr lang="en-US" i="1" dirty="0" smtClean="0"/>
              <a:t>Moby Dick</a:t>
            </a:r>
            <a:endParaRPr lang="en-US" dirty="0" smtClean="0"/>
          </a:p>
          <a:p>
            <a:pPr lvl="1"/>
            <a:r>
              <a:rPr lang="en-US" dirty="0" smtClean="0"/>
              <a:t>“Human spirit was a troubled, often self-destructive force.” </a:t>
            </a:r>
            <a:endParaRPr lang="en-US" dirty="0"/>
          </a:p>
          <a:p>
            <a:r>
              <a:rPr lang="en-US" dirty="0" smtClean="0"/>
              <a:t>Southern Literature:</a:t>
            </a:r>
          </a:p>
          <a:p>
            <a:pPr lvl="1"/>
            <a:r>
              <a:rPr lang="en-US" dirty="0" smtClean="0"/>
              <a:t>Romanticized the plantation system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smtClean="0"/>
              <a:t>Romantic Impulse</a:t>
            </a:r>
            <a:endParaRPr lang="en-US"/>
          </a:p>
        </p:txBody>
      </p:sp>
      <p:pic>
        <p:nvPicPr>
          <p:cNvPr id="4" name="Picture 3" descr="File:James Fenimore Cooper by Brady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581401"/>
            <a:ext cx="2740025" cy="327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Moby Dick final chase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29000" cy="4038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1312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524000"/>
            <a:ext cx="8407893" cy="5105400"/>
          </a:xfrm>
        </p:spPr>
        <p:txBody>
          <a:bodyPr/>
          <a:lstStyle/>
          <a:p>
            <a:r>
              <a:rPr lang="en-US" dirty="0" smtClean="0"/>
              <a:t>Transcendentalism:</a:t>
            </a:r>
          </a:p>
          <a:p>
            <a:pPr lvl="1"/>
            <a:r>
              <a:rPr lang="en-US" dirty="0"/>
              <a:t>Every person possesses an inner light that can illuminate the highest truth and put him/her in direct touch with </a:t>
            </a:r>
            <a:r>
              <a:rPr lang="en-US" dirty="0" smtClean="0"/>
              <a:t>God</a:t>
            </a:r>
            <a:endParaRPr lang="en-US" dirty="0"/>
          </a:p>
          <a:p>
            <a:r>
              <a:rPr lang="en-US" dirty="0" smtClean="0"/>
              <a:t>Ralph Waldo Emerson:</a:t>
            </a:r>
          </a:p>
          <a:p>
            <a:pPr lvl="1"/>
            <a:r>
              <a:rPr lang="en-US" dirty="0" smtClean="0"/>
              <a:t>“Self-Reliance”</a:t>
            </a:r>
            <a:endParaRPr lang="en-US" dirty="0"/>
          </a:p>
          <a:p>
            <a:r>
              <a:rPr lang="en-US" dirty="0" smtClean="0"/>
              <a:t>Henry David Thoreau:</a:t>
            </a:r>
          </a:p>
          <a:p>
            <a:pPr lvl="1"/>
            <a:r>
              <a:rPr lang="en-US" i="1" dirty="0" smtClean="0"/>
              <a:t>Walden</a:t>
            </a:r>
            <a:r>
              <a:rPr lang="en-US" dirty="0" smtClean="0"/>
              <a:t> – Thoreau lived alone in nature for 2 years</a:t>
            </a:r>
          </a:p>
          <a:p>
            <a:pPr lvl="1"/>
            <a:r>
              <a:rPr lang="en-US" i="1" dirty="0" smtClean="0"/>
              <a:t>Civil Disobedience</a:t>
            </a:r>
            <a:r>
              <a:rPr lang="en-US" dirty="0" smtClean="0"/>
              <a:t> – “personal morality had the first claim on his or her actions, that a government which required violation of that morality had no legitimate authority.”</a:t>
            </a:r>
            <a:endParaRPr lang="en-US" i="1" dirty="0" smtClean="0"/>
          </a:p>
          <a:p>
            <a:r>
              <a:rPr lang="en-US" dirty="0" smtClean="0"/>
              <a:t>Utopian Societies:</a:t>
            </a:r>
          </a:p>
          <a:p>
            <a:pPr lvl="1"/>
            <a:r>
              <a:rPr lang="en-US" dirty="0" smtClean="0"/>
              <a:t>Brook Farm, MA – resident would share in labor and leisure</a:t>
            </a:r>
          </a:p>
          <a:p>
            <a:pPr lvl="1"/>
            <a:r>
              <a:rPr lang="en-US" dirty="0" smtClean="0"/>
              <a:t>New Harmony – residents worked and lived in equality</a:t>
            </a:r>
          </a:p>
          <a:p>
            <a:pPr lvl="1"/>
            <a:r>
              <a:rPr lang="en-US" dirty="0" smtClean="0"/>
              <a:t>Oneida – “Free love”, sought to achieve perfection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Romantic Impulse Cont.</a:t>
            </a:r>
            <a:endParaRPr lang="en-US" dirty="0"/>
          </a:p>
        </p:txBody>
      </p:sp>
      <p:pic>
        <p:nvPicPr>
          <p:cNvPr id="4" name="Picture 3" descr="File:Ralph Waldo Emerson ca1857 retouched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2968" y="6927"/>
            <a:ext cx="2000250" cy="320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Henry David Thoreau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286000" cy="2819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43837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524000"/>
            <a:ext cx="8407893" cy="5105400"/>
          </a:xfrm>
        </p:spPr>
        <p:txBody>
          <a:bodyPr/>
          <a:lstStyle/>
          <a:p>
            <a:r>
              <a:rPr lang="en-US" dirty="0" smtClean="0"/>
              <a:t>Religions:</a:t>
            </a:r>
          </a:p>
          <a:p>
            <a:pPr lvl="1"/>
            <a:r>
              <a:rPr lang="en-US" dirty="0" smtClean="0"/>
              <a:t>Unitarianism:</a:t>
            </a:r>
          </a:p>
          <a:p>
            <a:pPr lvl="2"/>
            <a:r>
              <a:rPr lang="en-US" dirty="0" smtClean="0"/>
              <a:t>Believe that Jesus is NOT divine</a:t>
            </a:r>
          </a:p>
          <a:p>
            <a:pPr lvl="1"/>
            <a:r>
              <a:rPr lang="en-US" dirty="0" smtClean="0"/>
              <a:t>Mormons – founded by Joseph Smith</a:t>
            </a:r>
          </a:p>
          <a:p>
            <a:pPr lvl="2"/>
            <a:r>
              <a:rPr lang="en-US" dirty="0" smtClean="0"/>
              <a:t>Led to Utah by Brigham Young</a:t>
            </a:r>
          </a:p>
          <a:p>
            <a:pPr lvl="2"/>
            <a:r>
              <a:rPr lang="en-US" dirty="0" smtClean="0"/>
              <a:t>Utah is not admitted as a state until much later due to polygamy issues</a:t>
            </a:r>
            <a:endParaRPr lang="en-US" dirty="0"/>
          </a:p>
          <a:p>
            <a:pPr lvl="1"/>
            <a:r>
              <a:rPr lang="en-US" dirty="0" smtClean="0"/>
              <a:t>Shakers:</a:t>
            </a:r>
          </a:p>
          <a:p>
            <a:pPr lvl="2"/>
            <a:r>
              <a:rPr lang="en-US" dirty="0" smtClean="0"/>
              <a:t>Founded by Ann Lee</a:t>
            </a:r>
          </a:p>
          <a:p>
            <a:pPr lvl="2"/>
            <a:r>
              <a:rPr lang="en-US" dirty="0" smtClean="0"/>
              <a:t>Advocated celibacy, equal rights for women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Romantic Impulse Cont.</a:t>
            </a:r>
            <a:endParaRPr lang="en-US" dirty="0"/>
          </a:p>
        </p:txBody>
      </p:sp>
      <p:pic>
        <p:nvPicPr>
          <p:cNvPr id="4" name="Picture 3" descr="File:Brigham Young by Charles William Carter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505200"/>
            <a:ext cx="2000250" cy="299529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Shakers Dancing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419600"/>
            <a:ext cx="4267200" cy="2301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5269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Great Awakening:</a:t>
            </a:r>
          </a:p>
          <a:p>
            <a:pPr lvl="1"/>
            <a:r>
              <a:rPr lang="en-US" dirty="0" smtClean="0"/>
              <a:t>Unlike 1</a:t>
            </a:r>
            <a:r>
              <a:rPr lang="en-US" baseline="30000" dirty="0" smtClean="0"/>
              <a:t>st</a:t>
            </a:r>
            <a:r>
              <a:rPr lang="en-US" dirty="0" smtClean="0"/>
              <a:t> G.A., it inspired societal reforms</a:t>
            </a:r>
          </a:p>
          <a:p>
            <a:pPr lvl="1"/>
            <a:r>
              <a:rPr lang="en-US" dirty="0" smtClean="0"/>
              <a:t>Charles Grandison Finney – helped convert many individuals in the “Burned-Over District”</a:t>
            </a:r>
            <a:endParaRPr lang="en-US" dirty="0"/>
          </a:p>
          <a:p>
            <a:pPr lvl="1"/>
            <a:r>
              <a:rPr lang="en-US" dirty="0" smtClean="0"/>
              <a:t>All individuals could achieve salvation</a:t>
            </a:r>
          </a:p>
          <a:p>
            <a:r>
              <a:rPr lang="en-US" dirty="0" smtClean="0"/>
              <a:t>Temperance:</a:t>
            </a:r>
          </a:p>
          <a:p>
            <a:pPr lvl="1"/>
            <a:r>
              <a:rPr lang="en-US" dirty="0" smtClean="0"/>
              <a:t>Push to limit hard alcohol, or abstain all together</a:t>
            </a:r>
          </a:p>
          <a:p>
            <a:pPr lvl="1"/>
            <a:r>
              <a:rPr lang="en-US" dirty="0" smtClean="0"/>
              <a:t>Led by women</a:t>
            </a:r>
          </a:p>
          <a:p>
            <a:pPr lvl="1"/>
            <a:r>
              <a:rPr lang="en-US" dirty="0" smtClean="0"/>
              <a:t>Maine passed a “dry” law in 1851 (Neil Dow – mayor in ME)</a:t>
            </a:r>
          </a:p>
          <a:p>
            <a:r>
              <a:rPr lang="en-US" dirty="0" smtClean="0"/>
              <a:t>Medicine and Science:</a:t>
            </a:r>
          </a:p>
          <a:p>
            <a:pPr lvl="1"/>
            <a:r>
              <a:rPr lang="en-US" dirty="0" smtClean="0"/>
              <a:t>Still very primitive</a:t>
            </a:r>
          </a:p>
          <a:p>
            <a:pPr lvl="1"/>
            <a:r>
              <a:rPr lang="en-US" dirty="0" smtClean="0"/>
              <a:t>Lack of knowledge of disease was biggest obstacle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Remaking Society</a:t>
            </a:r>
            <a:endParaRPr lang="en-US" dirty="0"/>
          </a:p>
        </p:txBody>
      </p:sp>
      <p:pic>
        <p:nvPicPr>
          <p:cNvPr id="4" name="Picture 3" descr="File:Charles g finney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895600"/>
            <a:ext cx="2828925" cy="3124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1603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Education:</a:t>
            </a:r>
          </a:p>
          <a:p>
            <a:pPr lvl="1"/>
            <a:r>
              <a:rPr lang="en-US" dirty="0" smtClean="0"/>
              <a:t>Horace Mann – “Father of Education”</a:t>
            </a:r>
          </a:p>
          <a:p>
            <a:pPr lvl="2"/>
            <a:r>
              <a:rPr lang="en-US" dirty="0" smtClean="0"/>
              <a:t>“The only way to protect democracy, was to create an educated electorate.”</a:t>
            </a:r>
            <a:endParaRPr lang="en-US" dirty="0"/>
          </a:p>
          <a:p>
            <a:pPr lvl="1"/>
            <a:r>
              <a:rPr lang="en-US" dirty="0" smtClean="0"/>
              <a:t>Tax-Supported elementary schools </a:t>
            </a:r>
          </a:p>
          <a:p>
            <a:pPr lvl="1"/>
            <a:r>
              <a:rPr lang="en-US" dirty="0" smtClean="0"/>
              <a:t>Schools in the South and West were inferior to the North</a:t>
            </a:r>
          </a:p>
          <a:p>
            <a:r>
              <a:rPr lang="en-US" dirty="0" smtClean="0"/>
              <a:t>Prison and Mental Health Reform:</a:t>
            </a:r>
          </a:p>
          <a:p>
            <a:pPr lvl="1"/>
            <a:r>
              <a:rPr lang="en-US" dirty="0" smtClean="0"/>
              <a:t>Debtors could face prison time, “holes in the ground”</a:t>
            </a:r>
          </a:p>
          <a:p>
            <a:pPr lvl="1"/>
            <a:r>
              <a:rPr lang="en-US" dirty="0" smtClean="0"/>
              <a:t>Solitary Confinement – “Penitentiaries </a:t>
            </a:r>
          </a:p>
          <a:p>
            <a:pPr lvl="1"/>
            <a:r>
              <a:rPr lang="en-US" dirty="0" smtClean="0"/>
              <a:t>Dorothea Dix – mental health reform</a:t>
            </a:r>
            <a:endParaRPr lang="en-US" dirty="0"/>
          </a:p>
          <a:p>
            <a:r>
              <a:rPr lang="en-US" dirty="0" smtClean="0"/>
              <a:t>Women’s Rights:</a:t>
            </a:r>
          </a:p>
          <a:p>
            <a:pPr lvl="1"/>
            <a:r>
              <a:rPr lang="en-US" dirty="0" smtClean="0"/>
              <a:t>Seneca Falls Convention (1848)</a:t>
            </a:r>
          </a:p>
          <a:p>
            <a:pPr lvl="1"/>
            <a:r>
              <a:rPr lang="en-US" dirty="0" smtClean="0"/>
              <a:t>Many women’s rights advocates were abolitionists</a:t>
            </a:r>
          </a:p>
          <a:p>
            <a:pPr lvl="1"/>
            <a:r>
              <a:rPr lang="en-US" dirty="0" smtClean="0"/>
              <a:t>Declaration of Sentiments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Remaking Society Cont.</a:t>
            </a:r>
            <a:endParaRPr lang="en-US" dirty="0"/>
          </a:p>
        </p:txBody>
      </p:sp>
      <p:pic>
        <p:nvPicPr>
          <p:cNvPr id="4" name="Picture 3" descr="File:Horace Mann - Daguerreotype by Southworth &amp; Hawes, c185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3810115"/>
            <a:ext cx="2162175" cy="303403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Dix-Dorothea-LOC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6926"/>
            <a:ext cx="2533650" cy="31172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1613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600200"/>
            <a:ext cx="8407893" cy="4526279"/>
          </a:xfrm>
        </p:spPr>
        <p:txBody>
          <a:bodyPr/>
          <a:lstStyle/>
          <a:p>
            <a:r>
              <a:rPr lang="en-US" dirty="0" smtClean="0"/>
              <a:t>American Colonization Society:</a:t>
            </a:r>
          </a:p>
          <a:p>
            <a:pPr lvl="1"/>
            <a:r>
              <a:rPr lang="en-US" dirty="0" smtClean="0"/>
              <a:t>Goal was to have owners paid for freeing slaves, and send them to Africa (Liberia)</a:t>
            </a:r>
          </a:p>
          <a:p>
            <a:pPr lvl="1"/>
            <a:r>
              <a:rPr lang="en-US" dirty="0" smtClean="0"/>
              <a:t>Not successful, former slaves wanted to stay in America</a:t>
            </a:r>
          </a:p>
          <a:p>
            <a:r>
              <a:rPr lang="en-US" dirty="0" smtClean="0"/>
              <a:t>***William Lloyd Garrison:***</a:t>
            </a:r>
          </a:p>
          <a:p>
            <a:pPr lvl="1"/>
            <a:r>
              <a:rPr lang="en-US" dirty="0" smtClean="0"/>
              <a:t>Radical abolitionist (for his time)</a:t>
            </a:r>
          </a:p>
          <a:p>
            <a:pPr lvl="1"/>
            <a:r>
              <a:rPr lang="en-US" dirty="0" smtClean="0"/>
              <a:t>Published </a:t>
            </a:r>
            <a:r>
              <a:rPr lang="en-US" i="1" dirty="0" smtClean="0"/>
              <a:t>The Liberator</a:t>
            </a:r>
            <a:r>
              <a:rPr lang="en-US" dirty="0" smtClean="0"/>
              <a:t> – immediate and uncompensated end to slavery</a:t>
            </a:r>
          </a:p>
          <a:p>
            <a:r>
              <a:rPr lang="en-US" dirty="0" smtClean="0"/>
              <a:t>David Walker:</a:t>
            </a:r>
          </a:p>
          <a:p>
            <a:pPr lvl="1"/>
            <a:r>
              <a:rPr lang="en-US" dirty="0" smtClean="0"/>
              <a:t>Advocated violence to end slavery</a:t>
            </a:r>
          </a:p>
          <a:p>
            <a:r>
              <a:rPr lang="en-US" dirty="0" smtClean="0"/>
              <a:t>***Frederick Douglass:***</a:t>
            </a:r>
          </a:p>
          <a:p>
            <a:pPr lvl="1"/>
            <a:r>
              <a:rPr lang="en-US" dirty="0" smtClean="0"/>
              <a:t>Former slave, great orator, women’s rights advocate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Crusade Against Slavery</a:t>
            </a:r>
            <a:endParaRPr lang="en-US" dirty="0"/>
          </a:p>
        </p:txBody>
      </p:sp>
      <p:pic>
        <p:nvPicPr>
          <p:cNvPr id="4" name="Picture 3" descr="File:Garrison, William Lloyd, three-quarter-length, seated - NARA - 530489.t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52400"/>
            <a:ext cx="2286000" cy="33616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FrederickDouglass-1848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0054"/>
            <a:ext cx="3352800" cy="36437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202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600200"/>
            <a:ext cx="8407893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Anti-Abolitionism:</a:t>
            </a:r>
          </a:p>
          <a:p>
            <a:pPr lvl="1"/>
            <a:r>
              <a:rPr lang="en-US" dirty="0" smtClean="0"/>
              <a:t>Abolitionists in the north were in the minority</a:t>
            </a:r>
            <a:endParaRPr lang="en-US" dirty="0"/>
          </a:p>
          <a:p>
            <a:r>
              <a:rPr lang="en-US" dirty="0" smtClean="0"/>
              <a:t>Elijah Lovejoy:</a:t>
            </a:r>
          </a:p>
          <a:p>
            <a:pPr lvl="1"/>
            <a:r>
              <a:rPr lang="en-US" dirty="0" smtClean="0"/>
              <a:t>Murdered in Illinois, outspoken abolitionist and editor of newspaper</a:t>
            </a:r>
          </a:p>
          <a:p>
            <a:r>
              <a:rPr lang="en-US" dirty="0" smtClean="0"/>
              <a:t>Abolitionist movement splits over the role of women</a:t>
            </a:r>
          </a:p>
          <a:p>
            <a:r>
              <a:rPr lang="en-US" i="1" dirty="0" err="1" smtClean="0"/>
              <a:t>Prigg</a:t>
            </a:r>
            <a:r>
              <a:rPr lang="en-US" i="1" dirty="0" smtClean="0"/>
              <a:t> v. Pennsylvania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Stated Northern states do NOT need to aid in the Fugitive Slave Law of 1793</a:t>
            </a:r>
            <a:endParaRPr lang="en-US" dirty="0"/>
          </a:p>
          <a:p>
            <a:r>
              <a:rPr lang="en-US" dirty="0" smtClean="0"/>
              <a:t>Free-Soil Party:</a:t>
            </a:r>
          </a:p>
          <a:p>
            <a:pPr lvl="1"/>
            <a:r>
              <a:rPr lang="en-US" dirty="0" smtClean="0"/>
              <a:t>“Free soil, free labor, free men”</a:t>
            </a:r>
          </a:p>
          <a:p>
            <a:pPr lvl="1"/>
            <a:r>
              <a:rPr lang="en-US" dirty="0" smtClean="0"/>
              <a:t>Wanted to keep slavery from expanding into territories</a:t>
            </a:r>
          </a:p>
          <a:p>
            <a:pPr lvl="1"/>
            <a:r>
              <a:rPr lang="en-US" dirty="0" smtClean="0"/>
              <a:t>Claimed slavery hurt white workers</a:t>
            </a:r>
            <a:endParaRPr lang="en-US" dirty="0"/>
          </a:p>
          <a:p>
            <a:r>
              <a:rPr lang="en-US" i="1" dirty="0" smtClean="0"/>
              <a:t>Uncle Tom’s Cabin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Harriet Beecher Stowe</a:t>
            </a:r>
          </a:p>
          <a:p>
            <a:pPr lvl="1"/>
            <a:r>
              <a:rPr lang="en-US" dirty="0" smtClean="0"/>
              <a:t>Showed the evils of slavery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Crusade Against Slavery</a:t>
            </a:r>
            <a:endParaRPr lang="en-US" dirty="0"/>
          </a:p>
        </p:txBody>
      </p:sp>
      <p:pic>
        <p:nvPicPr>
          <p:cNvPr id="4" name="Picture 3" descr="File:Lovejoyat1837AltonIllinoisRio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700" y="3982085"/>
            <a:ext cx="4686300" cy="287591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US-$10000-GC-1934-Fr.2412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782"/>
            <a:ext cx="4800600" cy="43226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6257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Gag </a:t>
            </a:r>
            <a:r>
              <a:rPr lang="en-US" dirty="0" smtClean="0"/>
              <a:t>Resolution (1836 – 1844)</a:t>
            </a:r>
            <a:endParaRPr lang="en-US" dirty="0" smtClean="0"/>
          </a:p>
          <a:p>
            <a:pPr lvl="1"/>
            <a:r>
              <a:rPr lang="en-US" dirty="0" smtClean="0"/>
              <a:t>House resolution that tabled (did not allow the presentation or discussion of) ANY bill that went against slavery</a:t>
            </a:r>
          </a:p>
          <a:p>
            <a:pPr lvl="1"/>
            <a:r>
              <a:rPr lang="en-US" dirty="0" smtClean="0"/>
              <a:t>Eventually overturned with help of John Quincy Adams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Amos Kendall – Postmaster General under Andrew Jackson</a:t>
            </a:r>
          </a:p>
          <a:p>
            <a:pPr lvl="1"/>
            <a:r>
              <a:rPr lang="en-US" dirty="0" smtClean="0"/>
              <a:t>F</a:t>
            </a:r>
            <a:r>
              <a:rPr lang="en-US" dirty="0" smtClean="0"/>
              <a:t>orbid </a:t>
            </a:r>
            <a:r>
              <a:rPr lang="en-US" dirty="0" smtClean="0"/>
              <a:t>the delivery of </a:t>
            </a:r>
            <a:r>
              <a:rPr lang="en-US" dirty="0" smtClean="0"/>
              <a:t>abolitionist </a:t>
            </a:r>
            <a:r>
              <a:rPr lang="en-US" dirty="0" smtClean="0"/>
              <a:t>material in the South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in the Book, but should Know</a:t>
            </a:r>
            <a:endParaRPr lang="en-US" dirty="0"/>
          </a:p>
        </p:txBody>
      </p:sp>
      <p:pic>
        <p:nvPicPr>
          <p:cNvPr id="4" name="Picture 3" descr="File:John Quincy Adams - copy of 1843 Philip Haas Daguerreotyp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124200"/>
            <a:ext cx="2819400" cy="3733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2524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619</TotalTime>
  <Words>676</Words>
  <Application>Microsoft Office PowerPoint</Application>
  <PresentationFormat>On-screen Show (4:3)</PresentationFormat>
  <Paragraphs>163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Grid</vt:lpstr>
      <vt:lpstr>American History: Chapter 12 Review Video</vt:lpstr>
      <vt:lpstr>The Romantic Impulse</vt:lpstr>
      <vt:lpstr>The Romantic Impulse Cont.</vt:lpstr>
      <vt:lpstr>The Romantic Impulse Cont.</vt:lpstr>
      <vt:lpstr>Remaking Society</vt:lpstr>
      <vt:lpstr>Remaking Society Cont.</vt:lpstr>
      <vt:lpstr>The Crusade Against Slavery</vt:lpstr>
      <vt:lpstr>The Crusade Against Slavery</vt:lpstr>
      <vt:lpstr>Not in the Book, but should Know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 Review Video</dc:title>
  <dc:creator>Adam Norris</dc:creator>
  <cp:lastModifiedBy>adam</cp:lastModifiedBy>
  <cp:revision>64</cp:revision>
  <dcterms:created xsi:type="dcterms:W3CDTF">2013-08-26T14:38:25Z</dcterms:created>
  <dcterms:modified xsi:type="dcterms:W3CDTF">2013-12-01T21:26:13Z</dcterms:modified>
</cp:coreProperties>
</file>