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7" r:id="rId2"/>
    <p:sldId id="256" r:id="rId3"/>
    <p:sldId id="287" r:id="rId4"/>
    <p:sldId id="288" r:id="rId5"/>
    <p:sldId id="289" r:id="rId6"/>
    <p:sldId id="290" r:id="rId7"/>
    <p:sldId id="291" r:id="rId8"/>
    <p:sldId id="292" r:id="rId9"/>
    <p:sldId id="293" r:id="rId10"/>
    <p:sldId id="294" r:id="rId11"/>
    <p:sldId id="295" r:id="rId12"/>
    <p:sldId id="296" r:id="rId13"/>
    <p:sldId id="297" r:id="rId14"/>
    <p:sldId id="298" r:id="rId15"/>
    <p:sldId id="286" r:id="rId16"/>
    <p:sldId id="274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665B6-AB0B-47A6-B974-E03EF5A4DB78}" type="datetimeFigureOut">
              <a:rPr lang="en-US" smtClean="0"/>
              <a:t>10/6/2013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4F23847-8387-4134-A83C-4BD72AED1E3A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665B6-AB0B-47A6-B974-E03EF5A4DB78}" type="datetimeFigureOut">
              <a:rPr lang="en-US" smtClean="0"/>
              <a:t>10/6/2013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23847-8387-4134-A83C-4BD72AED1E3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665B6-AB0B-47A6-B974-E03EF5A4DB78}" type="datetimeFigureOut">
              <a:rPr lang="en-US" smtClean="0"/>
              <a:t>10/6/2013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23847-8387-4134-A83C-4BD72AED1E3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665B6-AB0B-47A6-B974-E03EF5A4DB78}" type="datetimeFigureOut">
              <a:rPr lang="en-US" smtClean="0"/>
              <a:t>10/6/2013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23847-8387-4134-A83C-4BD72AED1E3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665B6-AB0B-47A6-B974-E03EF5A4DB78}" type="datetimeFigureOut">
              <a:rPr lang="en-US" smtClean="0"/>
              <a:t>10/6/2013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23847-8387-4134-A83C-4BD72AED1E3A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665B6-AB0B-47A6-B974-E03EF5A4DB78}" type="datetimeFigureOut">
              <a:rPr lang="en-US" smtClean="0"/>
              <a:t>10/6/2013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23847-8387-4134-A83C-4BD72AED1E3A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665B6-AB0B-47A6-B974-E03EF5A4DB78}" type="datetimeFigureOut">
              <a:rPr lang="en-US" smtClean="0"/>
              <a:t>10/6/2013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23847-8387-4134-A83C-4BD72AED1E3A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665B6-AB0B-47A6-B974-E03EF5A4DB78}" type="datetimeFigureOut">
              <a:rPr lang="en-US" smtClean="0"/>
              <a:t>10/6/2013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23847-8387-4134-A83C-4BD72AED1E3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665B6-AB0B-47A6-B974-E03EF5A4DB78}" type="datetimeFigureOut">
              <a:rPr lang="en-US" smtClean="0"/>
              <a:t>10/6/2013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23847-8387-4134-A83C-4BD72AED1E3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665B6-AB0B-47A6-B974-E03EF5A4DB78}" type="datetimeFigureOut">
              <a:rPr lang="en-US" smtClean="0"/>
              <a:t>10/6/2013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23847-8387-4134-A83C-4BD72AED1E3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665B6-AB0B-47A6-B974-E03EF5A4DB78}" type="datetimeFigureOut">
              <a:rPr lang="en-US" smtClean="0"/>
              <a:t>10/6/2013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23847-8387-4134-A83C-4BD72AED1E3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9D0665B6-AB0B-47A6-B974-E03EF5A4DB78}" type="datetimeFigureOut">
              <a:rPr lang="en-US" smtClean="0"/>
              <a:t>10/6/2013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54F23847-8387-4134-A83C-4BD72AED1E3A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pPr algn="ctr"/>
            <a:r>
              <a:rPr lang="en-US" dirty="0" smtClean="0"/>
              <a:t>www.Apushreview.com</a:t>
            </a:r>
            <a:endParaRPr lang="en-US" dirty="0"/>
          </a:p>
        </p:txBody>
      </p:sp>
      <p:pic>
        <p:nvPicPr>
          <p:cNvPr id="9218" name="Picture 2" descr="http://socialstudiesresourcse.files.wordpress.com/2013/02/cropped-apushlogo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82" y="1447800"/>
            <a:ext cx="9123218" cy="541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4840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0.00833 -0.04444 L -0.00833 -0.11667 " pathEditMode="relative" rAng="0" ptsTypes="AA">
                                      <p:cBhvr>
                                        <p:cTn id="1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Establishing National Sovereignty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Whiskey Rebellion (1794):</a:t>
            </a:r>
          </a:p>
          <a:p>
            <a:pPr lvl="1"/>
            <a:r>
              <a:rPr lang="en-US" dirty="0" smtClean="0"/>
              <a:t>In response to the excise tax on Whiskey</a:t>
            </a:r>
          </a:p>
          <a:p>
            <a:pPr lvl="1"/>
            <a:r>
              <a:rPr lang="en-US" dirty="0" smtClean="0"/>
              <a:t>Washington summoned state militias</a:t>
            </a:r>
          </a:p>
          <a:p>
            <a:pPr lvl="1"/>
            <a:r>
              <a:rPr lang="en-US" dirty="0" smtClean="0"/>
              <a:t>Rebellion was quickly stopped</a:t>
            </a:r>
          </a:p>
          <a:p>
            <a:pPr lvl="1"/>
            <a:r>
              <a:rPr lang="en-US" dirty="0" smtClean="0"/>
              <a:t>Demonstrated the power of the new government</a:t>
            </a:r>
          </a:p>
          <a:p>
            <a:endParaRPr lang="en-US" dirty="0" smtClean="0"/>
          </a:p>
          <a:p>
            <a:r>
              <a:rPr lang="en-US" dirty="0" smtClean="0"/>
              <a:t>Native Americans:</a:t>
            </a:r>
          </a:p>
          <a:p>
            <a:pPr lvl="1"/>
            <a:r>
              <a:rPr lang="en-US" dirty="0" smtClean="0"/>
              <a:t>Were not granted citizenship</a:t>
            </a:r>
          </a:p>
          <a:p>
            <a:pPr lvl="1"/>
            <a:r>
              <a:rPr lang="en-US" dirty="0" smtClean="0"/>
              <a:t>Not considered “foreign Nations” as European countries were</a:t>
            </a:r>
          </a:p>
          <a:p>
            <a:pPr lvl="1"/>
            <a:r>
              <a:rPr lang="en-US" dirty="0" smtClean="0"/>
              <a:t>No direct representation in government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3074" name="Picture 2" descr="http://www.sussexvt.k12.de.us/science/The%20History%20of%20the%20World%201500-1899/Whiskey%20Rebellion_files/image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8699" y="3276600"/>
            <a:ext cx="4602773" cy="3324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2125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Establishing National Sovereignty Cont.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 Neutrality:</a:t>
            </a:r>
          </a:p>
          <a:p>
            <a:pPr lvl="1"/>
            <a:r>
              <a:rPr lang="en-US" dirty="0" smtClean="0"/>
              <a:t>Washington urged neutrality in war between France and Britain</a:t>
            </a:r>
            <a:endParaRPr lang="en-US" dirty="0"/>
          </a:p>
          <a:p>
            <a:r>
              <a:rPr lang="en-US" dirty="0" smtClean="0"/>
              <a:t>“Citizen Genet”</a:t>
            </a:r>
          </a:p>
          <a:p>
            <a:pPr lvl="1"/>
            <a:r>
              <a:rPr lang="en-US" dirty="0" smtClean="0"/>
              <a:t>French diplomat that urged the Americans to go to war against Britain</a:t>
            </a:r>
            <a:endParaRPr lang="en-US" dirty="0"/>
          </a:p>
          <a:p>
            <a:r>
              <a:rPr lang="en-US" dirty="0" smtClean="0"/>
              <a:t>Jay’s Treaty:</a:t>
            </a:r>
          </a:p>
          <a:p>
            <a:pPr lvl="1"/>
            <a:r>
              <a:rPr lang="en-US" dirty="0" smtClean="0"/>
              <a:t>Treaty with Britain</a:t>
            </a:r>
          </a:p>
          <a:p>
            <a:pPr lvl="1"/>
            <a:r>
              <a:rPr lang="en-US" dirty="0" smtClean="0"/>
              <a:t>US received compensation for damaged ships (upset the South)</a:t>
            </a:r>
          </a:p>
          <a:p>
            <a:pPr lvl="1"/>
            <a:r>
              <a:rPr lang="en-US" dirty="0" smtClean="0"/>
              <a:t>Britain promised to leave posts (forts) </a:t>
            </a:r>
          </a:p>
          <a:p>
            <a:r>
              <a:rPr lang="en-US" dirty="0" smtClean="0"/>
              <a:t>Pinckney’s Treaty:</a:t>
            </a:r>
          </a:p>
          <a:p>
            <a:pPr lvl="1"/>
            <a:r>
              <a:rPr lang="en-US" dirty="0" smtClean="0"/>
              <a:t>Treaty with Spain</a:t>
            </a:r>
          </a:p>
          <a:p>
            <a:pPr lvl="1"/>
            <a:r>
              <a:rPr lang="en-US" dirty="0" smtClean="0"/>
              <a:t>US granted navigation rights on the Mississippi River (Right of Deposit) in New Orleans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098" name="Picture 2" descr="http://mason.gmu.edu/%7Emmoravit/clioiiwebsite/images/citizengene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1"/>
            <a:ext cx="2525857" cy="2684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www.archives.gov/exhibits/treasures_of_congress/Images/page_4/17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-15528"/>
            <a:ext cx="2695575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8407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The Downfall of the Federalists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Election of 1796:</a:t>
            </a:r>
          </a:p>
          <a:p>
            <a:pPr lvl="1"/>
            <a:r>
              <a:rPr lang="en-US" dirty="0" smtClean="0"/>
              <a:t>Adams becomes President, Jefferson his VP</a:t>
            </a:r>
          </a:p>
          <a:p>
            <a:r>
              <a:rPr lang="en-US" dirty="0" smtClean="0"/>
              <a:t>Washington’s Farewell Address:</a:t>
            </a:r>
          </a:p>
          <a:p>
            <a:pPr lvl="1"/>
            <a:r>
              <a:rPr lang="en-US" dirty="0" smtClean="0"/>
              <a:t>Warned against foreign alliances</a:t>
            </a:r>
          </a:p>
          <a:p>
            <a:r>
              <a:rPr lang="en-US" dirty="0" smtClean="0"/>
              <a:t>XYZ Affair:</a:t>
            </a:r>
          </a:p>
          <a:p>
            <a:pPr lvl="1"/>
            <a:r>
              <a:rPr lang="en-US" dirty="0" smtClean="0"/>
              <a:t>3 US diplomats sent to France</a:t>
            </a:r>
          </a:p>
          <a:p>
            <a:pPr lvl="1"/>
            <a:r>
              <a:rPr lang="en-US" dirty="0" smtClean="0"/>
              <a:t>3 French diplomats, “</a:t>
            </a:r>
            <a:r>
              <a:rPr lang="en-US" i="1" dirty="0" smtClean="0"/>
              <a:t>XYZ</a:t>
            </a:r>
            <a:r>
              <a:rPr lang="en-US" dirty="0" smtClean="0"/>
              <a:t>” demanded a bribe</a:t>
            </a:r>
          </a:p>
          <a:p>
            <a:pPr lvl="1"/>
            <a:r>
              <a:rPr lang="en-US" dirty="0" smtClean="0"/>
              <a:t>War hysteria ensues</a:t>
            </a:r>
          </a:p>
          <a:p>
            <a:r>
              <a:rPr lang="en-US" dirty="0" smtClean="0"/>
              <a:t>Quasi War:</a:t>
            </a:r>
          </a:p>
          <a:p>
            <a:pPr lvl="1"/>
            <a:r>
              <a:rPr lang="en-US" dirty="0" smtClean="0"/>
              <a:t>Undeclared naval war between US and France</a:t>
            </a:r>
          </a:p>
          <a:p>
            <a:pPr lvl="1"/>
            <a:r>
              <a:rPr lang="en-US" dirty="0" smtClean="0"/>
              <a:t>Ends with Napoleon’s reign</a:t>
            </a:r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122" name="Picture 2" descr="http://upload.wikimedia.org/wikipedia/en/thumb/5/5b/Washington_Farewell_Broadside.jpg/400px-Washington_Farewell_Broadsid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0273" y="0"/>
            <a:ext cx="4003727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marblehead101.files.wordpress.com/2012/05/article-58-xyz-affair-inspired-this-1799-cartoon-everet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152400"/>
            <a:ext cx="5029200" cy="3224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7191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The Downfall of the Federalists Cont.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Alien and Sedition Acts (1798):</a:t>
            </a:r>
          </a:p>
          <a:p>
            <a:pPr lvl="1"/>
            <a:r>
              <a:rPr lang="en-US" dirty="0" smtClean="0"/>
              <a:t>Purpose: to punish opposition to Federalist Party and the Adams’ administration</a:t>
            </a:r>
          </a:p>
          <a:p>
            <a:pPr lvl="1"/>
            <a:r>
              <a:rPr lang="en-US" dirty="0" smtClean="0"/>
              <a:t>Alien Act: </a:t>
            </a:r>
          </a:p>
          <a:p>
            <a:pPr lvl="2"/>
            <a:r>
              <a:rPr lang="en-US" dirty="0" smtClean="0"/>
              <a:t>Increased residency requirement for foreigners to become citizens</a:t>
            </a:r>
          </a:p>
          <a:p>
            <a:pPr lvl="2"/>
            <a:r>
              <a:rPr lang="en-US" dirty="0" smtClean="0"/>
              <a:t>President could deport foreigners</a:t>
            </a:r>
            <a:endParaRPr lang="en-US" dirty="0"/>
          </a:p>
          <a:p>
            <a:pPr lvl="1"/>
            <a:r>
              <a:rPr lang="en-US" dirty="0" smtClean="0"/>
              <a:t>Sedition Act:</a:t>
            </a:r>
          </a:p>
          <a:p>
            <a:pPr lvl="2"/>
            <a:r>
              <a:rPr lang="en-US" dirty="0" smtClean="0"/>
              <a:t>Made it illegal to criticize the government</a:t>
            </a:r>
          </a:p>
          <a:p>
            <a:pPr lvl="2"/>
            <a:r>
              <a:rPr lang="en-US" dirty="0" smtClean="0"/>
              <a:t>10 Republican newspaper editors were convicted under the law</a:t>
            </a:r>
          </a:p>
          <a:p>
            <a:r>
              <a:rPr lang="en-US" dirty="0" smtClean="0"/>
              <a:t>Virginia and Kentucky Resolutions:</a:t>
            </a:r>
          </a:p>
          <a:p>
            <a:pPr lvl="1"/>
            <a:r>
              <a:rPr lang="en-US" dirty="0" smtClean="0"/>
              <a:t>Written by Jefferson (KY) and Madison (VA):</a:t>
            </a:r>
          </a:p>
          <a:p>
            <a:pPr lvl="1"/>
            <a:r>
              <a:rPr lang="en-US" dirty="0" smtClean="0"/>
              <a:t>Urged states to nullify the Alien and Sedition Acts</a:t>
            </a:r>
          </a:p>
          <a:p>
            <a:pPr lvl="1"/>
            <a:r>
              <a:rPr lang="en-US" dirty="0" smtClean="0"/>
              <a:t>More symbolic at the time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6146" name="Picture 2" descr="http://dmshistory8.weebly.com/uploads/8/5/5/4/8554984/55202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04800"/>
            <a:ext cx="4038600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0627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The Downfall of the Federalists Cont.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“Revolution” of 1800</a:t>
            </a:r>
          </a:p>
          <a:p>
            <a:pPr lvl="1"/>
            <a:r>
              <a:rPr lang="en-US" dirty="0" smtClean="0"/>
              <a:t>Adams v. Jefferson in election of 1800</a:t>
            </a:r>
          </a:p>
          <a:p>
            <a:pPr lvl="1"/>
            <a:r>
              <a:rPr lang="en-US" dirty="0" smtClean="0"/>
              <a:t>Jefferson and Burr tie for presidency, Jefferson eventually wins, Burr becomes VP</a:t>
            </a:r>
          </a:p>
          <a:p>
            <a:r>
              <a:rPr lang="en-US" dirty="0" smtClean="0"/>
              <a:t>Why is it called a revolution?</a:t>
            </a:r>
          </a:p>
          <a:p>
            <a:pPr lvl="1"/>
            <a:r>
              <a:rPr lang="en-US" dirty="0" smtClean="0"/>
              <a:t>Peaceful transition of power between political parties</a:t>
            </a:r>
            <a:endParaRPr lang="en-US" dirty="0"/>
          </a:p>
          <a:p>
            <a:r>
              <a:rPr lang="en-US" dirty="0" smtClean="0"/>
              <a:t>Judiciary Act of 1801:</a:t>
            </a:r>
          </a:p>
          <a:p>
            <a:pPr lvl="1"/>
            <a:r>
              <a:rPr lang="en-US" dirty="0" smtClean="0"/>
              <a:t>Passed by Federalist Congress while Adams was still president</a:t>
            </a:r>
          </a:p>
          <a:p>
            <a:pPr lvl="1"/>
            <a:r>
              <a:rPr lang="en-US" dirty="0" smtClean="0"/>
              <a:t>Created many new federal judgeships </a:t>
            </a:r>
          </a:p>
          <a:p>
            <a:pPr lvl="1"/>
            <a:r>
              <a:rPr lang="en-US" dirty="0" smtClean="0"/>
              <a:t>Adams appointed many in his last days of office</a:t>
            </a:r>
          </a:p>
          <a:p>
            <a:pPr lvl="2"/>
            <a:r>
              <a:rPr lang="en-US" dirty="0" smtClean="0"/>
              <a:t>“Midnight Judges”</a:t>
            </a:r>
            <a:endParaRPr lang="en-US" dirty="0"/>
          </a:p>
          <a:p>
            <a:pPr lvl="1"/>
            <a:r>
              <a:rPr lang="en-US" dirty="0" smtClean="0"/>
              <a:t>A showdown is coming……….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7170" name="Picture 2" descr="http://www.sjsapush.com/resources/000z40h9%5b1%5d.jpg?timestamp=131768597528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9707" y="3733800"/>
            <a:ext cx="4824293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s://encrypted-tbn1.gstatic.com/images?q=tbn:ANd9GcTsXS2qAVFIDgWKS0pHM6ogIIGPg00JUyKwVXBncYYTMzaG6G_QUYfUF7b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1454" y="152400"/>
            <a:ext cx="3440545" cy="4258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4133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Past Essay Topics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Analyze the reasons for the Anti-Federalists’ opposition to ratifying the </a:t>
            </a:r>
            <a:r>
              <a:rPr lang="en-US" dirty="0" smtClean="0"/>
              <a:t>Constitution (2008 Free Response)</a:t>
            </a:r>
          </a:p>
          <a:p>
            <a:endParaRPr lang="en-US" smtClean="0"/>
          </a:p>
          <a:p>
            <a:r>
              <a:rPr lang="en-US" smtClean="0"/>
              <a:t>To </a:t>
            </a:r>
            <a:r>
              <a:rPr lang="en-US" dirty="0"/>
              <a:t>what extent was the United States Constitution a radical departure from the Articles of Confederation</a:t>
            </a:r>
            <a:r>
              <a:rPr lang="en-US" dirty="0" smtClean="0"/>
              <a:t>? (2005 Form B Free Response)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7648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14400" y="101744"/>
            <a:ext cx="4419600" cy="1600200"/>
          </a:xfrm>
        </p:spPr>
        <p:txBody>
          <a:bodyPr/>
          <a:lstStyle/>
          <a:p>
            <a:pPr algn="l"/>
            <a:r>
              <a:rPr lang="en-US" dirty="0" smtClean="0"/>
              <a:t>That’s it!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74320" lvl="1">
              <a:buClr>
                <a:schemeClr val="accent1"/>
              </a:buClr>
              <a:buSzPct val="85000"/>
              <a:buFont typeface="Wingdings 2"/>
              <a:buChar char=""/>
            </a:pPr>
            <a:r>
              <a:rPr lang="en-US" sz="3200" dirty="0"/>
              <a:t>Subscribe to my channel</a:t>
            </a:r>
          </a:p>
          <a:p>
            <a:pPr marL="274320" lvl="1">
              <a:buClr>
                <a:schemeClr val="accent1"/>
              </a:buClr>
              <a:buSzPct val="85000"/>
              <a:buFont typeface="Wingdings 2"/>
              <a:buChar char=""/>
            </a:pPr>
            <a:r>
              <a:rPr lang="en-US" sz="3200" dirty="0"/>
              <a:t>Help spread the word</a:t>
            </a:r>
          </a:p>
          <a:p>
            <a:r>
              <a:rPr lang="en-US" dirty="0"/>
              <a:t>Questions? Comments? Ideas for videos?</a:t>
            </a:r>
          </a:p>
          <a:p>
            <a:pPr lvl="1"/>
            <a:r>
              <a:rPr lang="en-US" dirty="0"/>
              <a:t>Leave in comments</a:t>
            </a:r>
          </a:p>
          <a:p>
            <a:endParaRPr lang="en-US" dirty="0"/>
          </a:p>
        </p:txBody>
      </p:sp>
      <p:sp>
        <p:nvSpPr>
          <p:cNvPr id="4" name="Down Arrow 3"/>
          <p:cNvSpPr/>
          <p:nvPr/>
        </p:nvSpPr>
        <p:spPr>
          <a:xfrm rot="663007">
            <a:off x="604109" y="4149938"/>
            <a:ext cx="3124200" cy="2209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Subscribe</a:t>
            </a:r>
          </a:p>
          <a:p>
            <a:pPr algn="ctr"/>
            <a:r>
              <a:rPr lang="en-US" dirty="0" smtClean="0"/>
              <a:t>Down here!</a:t>
            </a:r>
            <a:endParaRPr lang="en-US" dirty="0"/>
          </a:p>
        </p:txBody>
      </p:sp>
      <p:pic>
        <p:nvPicPr>
          <p:cNvPr id="5" name="Picture 6" descr="https://encrypted-tbn0.gstatic.com/images?q=tbn:ANd9GcQ8r8Mo9FpKIW1Sidl4Mi5B2BsJO7WFI1IxflDm5b7Bw3izNFoAs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2764" y="53253"/>
            <a:ext cx="3276600" cy="1841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2" descr="https://encrypted-tbn2.gstatic.com/images?q=tbn:ANd9GcQkc5IHsMOYHShuFMA7rilTx_nj7763lEQCrXU_8ySLYj54WKBo"/>
          <p:cNvSpPr>
            <a:spLocks noChangeAspect="1" noChangeArrowheads="1"/>
          </p:cNvSpPr>
          <p:nvPr/>
        </p:nvSpPr>
        <p:spPr bwMode="auto">
          <a:xfrm>
            <a:off x="155575" y="-1790700"/>
            <a:ext cx="3486150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4" descr="https://encrypted-tbn2.gstatic.com/images?q=tbn:ANd9GcQkc5IHsMOYHShuFMA7rilTx_nj7763lEQCrXU_8ySLYj54WKBo"/>
          <p:cNvSpPr>
            <a:spLocks noChangeAspect="1" noChangeArrowheads="1"/>
          </p:cNvSpPr>
          <p:nvPr/>
        </p:nvSpPr>
        <p:spPr bwMode="auto">
          <a:xfrm>
            <a:off x="307975" y="-1638300"/>
            <a:ext cx="3486150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194" name="Picture 2" descr="http://troll.me/images/conspiracy-keanu/if-our-constitution-allows-us-free-speech-why-are-there-phone-bill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5244" y="3352800"/>
            <a:ext cx="3514119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9502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28800"/>
            <a:ext cx="6553200" cy="2514600"/>
          </a:xfrm>
        </p:spPr>
        <p:txBody>
          <a:bodyPr>
            <a:normAutofit fontScale="90000"/>
          </a:bodyPr>
          <a:lstStyle/>
          <a:p>
            <a:pPr algn="ctr"/>
            <a:r>
              <a:rPr lang="en-US" i="1" smtClean="0">
                <a:solidFill>
                  <a:schemeClr val="tx1"/>
                </a:solidFill>
              </a:rPr>
              <a:t>American History</a:t>
            </a:r>
            <a:r>
              <a:rPr lang="en-US" smtClean="0">
                <a:solidFill>
                  <a:schemeClr val="tx1"/>
                </a:solidFill>
              </a:rPr>
              <a:t>: </a:t>
            </a:r>
            <a:r>
              <a:rPr lang="en-US" dirty="0" smtClean="0">
                <a:solidFill>
                  <a:schemeClr val="tx1"/>
                </a:solidFill>
              </a:rPr>
              <a:t>Chapter 6 Review Video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4495800"/>
            <a:ext cx="7543800" cy="17526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The Constitution and the New Republic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1836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Framing A New Government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Many Americans championed a new, strong, central government</a:t>
            </a:r>
          </a:p>
          <a:p>
            <a:r>
              <a:rPr lang="en-US" dirty="0" smtClean="0"/>
              <a:t>Newburgh Conspiracy</a:t>
            </a:r>
          </a:p>
          <a:p>
            <a:pPr lvl="1"/>
            <a:r>
              <a:rPr lang="en-US" dirty="0" smtClean="0"/>
              <a:t>Military members were upset about not receiving pensions</a:t>
            </a:r>
          </a:p>
          <a:p>
            <a:pPr lvl="1"/>
            <a:r>
              <a:rPr lang="en-US" dirty="0" smtClean="0"/>
              <a:t>Washington helped prevent the rebellion</a:t>
            </a:r>
            <a:endParaRPr lang="en-US" dirty="0"/>
          </a:p>
          <a:p>
            <a:r>
              <a:rPr lang="en-US" dirty="0" smtClean="0"/>
              <a:t>Major weakness of Articles?</a:t>
            </a:r>
          </a:p>
          <a:p>
            <a:pPr lvl="1"/>
            <a:r>
              <a:rPr lang="en-US" dirty="0" smtClean="0"/>
              <a:t>Lack of ability to tax</a:t>
            </a:r>
            <a:endParaRPr lang="en-US" dirty="0"/>
          </a:p>
          <a:p>
            <a:r>
              <a:rPr lang="en-US" dirty="0" smtClean="0"/>
              <a:t>Annapolis Convention (1786):</a:t>
            </a:r>
          </a:p>
          <a:p>
            <a:pPr lvl="1"/>
            <a:r>
              <a:rPr lang="en-US" dirty="0" smtClean="0"/>
              <a:t>5 states show up to discuss commerce</a:t>
            </a:r>
          </a:p>
          <a:p>
            <a:pPr lvl="1"/>
            <a:r>
              <a:rPr lang="en-US" dirty="0" smtClean="0"/>
              <a:t>Alexander Hamilton gains a promise to meet the following year in Philadelphia </a:t>
            </a:r>
            <a:endParaRPr lang="en-US" dirty="0"/>
          </a:p>
          <a:p>
            <a:r>
              <a:rPr lang="en-US" dirty="0" smtClean="0"/>
              <a:t>Shays’ Rebellion helped people demand a strong central government</a:t>
            </a:r>
          </a:p>
          <a:p>
            <a:pPr lvl="1"/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1026" name="Picture 2" descr="http://www.unc.edu/depts/diplomat/item/2010/0912/comm/sempa_newburgh_clip_image0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685800"/>
            <a:ext cx="3067050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catholiceducation.org/images/historical%20figures/hamilt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457199"/>
            <a:ext cx="3124200" cy="3493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0533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Framing A New Government Cont.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Constitutional Convention:</a:t>
            </a:r>
          </a:p>
          <a:p>
            <a:pPr lvl="1"/>
            <a:r>
              <a:rPr lang="en-US" dirty="0" smtClean="0"/>
              <a:t>55 delegates from 12 states (save RI)</a:t>
            </a:r>
            <a:endParaRPr lang="en-US" dirty="0"/>
          </a:p>
          <a:p>
            <a:r>
              <a:rPr lang="en-US" dirty="0" smtClean="0"/>
              <a:t>Key Players:</a:t>
            </a:r>
          </a:p>
          <a:p>
            <a:pPr lvl="1"/>
            <a:r>
              <a:rPr lang="en-US" dirty="0" smtClean="0"/>
              <a:t>George Washington – president of the Convention</a:t>
            </a:r>
          </a:p>
          <a:p>
            <a:pPr lvl="1"/>
            <a:r>
              <a:rPr lang="en-US" dirty="0" smtClean="0"/>
              <a:t>Edmund Randolph (VA) – proposed 3 branches </a:t>
            </a:r>
          </a:p>
          <a:p>
            <a:r>
              <a:rPr lang="en-US" dirty="0" smtClean="0"/>
              <a:t>Issue of Representation:</a:t>
            </a:r>
          </a:p>
          <a:p>
            <a:pPr lvl="1"/>
            <a:r>
              <a:rPr lang="en-US" dirty="0" smtClean="0"/>
              <a:t>VA Plan (James Madison):</a:t>
            </a:r>
          </a:p>
          <a:p>
            <a:pPr lvl="2"/>
            <a:r>
              <a:rPr lang="en-US" dirty="0" smtClean="0"/>
              <a:t>Bicameral (2-house) legislature based on representation</a:t>
            </a:r>
          </a:p>
          <a:p>
            <a:pPr lvl="1"/>
            <a:r>
              <a:rPr lang="en-US" dirty="0" smtClean="0"/>
              <a:t>NJ Plan (William Paterson)</a:t>
            </a:r>
          </a:p>
          <a:p>
            <a:pPr lvl="2"/>
            <a:r>
              <a:rPr lang="en-US" dirty="0" smtClean="0"/>
              <a:t>Unicameral (1-house) legislature with each state having equal representation</a:t>
            </a:r>
          </a:p>
          <a:p>
            <a:pPr lvl="1"/>
            <a:r>
              <a:rPr lang="en-US" dirty="0" smtClean="0"/>
              <a:t>Great (Connecticut) Compromise (Roger Sherman):</a:t>
            </a:r>
          </a:p>
          <a:p>
            <a:pPr lvl="2"/>
            <a:r>
              <a:rPr lang="en-US" dirty="0" smtClean="0"/>
              <a:t>Bicameral legislature: lower house (House of Reps) would be based on population; upper house (Senate) would have 2 representatives per state</a:t>
            </a:r>
            <a:endParaRPr lang="en-US" dirty="0"/>
          </a:p>
          <a:p>
            <a:pPr lvl="3"/>
            <a:r>
              <a:rPr lang="en-US" dirty="0" smtClean="0"/>
              <a:t>Side note: Senators were to be elected by state legislatures, NOT by popular vote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2050" name="Picture 2" descr="http://upload.wikimedia.org/wikipedia/commons/e/eb/EdmundRandolph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1371600"/>
            <a:ext cx="1619250" cy="2133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federalistfuture.files.wordpress.com/2011/12/const_conv_thumb-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532101"/>
            <a:ext cx="5486400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9038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Framing A New Government Cont.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/>
          </a:bodyPr>
          <a:lstStyle/>
          <a:p>
            <a:r>
              <a:rPr lang="en-US" dirty="0"/>
              <a:t>Other Compromises</a:t>
            </a:r>
          </a:p>
          <a:p>
            <a:pPr lvl="1"/>
            <a:r>
              <a:rPr lang="en-US" dirty="0" smtClean="0"/>
              <a:t>3/5 Compromise</a:t>
            </a:r>
          </a:p>
          <a:p>
            <a:pPr lvl="2"/>
            <a:r>
              <a:rPr lang="en-US" dirty="0" smtClean="0"/>
              <a:t>Slaves would count towards 3/5 of a person when determining population in the House</a:t>
            </a:r>
            <a:endParaRPr lang="en-US" dirty="0"/>
          </a:p>
          <a:p>
            <a:pPr lvl="1"/>
            <a:r>
              <a:rPr lang="en-US" dirty="0" smtClean="0"/>
              <a:t>Slave-Trade Compromise:</a:t>
            </a:r>
          </a:p>
          <a:p>
            <a:pPr lvl="2"/>
            <a:r>
              <a:rPr lang="en-US" dirty="0" smtClean="0"/>
              <a:t>Slave importation could not be stopped prior to 1808</a:t>
            </a:r>
          </a:p>
          <a:p>
            <a:pPr lvl="1"/>
            <a:r>
              <a:rPr lang="en-US" dirty="0" smtClean="0"/>
              <a:t>Commerce Compromise:</a:t>
            </a:r>
          </a:p>
          <a:p>
            <a:pPr lvl="2"/>
            <a:r>
              <a:rPr lang="en-US" dirty="0" smtClean="0"/>
              <a:t>Congress could tax imports (tariffs), but not exports</a:t>
            </a:r>
          </a:p>
          <a:p>
            <a:r>
              <a:rPr lang="en-US" dirty="0" smtClean="0"/>
              <a:t>Sovereignty:</a:t>
            </a:r>
          </a:p>
          <a:p>
            <a:pPr lvl="1"/>
            <a:r>
              <a:rPr lang="en-US" dirty="0" smtClean="0"/>
              <a:t>Where does it lie? Who has ultimate power?</a:t>
            </a:r>
          </a:p>
          <a:p>
            <a:pPr lvl="2"/>
            <a:r>
              <a:rPr lang="en-US" dirty="0" smtClean="0"/>
              <a:t>The people – James Madison</a:t>
            </a:r>
          </a:p>
          <a:p>
            <a:r>
              <a:rPr lang="en-US" dirty="0" smtClean="0"/>
              <a:t>Supremacy Clause:</a:t>
            </a:r>
          </a:p>
          <a:p>
            <a:pPr lvl="1"/>
            <a:r>
              <a:rPr lang="en-US" dirty="0" smtClean="0"/>
              <a:t>Constitution would be the supreme law of the land</a:t>
            </a:r>
          </a:p>
          <a:p>
            <a:r>
              <a:rPr lang="en-US" dirty="0" smtClean="0"/>
              <a:t>Necessary and Proper (Elastic)</a:t>
            </a:r>
          </a:p>
          <a:p>
            <a:pPr lvl="1"/>
            <a:r>
              <a:rPr lang="en-US" dirty="0" smtClean="0"/>
              <a:t>Congress could make laws that are “necessary and proper”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AutoShape 2" descr="data:image/jpeg;base64,/9j/4AAQSkZJRgABAQAAAQABAAD/2wCEAAkGBhQSERUUExQVFRUWGBgaGBgYGBgeGxwbHRoeHR4cHhoYHCYeHRwkGiIcHy8gJCcpLCwsGh4xNTAqNSYrLCkBCQoKDgwOGg8PGiwlHyQqLzAyLS8sLywsNC0sKi80LC0qLywsLCwwLCwsLCwsLCwsLCwsLCwpLCwsLCwsLCwsLP/AABEIAMAA8AMBIgACEQEDEQH/xAAcAAADAQEBAQEBAAAAAAAAAAAFBgcEAwIBCAD/xABMEAABAwEFBAcECAIJAgQHAAABAgMRBAAFEiExBkFRYQcTInGBkaEyscHRFCNCUnKC4fBikgglM0NTorLC8RUkFoOz0jQ1VGNzk6P/xAAaAQADAQEBAQAAAAAAAAAAAAADBAUCAAEG/8QANREAAgECBAQDCAIBBAMAAAAAAQIDABEEEiExBRNBUWFxkRQiMoGhscHRQvAjFTPh8QYkUv/aAAwDAQACEQMRAD8Am981gd6x5QIKnChBO5A4D487YLmp+ucbaCYzJUoTmnUzOWliF9O/SXEJSMCAjEeCE8THKMuJi2jZcoDjy0ghASACeE9o95CT6206pDoNQPrTJZnyrsbel96P1WAMvhAhKEoEDQT7IHOBPjZIcQ0SA44okaJSNPEzn4WYKeqIoXHSZU88SO4RI9IsOS6zSqmMbmp0JB79B77MxYYzgFmtbc+dExs/JiRAL9hX2i2Nde7SoZaGeJeschr4mBY3W3TT0DctkqdWIxqIkJ5bkzpx1tj2frXa+qHWmGWhjKBpl7IPEzGvC2i/rneqHgrCEtpUMRUoJBAO6TPGzIiTLaFSdd6VgkaENisSwB/ivj+bUpVr7jNQFBUOIKSCNxGY1tTbsv1FawFZBWih9xX/ALTr/wAWTr12fU7ULd65gBSiQCvd4A2+3VcbtO8FoeZw5BQx6jeMxYwgkR2GQlDpb81BxZTEqsma0g1B8eooFfdEpmoWk9mFEpPImQR87cK15ThkgSBqBrzPE2fb4oEVLeFakBQ9hYWklJ4a5p5eNldrZd8f4WWh61Hz0sB8LNEcoUlTTmHxkcy3k0YUJprwUnImU6WpWxTiXaBWNIKg/IVvGFCdFZEWRv8Awi7vWwnvdT8Js47JURYYUhS0LlwnsGR7Kct3CxcDhJOeC6mwvQeJYtfZ2CHU2rxf9GxSNqfQiHVGJKlEknMmCd5/edhGzlyIDaqyrMp9pIVvz9o8SToLFNsChzqm3FhtHaUTmdIEZb9bY7+q6epS22mpDbaBkkIUZOg3jQfG2OI4F2m/xAAfIV3DcURhwZSSdehNAa++etcUtAKBprmRum2GiSCooXli0PA2ZHNkWWwMT60YgCCphYkHQjERIixbZTo4aeX1xd65psgFOEpxK3JJk5aTYLRnCJznFwNNxa1OrOsx5a318CKBXHszVLMJR2UqBS4rJOR3HU+Ay0tSNr/pL1HT9WpQqqcpMiQCMOFYlUAgwkwdYtxvcdaotpqQ0E5Es5qJGWEEEYEp0AE6GbbWdoGqVgMkuvETLq0lTmfAgbuYsjJhcSRzEWynWx108achkjk9wuLjxt9KV66hXXU4LjZZqEaEiBi5K3pOupgi3vbx76bRpWM3GgCRvyyV8T4CxNnb2lW4G0hRUZHsxoJMzvy5WzN3cwpwuNOdWlSjjSBiTiOspJBTzz4G0uZnBVWFiDcfqqCRKCVPXSpEExrZr6PkYnHp9kNyeH7ibEL86LHiS5SFDzas8KVAKT55EeNs1WtN30q6cGah3+0MEQOAxAHTfG82ZxILR5batQFjZH1GgpOqQMaozEmLWy5VYNlHlHe2sDxWBaRXfc5UOsc7DQ1J38gN9rrXbNrduKlpGeyX+pKifsNn6wkjflAjiRZsDKKXZCLMdL1J9k9j11iXHnFBqmaSZWRqYySkHU8TYZc16qpHsaFTEgxopO/v3Hws2dIG0KEAXfS9mnpxhVH2lj2p456neZsiNU/Yx6hJzHf+/WxIVLg32rMosAaeTtdUq9kgA8BZhui8H3KV92ZWynERuIgn4GyRs5UpUgpP2M/y/ocvK1I6Nx1rV4CMix2fBLon1sc4CPl8y2xFKjEsHyUmvXpTVfYqWghZyDiYCs/4hr3KFu9DcKqVaTixtqBTiGhAPZkblDIedgr9LiUQIzSoke6xy4Kr6r6O+uUqCRinNJywnvCsucW17IRcjUWOn68qEcTqFvY3FBaXZ951KsZDSFKBIjtFKRAGWg7/AJW1uUzKWXkMHErCAYM7lQMspmdLfL3oVNpUt5wrYHshOQPIpH2t2ZjW3XZoq6pVQ4lLTB/s0gZnDqr4cyeVhyzQuOXCt+7H8U7hoJ5Jw8z7/wAR+awXuhDf0enUTgaT28OskSQO8+U2AVq0YspCBokfM7+dul61xVidmFLUYAOg3/AWHUjK3DA3ZknQDnZNixJPSqGJkQvZemlU27LvcapW+qbS2twYlE7hEiSdTEeZsj31fTmMgqxHiZ926zxsZWrXSwslWFa0zvAy3+dkLau51sPmQcCvYVuI+YteneRcOjxaLavmcNy+ZJHOP8ubS+xXwrvVpLiULYOGQJQTv3wTz3G3ynaeISCFYsYG7MSN45GwRmqUnIHLhusZ2YSXahGWSTiPhn74sscYpUsWYG3fSnFgINtDr867Vzam1qSJIwyNNbfGUKIlSSPH42531eJLiykJKUmJPLLjysPF9uboHgLcmIyoAzte1dNEzfCoFG6W4XH1/VuoSkRJUYI8ImzhdFElpoJSvrQJOPQEznHKcrTc3nlrnGf62pNyt4adpI+4mfETapw18zsCSSPHSoXFg6xjNtftQDaB4fSm8QBCUjIiRnO62C7ru668D2R1ae2oACICRAjTNUCOZtsv5mXjygeQsT6PKNTjipGrrTff2sSvIYfOyfGFeOVZBsQRVbhpX2fL2Aqq9LNUhq6CXUBfaaGHIdon036WXLlAobmQvelgu8CVrEp8ipPlbv8A0iKyKBlH33wfBKFH3kW47fo/qMFOhZp9P/L9LfKzPzcq9C32qtGco8qjK7wEiBEgn2pOm/nvswdHbSq6qFOt8t4knCqMWY0BSSMj3iyWnKeMGxDZW8VM1bS0TixACNc/1i1lcRNEbBz60CVEl+JR6VQL6o3KOtNO82h5SEhxLiUwcKhEifERxtiYo0KdU6w4QpcY21mJjhzHPzsf6RNokrSX8HaSgJHGSZgn7oUT+zaRsXm4kyFWKuLixV1xK3G1xvSzYZ4CGgax7bj0pzvgvUauuaK0YjnhVkDxjQg87HLu2sNSgf8AUKXrEjRzAMSece0BzEd1hWzt8uOpKVtlSQJmNRvwzmYtxvfZx5ULZeKkHiRKTw4eItr/AE9gAcOcw8d/mKPFxoo2TEi31B8j0o470ctPK+kt1DlSwMw0mMfNOKY8kg++zPeO1hZu5dUEuIcCQ00lYAhegKQPspGef3TZH2JpH2HFS+EOKwhpGErS4c5CoGQjKd0zZpv6lF5sdSFdVUMkktKIiYz7W7LRXMyM7KTQMjWYWPangFxI5kLX8Kii15ZnMmTYpcq1QQpP1ZBE/LjbxX3euldUl1HaTuIjxi2CpvFa9TlwFjRGONbsT5CkZSzmwFq3XXCXwCThxQTO46etrB0UXo2qreZQRnTmfBaB7ibRGmBUCN5iz70SqTS1yXHVhGNtwQdwiZPMkCAM7aMjsmUDSh5VDXO+woTT1JaQ4pz23DCRvhM+8nyAt9uG6nXetWR7SYSOYzBnQWNVF3NNvOvOnrCVrKE6BKSo4Z54Yy99s7t8OvNktEJbBw5ZCdYEZkARnppY6y8tgegvpTC8OGrztYt23rtdNQAkNlXWBSRIOYWkJJUT5HPutsvylXUsoQwUoCQlODTsjIBMZQMyeJt9vHa1LWAFhtTpCZSIESNJCT3W9XdXswcTBZ34QsKA8jAtFXDYhyxgQnU3HSqTTR4awlYBrUmPXDgID6VNpUMOMg5KnI8CN2VvV60v0RgNggqVmVDRRz0O8Ae/nZ/ZfacBS28FcUqz9+XpbjX0jWDC8hrBOWKEgHvyiwziwE5U6EMOoH0NKtAzPzI2Fj/bil/YSrilWJ0WfUD427pvZqoxsOpBg5jxyUk8eVjFBd9MAeqSgJOuBcj0JsPqtm6YKKiDJMyV5jPjajhuMxw2Q/D1BBrzHcOXEQKbWcbEfuk6+tmlU/1iPrGtyo9nkobj6WKUOKlo1vLP1jgAQOA3d33vBNmenpVyEs9snLASFFWWnO3mpbZeVgfRhWnLAqYB7tJ/SzEmEixic3Bm46r18takpiZcKeXih5N0+dT1mgWtpCUJKluEkAax8oEz32KJ2XaZT/3LoBOcI90ke4EWd6qmapmMYAA0OEZhAGQHKYsqO3oyVkJSomJKlAe+ZnlZGQSKQMhuelVkeORcwYWAtesrbdLiwtU63FSAMROp0ynlOlnRl0JyGUQAOAGVs9XQJpaE1KU/WrSgQYgFSo4eOu63JEzb6DgBEokby/NfPcejW0Y8/wAUHeqA6VneFqT5H5Wf+h650uKU4Z+rcLh/EUpCR/lJtKLqqpeeSdCVKH82fpa/dEV29VQFZ1dUpXgOyPcbecTnWTA8xtwftW8PGY5sg2rT0ivsJpgp9tDkK7IWkKgnLIHfFhl40Kay5i23oWSlIHFHsgeQFl/povGXGWZyCFLUOJMge4+lunRTfmNl2nUc0nGj8OQIH5oPjb4USH2ZG6jWvoFiI1qPUNyF5Sk40pIyVM8dQBrNjyHaWgT2frXyNcp9MkDzNsO2lAqjvB1OiFkqTGXYUctOBkeFhCClrM5k5g2uQxjEkEtZbXpVm5ewuaqGwdEL1ZqmHISsoBA4BQgEckrAPiLTZYTTrU2UHrEKKVTuUkwR58LMfRNtP9HvJKlGErGFQ5E5/PwsV6edlCzWpqmx9XUiTGgcSBi80wrn2uFjRSLh2OQXHfrWXBk+Kg+yV6uJrWQpJCVkoJjLtDLxmNTZhvJo9e7Tzhxt40EZQdD6wfO082evJxqpZkkDrG5B4YhamXtTE1bKzqkOp8CkZec2JHiT7YhVic2hvSeKhHszkge7qPOu/R5SNpCXXBK2WyVrJJMkGdcskz5WmH/ix0Vi6lJKVLcUuO86eAy7rUSgc6u6q13PEoOevZj1tHrKMz52BJ3trT8bZQGXSrYzVtXrS40oSX0D2DHa/hz47juOVkdmkoXiUkKaXoUzhUDyCsp5WHbH3uqnXjTMYgCOI32cNs7qagVzKMfWgBaQJ7RHtaZTBk8Rzs/BibrkdQQO+/rXYzDCRPaIrhuoH3tSu5cAppVjxiTBiMuY+96Zb7FqTC1lIxKISVHdMDwA1JsAdqFBAStRmZwZQJ3DhA99i7BSsYm0oUqfte13a5DkNeJs00QkX/1xtrbrSsEpwzEzattfoK93hdLjr6kpdinSkfWEQNO1A1JmYtwr69KW007APVpyUs6mVZ+Zt3v+gqkltJhWNMwkjCnOBwHO2Zi7DhSklJOIFUZmN3rNksJh5XctILKNdaalkV7KpuzaV82do1uvlAQVvnSdRx18bCL0qHkPFDpVKFZpPI8Blpaj3BVUyKlL7eEPDgrXPQon1At/bZ7MtV7/AF4JYcIhQCZB55kEG04cQtFyySPDb1ozQFpeYQDfrvU5XfCklOE9kiD8/wBLGbq2hUMSXDibgyFaEcBz5aGxyg6OmUZrcU4eaQB5Tn42Mm6KZpEuK7OgxQlPMAJzPdNsocIVu8mvYAk1ztOrWRNO5ItSW9cP95R4loc1QkSUnw3d+nu2UVw/RZffLeIDJJShQE7ziBGLhG/fYsnbSlbCm2ECE6wMI741VxzsnbV1zq1y4qU+0kDJMHgPjZYPK7WtYd+tPgjlZe3pXt+/SoqwOKbxSCZhSp4q4eNh9MhSXAes7M9qDOW/lbCypKiAEkk5ABIJJOgizYjZRtpGJ4DEBKkzCUclFOZVyB87VFxsOGUAJY9wdamHDtMxOa9HLtS4qlDyVJcRCsaDnEGIB32GsJpHSFpGAzOXsk8TzHhZm2Kpuso3AlBS0VEIUU4QoEdopGsAjX5GyJfFQltam8ZSoHQjKfC1E8VJVebHcH1FJJwxM7NE+Uj0p2vtzr6FNOmJBbMj+EzlbAJCjII77caG5MTTa0qUkqTJKTqMJM+dhqNoHEZGVDmmbVOENhVVzh76nW/epfEIsU7DmkE+lD6ylbYdbhBxODFixKynWUxBGu+36Y2bowzRst/dbQD3xJ9ZtA017TjqcbYLqAICTnhKeA1GE+tqLTdK6SkJWgAg5xI9FaedpPEMDiXwzJDZtTse9NrioxMCylRbrrU+6Sr0628agjPAoNjuSkT6zbBcV6rpXG3UbldocU6EeIPpb7WXI66647ibV1ji3CAoaqUTvHO3qkuZ3rF4kHDhSAZBnWdDOptGXhk6WR0NgPxV/DY7DOQC49f3RPpTo+ubbqWxiCUkE8EqOJKu7Mz3i02Q7iRgO4yk8Dw7iPdaw3BeSVNFl1CmlIGH6xJCFjTJRyzG4+E2StodhVNKUplJWhRySNU56HlwNsRGSIjDuPLTf/ml5OWSWVhbrrQzZvZSpdUl1CcCUmcS5AMcBqeFrnc62b3uxTDwDi6ciADmSmcJBBGolOtoyi6q5TXUHGlmThBcTlyOfaTysw9Hynrtf6xa28GYUkLzKTqNI1giziYDFuTddDtpb6mkmxkC/wAx9/tXVW0dxyEKo3sSTEnECCD/APkkZ2Ydoa1ltxIqFhtOLCpY1GLWIBzjkd1le/2aRVWuq6oy+52UZlHWGJjIAknOM4m3PpDog2w2FqxOKczO7JKsgOEkZ625cDHw8iSRiX/iL3sT1+VD5r43/GgsnUnr4Cmp672HqCoYpH+sQtMJcVxkE4oSOEaWlV97D1NJ2nkQ3ucT2kHxTp3GDZi2EvIJQ8y4oJChqTGShBg8vjb3sztvUUi1IeCKlk9lWMicPJRyI3woEd1p4GJN2T3u99z432p98kYApTu1iAdYMRO/XdZkG0IZpXGlCcWQnTP9iLYb+vamdqCaNhSceQbSSoTyAGUn7IyyysBWytTsOggj2knIjOIIOlnYhlObrbb91qOZ8uVdPGu1I2p5WJXsjysQZqpcSGvakDFuAJgzxHK33a+kVTltEYUqbCgnQakGeOYsT2KuZTjZfdhLLclOQGI71E/aAEgczys97Vy/9v4upP4oD4ezESen7r3eVCahJSDgdRqmYChu8DuJ7jYa9VlhvBo4cjxG4+O7/m2dVU85VF5qZKoQmJkaBMcwLMtbdiFkuLRDzYhSZ3gHhkdxB4Wfu2MjLDRhv4jwpeKT/TpLEe62x6i/4rBS3iipaDj7cOJIhxPZUVDQgjXnIizNcdImrXiqqlTTZGQCszwlR0Hfw3WT71uuqyQimcCdMhlHAEHzNvV0bJV0/VpLYJ+2oR/KJPpZSWZMKnLgsT1Y6/IV6sLTNnkuOwrrVbJVKaxTbqlraBMOBUhad2HOASI7tbeNpqtQIZaErAwhKAYQn7qQOOvE6nWz3RstUjIDziAoDtEkanWBrE2DPbX0aFHqwYUTiWhHHfqCbSmkX+O5p1I2PxbCkel2WfT21jqwNyj2jywjMeMWI3jTBVG0o6pWpJPI5/KzQlDbqFVRdWqnTISlTQbCyNSYUpSkJ0iRJy3GwV8BV3SM5cWRl/EBZUz3JXsafw6jLaiGxWz4S19JKBJOFoEZlWhVnw08DY5s1seq831OOmKBhRzMjr3B7Rn7gMyeGQ1MGLtuJbyGqZs4FJaCVK+7MBSs/tAYo5kW7dK+0zdBRooaaEkpwwNyRu+J4kjibCwy8yQynptQZyQBGtZKnbBLtWGWQBSoPViB7ao9rkkZADvPcibfXI2Hy84ooxgQMszv4n0sX2eouoZxq1SNT97Un+b3W87dpTWXeipRuCVju9lQ8DaiH5qst9RrWZo1hKgDpr51uuxQTRtEGQGxFllbQxeNi9xuzdqB/APRRsJfEKItW/8AGHu8qH+2qVxZTZGFEujC7yq8cZ1xKA/ChP6DytQdsdnGgy8+sStKCqecQPhZY6Im8V4OA6IaWocgSlPxs39JVT/2D5+8Up81D5W+f4vLJFOkMbEHPc27CqSokgU2v7g9TUWZdKlgC25lxXX1DWIhLSikETnHHytnuduHUKOmIHyzt7ZyL6z9tajPfahhuIYoAnOaLHw/DyzBWUWtc15rLzW20VuKIn2UgmTw15Z8pto2a20Dv1D+QIhKidf4SfcbKF+Xl1zkj2BkgcuPedbDpsKWefEoOc2o1HhSKQxRMeWuhqsq2WxApS6pJnsqyMciDqOYg2S7/oaqnOF4qwz2VpPYPKREHkc7HdndsFN06caetCSEnPtAaTJ13a2Y6uupn0dpwYVapWIJ9M/CwTj8SoyysT5GjLhot0UUC2HuEPKTUKW71LCwoIUSUlQEgCcpB17udhvSVtAHahKEaNAhUaYjEjwAA75s6Ut8stoQy2OynJIAMA8cgTPM2V39jmnHVEKCQokxGkncQZ9LJpiFaXNKbW2ozRkLZRSUygmO1A4xPvsSRc/1uFQdcTAIUkGM+OXrNmCvo26BIPUFU6L9pJPDGcp5elvVfeDxpUPtABJVChEkZGInnlpvswuIkLgqLjxrDRIV8a+3M07SL6ymThcTorLtcjJ0IyIsW2ru8Xg2H0o6mqEY0kiHI5g5ngfA7oTUX+6tBSFqSsZgjL3WztbWVKCD1ilDelUEHlnbsThZM4nSwJ7X+amsRMtsp6f29Vq/dm6aqRTPVS+rbZSZEwFBWEgFWoznIZmcosnbX7XIfimpQEtJgZCMhkBA04AeJs6XrUuG7mHW0hWEJWQZMIKN0Rp7pso023KlLSlLbCQTqUKPjkoWYZ2zWA7dadmReYW+ZrFsc8lFQfq1LKEEohJIxZcOVmNq4KpbyVBpZK83FHJIB9lInUp1kcYt5VtK+lS4WklX9khKBCEx7azqT91M52J3bV1jpSAtaRMCIClHwGVvW4jNhSFUC9+mtJPhkxWaR9iOtS9e2dSgkBeQJiZ499juyN/PVD01CyWgDlJAJ89B8rJLDIUSpRAA9bO9w3OskZYW+riTl2lEHIRnAEWzHGCwFqJeR75aC7c3ol+pwtJAbQMKUpETOZPM7p5W5t3ASAW0uDKTjIj3etnhF0U9KC45E71H2vAbu6ydtBtiXJQ32W9/EjmRyszJGqDXftR0hEYzyGmLpId+j0lLTJyGESBvwhJPmtU+FvF3tYaGkScsa2z/ADPT7reNvx9Ko6eqTmMInlIAV5KTbbU3UtaKCnb/ALRamEjkQnET3DU9xtCw2sQHXMb+dcjWkJO1qp2ytSG3Kh1X2W59R7zl42hd63qa69cZOJOPL8Kc58SJ8bUbbS8101LVYcipODzXHpraUbINzUdyVfKzOD0it4mvCuade2lPm2TvUUEDVaQP5svibYOjysD9I7TLMhM5fwOAzHcr3i3jpTXDbKQZGWfgbLWwd4dVWIBMBwFB7z7P+YCzMGhJ7mgTsWa9N1wslFOWjqgrT5KNsd6pwuEaZJ9Rl++Vj77YDpIGSyT3nQ2Ebft9W6yfvsjzSoj3EWY4FJycc4PjQuIx8yBbU39DNOPpFU5waaT5qV8rFelzsUIA+08j0Cifhbz0I0MUjr5/vXIH4WxH+pSrcOmp3/t6ZP33Vq8kgfGyvElEvEJJBso+prOCuqKpqVsTiQPxE9yU/Mi3jaR7q2cG9Z/U/K2+jYhYUfZSmBzJMn3AWXtsFq68oWIKIEcMpjvtqJcsY8ask8mJnO7aDyoEo213ddxdVA03n4DnbO02VEAd1mJ+qFKyAj+0UMuQ3q7zu/S2ybDxqNXslDSVtJIxASYzAO6SdTMWy3Ds+7VuYiopQDms5nuTxPut72cucrPWOSEHzV+nO3a+9qCAWWOwlORUMieSY0HPf3agzknIu/ejW0BNOD+1FLRwyg43Igq1gj76+M7hpyt3232VcXSU9XTknEASkbwpMjxBBAtIYOtv0LsheAe2eClZ9ShU8YbM+iZNuECg5utcJDt0qd7M7YSCzUgLQeyoLEkclD7SfUelm5rZdCWHmGzLTslE54FHMCd6Zgg6xI4E4to9gE1jIqqQjrsOIRo6OHJXA+Btz6N9oOsCqZ3JxuYScjA9oQeGvLMWC4aEiRK3cNoamwdwOwsYVoVhUDyMEeB91ud8UmBWmRzFmjpUuAtVAfSOy7kr8YGv5k594VbEy4h1loKzxAoPeNPHW30eGIxsZRjY7g1NlJhcEDTaqexf6aOloS4Pq19W2vkC1r4GJHCy3f2w4brCmnALbnaSr7LYJzSOJnTkRwsX2vuMusUrUwhElR5BCUiBxOfdbRdDOEDchAAE8PebfM4wcqfOD0sR9jV+VSW+QrRQ3A2hOJWQEScs/HebMOzSEmXIgDJA4C0yvva1dTUBhALbaVFOE5EnST47rNOy9/KbUqndyIOU/vQjMWawMYz5nG+xqXjSxjyqfl4Ur0GzNO0orwgqmZVGXcIgW+3ntc2yMDZCjMEgZA8/fAslXttE67kDE7k657pt1prjUUJKzgSBJJ1xH9geFq8BVmN9BVWSULaPDrf7f3zr3te29iSpSlLSrThxEDnn5Ww0OzLihic+rTxOvrp42YUVZAQ03iXhGFM590AZ+Nl29b3UpRGcgxB3Eboso+W96wYVT3sQ1z2FMd134y0n6GrtNLMAmTCjl34T3CDap7CXYH6/rj7NMhUcMbnZHkgKPiLQGkp1YkuKMAKBz5EW/TXR3SdVQLdjtOrWry7Cfd77JiECTMOtLzNoTawO1Ku2zTbrlQ1IwqkKj7OISD5jEPG0w2buw09QtKvbSM+4KTmOIPG3as2uP/UH3R2kFZSRxQnIEcxEjv52YB1bmF1MHKAoagTOEjgD5Z2TcnDyH/5NN4dQ2R+1AukVyUtHgT7rJDDxStKhqkgjvBmzhtrJbE7lSDuI/ZsmAWaw5BS9ITgh7VZKqpC221iNyvBWdh3S+j6umI3FwT/LlbhcD+OiTvwpUn+Uz7osS6RKfrmKdP2lO4UxxWAD87e5sk2cdQKLbMgHnVT6Pbu+j3XStnI9UFHvc7Xx9LJ/TerOjTyeP/pi1ODISEpAyEAdw091pT04VOGoYH3WVq81H5WFCS6u5/kaVj0ceApT2aqkOVQb1wJKjwxCPdr5WU9vv/mD/wCIf6RYr0Y513e257psM27H9Yv94/0i1h4QuVRWZJ2le7dBQ662RJUdEjP9+nnYjdt3dcsvOjsfZSd/Cf4R627XVdgW2AdCQTzA0HdOds+0d6GS0gQlOSt08vw++0uRy7kL/wBCiqABrXquv/GsIbyRvI35afhsErx21d9vV2tSvuH6e8281KsUniTYqoEFhXXLA3rpQ1wSChYBQrXlztbuhNoLpKqlUQUkmPwuoKTaCWsv9Huul15s/wCGD5KEehNiCg0tdHm3CrvfNM+SWCspVP8AdqBjEOU6izf0h7IqSpN50f8AaNwtYTotI+3lrl7XFNpZtzS9XeNWjg+76rJ+NqP0KbeSoUFQcj/YKPH/AAzO4jTxG+3lr6GtA0bva7kXlQApyDiAps/dOo/lV2Tym032I2WdeewOJKEsugqkfaSfZHObWp7Zz6G2ttrJsrUptP3MWZR+ELkgcDFg941iaZsvK7DhTiMZ4QBBWY3D1MWHhmaIlRt+KchgExDNsNfSvF9vpAKlkJbbHaPdr6yLTKv2+c+ltLSClhCgcH3hooq5xMcMrcL42qVVrwiUsp9lO87ipXFRHlYDhbCSlalBaSYESk/EetiHBK6c1/5XHlQJsUXcqKqm2mz6UVNPWtZtVGCSNMUAg/mRHik2GbXVwD7axkcIBIOZg5eW6zD0Y3l9Out2kMFynzbxZ6yUHPgqRykWXL1ox9DcUTicJScXPEMhYXDkdoXwo1KH6dKWdlWQO3lQRl5hhJ6tCQRqpeaj3WD1t94pVMkbz8LcatlS1dklYPGf+LfzF2JSJcPgP3Fn3GZRkq1zZTdUXKK53bWvB1LiSZB8O6Lb7zdT1inVpSVqMwn2Qe/ebDqi8Y7KEwLdbupzGJRMnT52Vdsg1pcFFb3febv0rxC3FZ6xkOZOQ/S36fvpZorpgZraY3b1pRr4uZ+NoH0e0gqLzp2wJHWpJPJErJ9Ba39KToNNgUvAnElSzMdlJxEE8DAB4zFvI7nU0pO+Yi5r800tNhSVrOHcBvPhYvs3eCkPJAJwrMEbjll4zbNeN+occIS0FNzCcXtfpPC2VNSELGHslJB7iDOtsWz+6wprDyBCNdKba6pBUpKuzxBEpIPpZaqqBBMhPig5eWdna/LvS9Tt1DYyKe1HA5+ipFp26wQ+E8wbLrBymIBpjFkBtRenjZPJlQOQxnI80gT5+6zkKbrF0M5xUoPkk2SLhEIIy0Sr1Vaj7OoxlpWpSsK8YI+NumNkzdgaDKuQ/wB61S0mVDxNol07OFVYUj7NOgealG1spczPK0J6aKmLxXmBCWx5Jn42ZwCB1QN51MLFcxFLnReMNYCd6Fj0sL22P9Y1HJfwFjVxULraUVKQAg+yZ9rcQRuBzE91lraOrDta8vctc+gtWnkQy5F6D8UOMEjMaLVlT1NMkD2lBKR5Sfl42y7T0n1rbg9h5AIPP9kW87UgkNxoMZ9U2701Sr6O22uCEklAIzz/ANoz79LRsPbIb9aae+YWoW631LR+8r0yyHlJ8rYEgacrElYXpByUCdbcqdjqlKKwCMJCeBJysQMNq3sbjaha0xao/wBH6RXK4KQU+QKvlaaylXfandEdTgraNCG1gEudYpQiSUHTjn7rbUjrQpEO60tdL9NgvirHFaVD8yEn32GbL7NvPrSpEpwkFKhkZB1B3RxtV+kfYpFTein1LSG+rbxGRqmR8rBr12up6Nvq2BnHtD2j3cO8+lsNe9PwYO45kmi0+XntE51SEOYVvJSkHDOHFoVKO4TutOW9rXG7weaqBjR7CwRqI4HdB9nhblsBejtQ8+tRIRCRhnKcWITxIAOfOzL0u7DLCaesZTKwlLbwG8gShUbzqk/lsAyGR2Ta1vWiSTLlEcfw/ekbaLZAU7geY7dK5oRn1ZP2VcuB8DmM1GuTLyh/EbN2zm0zlM+tl1BUw5JU2oaTrhB9RbvfuweI/SqJXXMqklIzUg78tSB5jeN9qSMzQLGR/LQ9KkOAshI7V66I6/6NeDfa7LwLah36H+YDzto2zojT3q6ymQ2tfXxnhhXaMDT2pE2VqF7A4kp1SoKnmDNqZ0l/WClqEpBxtqT5gLAnnJ8rBhHs3E47No4IPmuv2oEpLxNp5VP6NoreSjMjf4fv3WwX28UOrCYATAiN8SbO2xd3J6p6oX7IlIPJAxLI8YH5bT68nCvEs6qJUfzGbYnxN8c6w6KmmneqEQeWK8hv1rnTOlwxAjfE223i/AwAwTryHC3ihQG0nFqMz+/Owt90qJUd9sO7TPdjtXACNdNzVR/o+0eO8HFxk00ojvUUp90+Vtf9IK/1F5qmSYThLi+ZKiEjuhM+IsS/o4UsNVjvFTSB+VK1H/UPIWQul2s629qjgjA2PypHxmxdhS3xPSqwMCce/RPfx8LY5ztsvJXaCBogR477YosNddaId6ofR1fwWlVK5vBKeY+0n/cPG2DaO5S1UA8Jg8RuPnZQpalTa0rSSFJIII3EWqtLWN3lTBQhLzeZB3Hh+FXpbnUsNN6pwEYhMh+IfahF1HtOAZQhPoQLUrY+OrQeIBm0tu9tSPpHWApUClJB7yT7harbKLCWGCdC2k+Ysliv9gg9q9xVjIbVQqHTy91vzf0zPzer4+6E/wCkfpb9D3XXJUMjlb81dKb2O86w/wD3cI8ABZ1FtGo8BUiM+81U3ZbZ/rLqYQdS0D4qkj3i0d2oo4Ul1Oisj32/R13sCnpEg5BlkA/kbA+FvzwlzFSmSCUEmdRx+VjT+7lI3rzD+9mHSu1RC6dLhElICo5gQr5+Fg6LwUVA4cc5xBnLLKLaNnr0hZQrMKMieO/zFul4hylMskhCiY5Hh8uVkozkYoflTLarmFeL3psIS4ppTZPAj1jS3mgvTtJSsygxiJGY8steIt4pqGqrl9kLcPE5JHjoLOl07Bs0wx1a0rP3Aez8z4wLMZQaJh8PLL8I070MuthTy8NK2Fic14cKE96jr3CzixTtUikFbgU8pQSkA4QFKOEDlrrrZc2g2+6kdTTtpQmMoECPDXwjxshVN5uOLC1KJUDI5EcOFsiNQbgU6ZIcMLfE30qrdLtNVULVPLg+u6wKCZhBThgAnUkE5/w2kKllRkkknjnb9H9IFB/1e4m32hicSlD6QOITDifLFl/DaQbB7L9a71ihKWyMtxXqB3DU+HG3ksgjXMaRaWXEN7x/VMN2tf8ATrsUtWTigT/5ixCR+UR5G1MuOtVeFwIUTLimCkk/4jUgHPeSkedott/fgqHgw2ZaZnEdyl/aOXDQeNrT0V0RauZrEIxBxefBRMWxh4SEzvuxrEjDMFHSpS3tGnDDzaVDDOm7ut3ui9mWl9bTOlvFmUknAe9Jn4WVdo3YU5hyzw+H62yU6FYQIECzckCqioGO1z2vQhISxawOtVdwXdWnFUNhp3e4yoDF3iM/ETzs3puClepmm+tStpqMKic8gRmoEbjFoOwiDlqfS1E2cdJu55oaJn/ar3zZfHQezRRSsbnMLeF9L0NZBIzADSs9/sfQ7oDfsrWEp/Ms4l+k+Vpm8kYM9MQHgDak9Lb56yma3SpZ/mCR6YvO0wvB/skcVE+ptP4cCYs53Y3quhCIwPY19viUOLH2VkqSdxCjNh6lQAPE29qqFFAQc0jSd3cbc3VTanpfSp1zbWr/AP0eh/Vz/OoV/wCmi0c2tqcV5VKj/wDUunycMegFq9/R2d/7KoTwenzQn5Wje1qP6wqhpFQ8P/6qztttqBH8ZoUs4lE8Tb+qGikwbf1Q2UqIt1FSFJCV7tDvsOjeFZbM2x1SprG4nIiPGAcu6y643GhBsx7ONEsqA1UrCO8wBbLnTSjYXSUGnVbbV4MiSW1xIO/h+ZNmKhUtLaGtzaECRvwAT7rT+9AW1ANkjqwACJ3D5j1s9PtraYW4pYKW28asQzgASAR8bBxIRwUc2qxzIZxd/dPenTZy61hloyZKEE95SDaI1tAai/Q3rjrFT+FK8/QG1VZYr2wMCHIIkYHEqHkT8LK91IbcrFOMNFVS2VFRQJWkkwSRMAySPGzxIsBSC8OvmKyKfnTx0kVfU3VVL0JbwDvWQn42g1z3S6ulUEIUrFijL4nutTtr79cp0J+mBxKXCcKVmZKYM4ROkjOyrfO2pZQClAMnKw5iGIFbhwEMQvJKPlrQW6+jl6UrdUhABkjVXpkPOzSaClaThdUFjTtGe7gLIFbtpUO/bwjl87FKtQqKNKjKi3meMb/L4WxlDOAfWi+0YWFTykLHxplvbaZbLUUrYgfdgRzgbu606vS+Hns3FKI8hYhQXg6wpKfbQogJPyPwsVvCgZfOAqCXE8CJz5b7EfPCSsgpCbGviNjYdhQFh5L6A2ow4n2VcbD30KbVChB9PCxCr2YdbPZhYH3Tn5Hf3TbTc13vVKuqU2SBqtQICRzPHkMzbBkW2a9LgHaqL0H9ICkJco3UlSAC42oCQn7yTyJgjmTxsbvbZ50U7iaBLbS1k4UyUhIUSVYTB7We+I8ALKqn2rqYhlOJ1WgVqTuWuNEjcn9TbNcvS6/Twl1IqSTJIhJ7pgj0sqkb4k8zZF79aKWEQy9TRbZjoOeUpAqVJQ0CFLwnEtcfZEZJHOZ5Z2o3SFtI3d1AUpgHCG20DugDwGfcOdkip6cnSmGqcJPFS5HklI99pXtXtM9WvBTqyuPZ3ATwGgFn2mDHy9KEsJQXNYQ2tasSiVSSTHHusTo8UkAHnlYfQUi3FBKJ5q3Cx2pbXKWWkOOLjMiSfPcfcLPYWNcpnm0UfU9hQZ2GYRR7n6DvXJhQmAZPvtRdg2gaeoSreYHin4ZWD3BsOIxVEJ/gBk/mUNO4T3izfd/VKpH3GCjAwlYAb0xhMxOhzInXM99oHFMUMSNTe7DyGugpxcOkQGu1JPSbWdbXrSP7lsJH4s1H1NliiudLsiRISIz0M693G2m8rzD1S+s6uLWofhJIHpFglDe6mncQ3ZKB0I3i3mGUogTsBVRWjTR6w1oUhakLTCkkgjnb3Q0iXezOFf2Z0PLvs533dCK1gPMntgDCDqoDVJz9obu6NM7JibtV90zzMWeFhSM2GlzaC46VX/6OlT/8Y0dR1KgP/wBiVf7bTnpEZ6u9qwR/fKP83a+NmvoQqeovHARAebUnWe0IUPcbcOnC5ii81OAGHm0LmMshgOfem2tCKnlHSWxBvU9fIOXkfgbZlJi3t3nbnbI0ojb17QibPmxdLFOXCNFKw9/Ed1guy+zJqO2o4WkmCTvPDws7V7YSysN5IbSYAjKBJ8Y99vbADM21EQa2FYPoBKFE54tPEwD45mznt2eru2rI+6hvzUAfSwK4aRZQ0FkFKlt4ANcMhWfPM+liHShWRQlsauuA/lQJPrhHjabI4eQ22uKalGwFVe7ldhHcn3C086HruwuXg+Rm7VLQO5ClHL8yv8otRLogsNEb20HzSDZYuMJpWSCpIGN1RM71OKUfeB4WtCxqHc6gUh9L81N6MtDNDDUkfxKVP/sHhaa7WVQLoSnRI9T+nvs/bUXiAt+oOZJUrwnsjygedpoXUuklRwrOc7iedloh7Q5I0tt404w5SgGsAFmPZ6v6lBUc0SkEfinjYK/TqA0EcRpYjSUql05SnUqRHqSfCxZYSBlYVyMNxTHS3K2cRacBbIJDatUq4JVpHkRl32G1WyLi1FSMQUcyFkb/AOIGLDqq8AyUtt/Y9pQJBJ4SLe29oVER1rie5SgfNNs+0ShOW4DDp3FecpC2dSQaZrluB1qFVL8IH2Tp/Osf6Z77aK3bdlrst58xoO5O88zZHeZSoypwknOSoE+ZtxLDY+1Pj8hZMQxsSXFz6Cj3YfDpTCL/AGHFFSknETJJSJPMkHM87dWjSFUgRkZMK79N1lnFlCEme7PysSualUhWNU5jTuzzsVME8nwXtXGdUsDa9GxTU7gICgR/CvPym3RvZinOeFQ/PHrbLSbPYCtSQSk+yTvGo+FvqGVLBBynIf8ANtvgEw4BklOuwH5rxcS01wqDTcmiVO/SU4IxtgA554jPhM2KXftYyoENSqOWEfP0tNK2l6tZSd1vVI+WHQR7KgPX5GwliDWErEgdCdK52y6oACetO163g4+oNqWcB1QnJMc96s+PA2dWGxR3HhJgvrIToPaVkN32R6WStmKJT7iY1cUAnu3HylXjZq6XnR1TVOj+5SF5biMk/wCUHzsvjTzZIoEGl81vBf2aEg196pE+2sOThISchOU5Zx87eShKM1domx56iddUSoYY7InPCkaAccuG+beGdn0T2iVcd3oPnaiYHLbVQMqIM17k697Xrhde0IbISAog66Ad+fD1scvikCgHWhiUoHsg6+ntfrYU/QIDoCEgAAfrYxRVGEwRKf3mBYvJYajcUODHiVjFLfL36g1h2RvhKKttYCkrSZE8jmJ7pFqV0wXYaygZrGMy0e1x6tcA8+yqD4myPWXYFLS8hAxBUkp3+Wpg5/uWrZTbFLFWqjqINPUIChi0SpSYUD/ArPuPebY+LQ9aFiYnhfMDt18KkyadSpCgCBvsPepQJI/4tVNq9hFUTylJBVTrPYVrH8KufPf52nztPClQJGc+BibeNFlXMKyuJErhX69etY7vvNTQJSpSZ1j9d/OzxsmFLoHgR/i+qTZA6vCv3WpHR9UNtpcQtSYOEgrIAJMggTkd2W+TYE5LRaVtVKub00XI126cR7DaSfBsfGy1t19bUrGobShPcSMX+6zdSXmw2pSlOtCExmtO/MnXgN3G0W2kv5T1W88hSkhayRBI7IyT/lAsphomILN1NEkax8q/Vezgikp5z+pa/wBCbSTaenDX0l5KVJSkuEkkwVlRCQBzUR4Tbtsj07U6KdlqqQ6HG0hBWkBSVBIgGJkGIkRrZU6UdvGKpKWqVSlIKsayQpOY9lMHhmTu052osqutjU6MsjmsV4Yqm7krKgClYx8NSN35bLrdwg6upHgbMnR1SKfbfYWlXVLSYXBwhURrx9k/l529nZGko0hVdVYl69S0c+4/a/099kIAwd4wdjf5GmWddyKXm7nKRlUIHLO2hoYWclR9YMwY+zxtzvnaProap2+rb0AyxHvj9e+3uop1JpnEEdtK0ZDdOVqSPJoCb26UOym5tasztAzqcQ/MDbwaJgb1fvwsMGOcIxTwzmxRm71pSZBKyICdSPlY5xdt41v5VhYM2zGvgSxlIUY77FbnusO5ttCB9ojfwGdiFx7Hl1pAXIAUVHieU2aq2pZpWS2nCF4SEpA0yyJ4Qc89bO4V5JT7qKB5UviFjjGrG/nU3N4LU4W2kpyJExwOuWVjV23Mt5RUokJQntRpkn1UT5WHNvIb7Deat54nvtSn6YNUgSkAEoCct61AA+pNmebYMrvc21A2FLFSSpVbA7dzWK66WadM7gPUCwikAMHv8wYs10TADcDTd4Ze4WXQxgB5KV77QeIxkwIR0qphHAmYd6VNsqSHErAgKBB7x+h9LCKSl60oB0STi/DqflZo2lbxtxl2T+/3ztn2N2PerXupSClGXWr+6ic4O9R0A58rIe0LkzsfOmnjyix6VTeje60obVWLEISk9X3RmR6Ad9lbaupLnWvL1cJAHfkB4Cz7tHVtttJpmoSyyAFcISMhPAanibTl9YqXMR7LKNJ3+HE+gtvCxHKcQ/xPoB2X+60kDma3Qb/qv//Z"/>
          <p:cNvSpPr>
            <a:spLocks noChangeAspect="1" noChangeArrowheads="1"/>
          </p:cNvSpPr>
          <p:nvPr/>
        </p:nvSpPr>
        <p:spPr bwMode="auto">
          <a:xfrm>
            <a:off x="155575" y="-876300"/>
            <a:ext cx="22860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5" name="Picture 2" descr="http://farm6.static.flickr.com/5140/5455794041_c802d2e9cc_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2590800"/>
            <a:ext cx="2997200" cy="224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3871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Framing A New Government Cont.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Federalists:</a:t>
            </a:r>
          </a:p>
          <a:p>
            <a:pPr lvl="1"/>
            <a:r>
              <a:rPr lang="en-US" dirty="0" smtClean="0"/>
              <a:t>Those that favored a strong central government and the Constitution</a:t>
            </a:r>
            <a:endParaRPr lang="en-US" dirty="0"/>
          </a:p>
          <a:p>
            <a:r>
              <a:rPr lang="en-US" dirty="0" smtClean="0"/>
              <a:t>Antifederalists:</a:t>
            </a:r>
          </a:p>
          <a:p>
            <a:pPr lvl="1"/>
            <a:r>
              <a:rPr lang="en-US" dirty="0" smtClean="0"/>
              <a:t>Those that favored a weak(</a:t>
            </a:r>
            <a:r>
              <a:rPr lang="en-US" dirty="0" err="1" smtClean="0"/>
              <a:t>er</a:t>
            </a:r>
            <a:r>
              <a:rPr lang="en-US" dirty="0" smtClean="0"/>
              <a:t>) central government and were weary of the Constitution</a:t>
            </a:r>
          </a:p>
          <a:p>
            <a:r>
              <a:rPr lang="en-US" i="1" dirty="0" smtClean="0"/>
              <a:t>The Federalist Papers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Written by Alexander Hamilton, James Madison, and John Jay</a:t>
            </a:r>
          </a:p>
          <a:p>
            <a:pPr lvl="1"/>
            <a:r>
              <a:rPr lang="en-US" dirty="0" smtClean="0"/>
              <a:t>Purpose: to gain support for the ratification of the Constitution</a:t>
            </a:r>
            <a:endParaRPr lang="en-US" dirty="0"/>
          </a:p>
          <a:p>
            <a:r>
              <a:rPr lang="en-US" dirty="0" smtClean="0"/>
              <a:t>The Bill of Rights (1791):</a:t>
            </a:r>
          </a:p>
          <a:p>
            <a:pPr lvl="1"/>
            <a:r>
              <a:rPr lang="en-US" dirty="0" smtClean="0"/>
              <a:t>Added after the Constitution was ratified</a:t>
            </a:r>
          </a:p>
          <a:p>
            <a:pPr lvl="1"/>
            <a:r>
              <a:rPr lang="en-US" dirty="0" smtClean="0"/>
              <a:t>Federalists promised to add them to gain support of the Antifederalists</a:t>
            </a:r>
          </a:p>
          <a:p>
            <a:r>
              <a:rPr lang="en-US" dirty="0" smtClean="0"/>
              <a:t>Washington was unanimously elected president and was inaugurated on April 30, 1789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AutoShape 4" descr="data:image/jpeg;base64,/9j/4AAQSkZJRgABAQAAAQABAAD/2wCEAAkGBhQSEBUUExQWFRUWFxUXFhgUGBgXFBQXFhgYFRYUGBUXHSYfGRojGhcVHy8gIycpLCwsFx8xNTAqNSYrLCkBCQoKDgwOGg8PGiwkHyQsKiwpLCksKiwsLCwsLCwsLSwsLCwsLCwsLCwsLCwsLCwsLCwsLCwsLCwsLCwsLCwsKf/AABEIAMkA+wMBIgACEQEDEQH/xAAcAAEAAQUBAQAAAAAAAAAAAAAABQECBAYHAwj/xAA5EAABAwIEBAQEBAQHAQAAAAABAAIRAyEEBRIxBkFRYRMicYEHMpGhUrHB0RRC8PEVIzNicoLhNP/EABoBAQACAwEAAAAAAAAAAAAAAAACBAEDBQb/xAAsEQACAgICAQIFAwUBAAAAAAAAAQIRAyEEEjETQQUiUYGRI7HRFWGh8PEU/9oADAMBAAIRAxEAPwDhqIqoCivpUy4gC5JgepVq27gDLGvq63bgiJ2jmVGcuqsnCPZ0Uy/4cV6gDiWNBveSftutpwHw2w7Gy9rqjupJa0f9RuujZXlTCwQ7ltCnMNl7WgWVKWST9y4lCPhHJ63CVJrYZQYJHQOPrLvystF4oyqnTPkaQZOqPlHSF9K43BNqMLHAQQRtce65txdwGWtdUoOJIB1U3QQ5sXjv6qSlTJKpqqOHKiyMbS0vIWOradlKSp0FVUVVkigiIhIIiIAiIgCIiGArVcrUMMKrWk2F/RUWycB5YKuLa5wlrCDB21cvpErEpdVZmEe8kkTvCnwoq12ipXOhp2bfUfXp6LeaHwqwzQJptNuYJn77raMFWAaAItZSfiWVa+3llpx6aSOa5n8NcNBOiPSQR7SuY5/kQouOgy3tMj1BXdOIMVDH8rHr3XGeIMSC4gkJFu9E3BNbRqpVFcSrVbKDCIiGAqqiICq2/gzOy1wY4Dt7c+llqVNkmFt/DeDcxmpzGkTY7uI5wDaFqyUbsafk6hlOdaWyZ5aT1vt1W7YPFF4EiCeX9eoXNOHqrQ4HTp6av69VtlfEv0kt135U7OPYFc/NKpUdDHi7Rs2XF19I81uk/konH1hpnYHmVzvM8lq1sbRBpaQ4CXvq1KhbuNLpMDYTEi/O6m+JsrqmjTDHu0A6ajacB4t5dJNg2xBPK1lm/YzGCjs5BxtgxTxbwBY+Ye5M+ygFPZjSFTUWio1rW7VjqcL3h0C0duRUEV0Mb1RQzL5rCKiqpmpBERDIREQBERAEREAVquVqyRYW6cPVKmFFMg0/MdWk/O+RMAnYwQB7LVMuoB9VjXTBN4sY9eS6HkOUtraXugnWIH4b2tyiAearciVKi7woXJyNyr497sIyvSlmqTBAJAEiINhcbrDyPiWo8kOxGpwsWjQQ0n8TdIIlbLhsAzww0GPKR9f7rAwOQ06b3eUSYk2vFhPWAq2y3cfFHlij4jHtO+kyRtfmFxvPKZFepTfbS4xPT912jFhlOYIAA9lybiOn4uLcSDpmSdg5gtb1W3G9mnIm1o1yphwCDNrLFcIMKUxuHayzdpt1uNiFHVhf1/srUWUssaPNERTNAREQFzVM4LMHtIAGtxPlGwnlZu9/RQsq5tYgyCZEEHmI2gqEo2bYz6m+ZZmGKY8CpTLSZMnaDt9PVdHyjNYF77fXquecL5tUrsHiFpDBpFvOT1J9AtzwLb2XK5F3vyd3iKLjrx/c2oVmEajBOw6/TqtexnFFAVHMdUA5ObuWjuALGLqUp0SILG6ndzpA73Wp8ZN1tcKmHbN40VWtfMfOYjV6XWmO3s2VV9dmtceVKdI0gwAeJrc6JuDEGDstCrETZbLx7jC+pRB3bSE2i57ey1aV1sEaimcXlTubS/3QCqqBVW8qoIiISCIiAIiIAiIgCtVytWSLPbCV9D2u6Fbrk+cuYWeE4OhwNjyM2M7c91oi2LgyjrqObzOn7T+6r543Gy3w8jjPr7M6tl1ao8B9R952GmDflA+6lngwL/ufoo3LciAFwDzsJ9174nFtpM0g7Kmlo6MpW9fsRmc4iZHqD2tdadmeMw9OnqOrxLt2mZBt5rRspyrVNep4bJMm55CTEk+6ifiXw+aOHo1JGnV4YBs4w2dUdPL+S244WzTly9I6NEr4hpgAWF5m6xnOlV1QrVeSo5MpNhERZIhERAF74LCGrUbTbu4gfXmvBbRwbgh5q3MHS3tIufoYWJOkSjHs6Nv4G4dD6lfCsPnpQWVDYVJAJaRyvMKbGFq0HaajHNPRwIWLwDj2UsfL7eK1zSe7NJZ6XJ+q7VjcHSrN01mg8ryD7EfoqMod2zoQz+lSrRy6lxAWfMLdeSxM9zai+nJ8PrJiSQOq23PPh0DLqNYMbbyvaXmexaZPpC458R+Ha+EAL3gtcYlrdG4tYkn6rWuPtWWHy402tmmZxmBrVnPPOw9BssJZFbAua1rjs7py7FY66MaSpHHm23bKhJVFUKRhFV64bDOqODWNLnGwDRJPsFZTplxAFyTAjcrt3w74ap4cNbY1jBe7c/8AEH8PK260ZcqxqzdCHYgOF/gdWqtbUxVQUWm+hsOqQepPlb91t5+C2Ba35ajoFz4h1T7Q3rstofjfEfH8oMAcvX1O6zqYI2Men7Lkz5c2/P4LiwpI49nfweYQ44SoQ5tyyqQW+geBI95XNMxyypQqGnVYWOG4d+fcdxYr6dxuGnVsJEGLLm/GeUse0tfsPlduaZPMHpO7dj2VnBy231lsjLj2rRyBF6YijpcWncEg+y8l0yi9FVaqlUWSLCy8vzJ1B4fTs4Hnz7HssanTLiANzYK/EUdLyJkcj1WHT0yUey+ZHRMs4kxmJa1rIM2hoEiTHM2Hdbfl3w2r1tL8TVDQbwDqdHSwgfVR/AeXUhTG5LQGgyQLmJPaSDddWw7SGgEyYuevpC1+jFFmXInVIiso4Sw+GADGSfxPMu9ei5R8cuImVa9PCsEmj5nn/c8CGCOg/NdI+IXFv8DhdTP9V5LKY3AcWk6yOgj8lxTIMvNas7E1iXuc4uBO7nl0l595Sco4lZHFinnkomBg8jIpu8Vj5IOmNgfzneyg8RRLXEEEdJ3hdYqEkAeWHT2I6zy91F5jkbKrS03cNo3HoYVPHy32+ZHUz/DF0uD2vqc3RSWc5DVwzoqNIB+U8j27Hso1dE4TVOmEREMBTnDOZmk6D/puIBk2a4ixWJl+TuqEF3lba53I7BZObtpU9TKIOnyXcZJIuSf/ABQk09G2EWtm85LUPj0iNJhzg4O2IdeCOlrey+g8HQ00xqMmAYJ+XsPRcA+D9ZlbE0WuI1Na5pnbytJpn2AK7VnWd08ONLhqLpIYBLnfhG9ib3K0rT2bJfNVEm+uDzIBMNvBd3Hbf6LiHx0BLqIbBpF5ILR/M1o1Bx5m9j0W24Tjp1WhU0ltPEU9QqNDQ5haLnSXybAjsVy7jvjZ+M8Oi9wOh7nE6dLojSAYsTpnZZW9mVHqarnNaGspi1pI+wH5qIXvXrGo8nrYeg2Csq0HNMOBB7rdHSo0S27PNVCoqhSIoneFMPqrBxFmeb32b97+y7BwtXgudBmDFt4/9XNuEcuIZJF3EcthyJPKYt9V0nIwAwk2J8sdOVu37Bczly2dHDHSROYGoA6eVu239lMiv5Z3npF1z7P6GIj/AC2uA3+cNabEgSeZ6wBPNRWS0MT4jDre0nzFviagACBD6cxJHIdFz44O0e3YuNWzpgr6wtK40adDjyuFmcSVa1NlFtJx11XFpMCQYLjGoxaNzyutBx/8SSfF8WztILy0hxuTYfMIG4kXlbuPitqVh6NNzb/UJ/rcqPUjjqfPuR7SY/VR5C7i8HGyeSiKqLJqMjBiTygXP7L0xpu0/wBrLKw+CIaBpuYJO8zcDtAKl8vyNlWt4dQ/6QBcBz1X37C5VdS7ZKR0nhcOPvXj8/8ADp/CuT1zQZ8lwJI+WbyI5iefZbnTxL6TAHAENHmcJAECRv2soPhXGaaRl8tNgBdwN9jsBB/JeHEXELaFDUWuILi2i0kEvqwS0mP5BuZP6BWW6KVOTpGm/EPHnF4qnQkaaQFWoY/mfYMkctEH/sVj4NkAeUDfbpyjkvDCMedTnnU97i97urnG/l5DkOgAWVJBt9T9VxM+bvLXg9Vw+J6MFfn3PRrbbn0/VZ1XCNw7fGqeXy8zAb3uPoO4VmDoPZ/mEPJJ0sLYI1jqSYt+y0Xjjij+Id4TH6qbDJd+N0RzAMC42E79FY42G/nZQ+Icvr+nH7/wRvEfET8S/wCZ3ht+QOMn/k7kT+ihkRdI8+elGiXGAprB5U1t3Q4/ZeuEwzabbb81ktAIlVpZG/BZjjS8l7VC5lQOvrN/QBShfePqsil6b7qKdM2NWQ2QY59Gv/llzXOsNJgh0yI78vdfSWRcPuoYc1MXV8apGuo5wFjEuYJ3O4k9eS4PkGUipmVADYu1GP8AYC6L2Gy+gsyxVB7CDVhzQYaJIJ3k2MDa6zJ7TIpPwaBxpk1SnRqYoEis8Gq8MlulsxptzDdO42XFMXjHPc57iS51pO8C3LsAF9E8QcZ0qLabSfGJ8ziTaDLAwvgzPMC/ZcGxeXeJi60DSzxHHbYEkgCeynBrbIztpEfgqGpw6C5WfVfNjdZlXBhrbD0WBVuZUXK2TjHqjAxVHSeyrggC9s7SJ9JWTihLVgArfF2jRJVI6dlWLaBuCI2AG5t5rSY6dxKnsFiy6o4t+V23QRH6Fcdwtdw2J5Ht5djHOF0zhrP3VqLZp6A2Wh4+WoRBfA3BGppPqqHIxVG0dDjTjJ78nR8qxjX0wHAyNiBJ6LJOXMpzUNzsLABvoOptdQWSYncH/wB6qaxlEPYWucWzZpBEtdbzXtPr3XJarRbktmvcWV5oUnttorNd7OOn9VCcVuptYXGNTbgAD1MnoN/ZV4tyyqyk2nSruNN0yKjiQTY2ebnYb+k8lrfGGMOiSfMWN+v8x+x+qu4cafWmZk1GLZp2KfY9Zv6Xso2obq81SSvIhdpKjhTlZRSmS5cXPDuQII9Z3+yjWtW1ZJhyWtFwOtlX5E3CGi78PwxyZfm8Iz349lFhdzb2+Z3IfW6s+HlM1qlUk3JaXE7ukk+2x+q17iLFzU8MfLTt6nmfqp/gvMnU6ekECTP35ydlHi4+kez9zbz+R6uXpHxH9zqdXFMpslzgylTBc+ByAkN7k9lqlV9THVjVIim0FtFhgOYw3Mx/MSJPSAFFYrNTjXtE/wCQ1wczkarxbW6bhrTIAgTMkdNlyukS3e4EkHl29J5rTys1/px+5Z4PG6L1p/b+TEZkjhO0fX7rLy3JQ94aBqO7iTZoteOR/dKuKOotmTt6n1HJbRQp08FhHVq1nOBMTdxIJbTFxPWPXoquHD3lRd5fKlix37vwaD8Us3dh2totefEc0tcNLQynScDAYGzBde8kwO65Op7irNjXqS4hzpJcdrwBEDYRb2UCuylR5abbewiIskCYZjwbKv8AiFjf+v6j6KMKt1clp9NFlzo2TAtluo891ltC17CY0hS+HxgO8LU1RtWzOwVU06zKjJDhMlu8EEGFJYPiqo7xHNqHyzLXQRpEkl07yOcKKDrfssbLsWMM+qS1jqdSnUa5lRuoOMamBsEFp1htxcLCSehfXZi4zPjXcGjUGggNE2v80kXus+hSDWj+j7qHyvDOBkt7zZTREBSl9ERj9WedR1iFE1xDoWdWrWWA90lYRItqNGlRrt1JVKdlGlbsZpyGTSMNPeFt3w64ipUqjsPif/nrkAumDQqCQysDsBfS7segK00CyqFOUFJNP3IqTVNHcsRg3YOsaVQjbVTffTUZ+IfkRyUhVw7a93Ma91tOoNIA7B1uW60fgTjmjVpswGZQ6iDFCuXQ7DnZrXP3DOQds3ZwLfl3rNeD8TQbOEf4zYs15AdHKHSGvHcEf8VyMuBxl5Oli5Ckql5NUzrIXtlz6FFjARdobIF5ENJA/utF4txoc8Bu0AfTc+5W351g8ze0sqUXsbckuhrLD8QJkekrn2b4YsfpJJcPmnra0cvRXePHdtkeTkuNIjHBWhejgvNXDlsvYLrc8FVFDCuedwDE9eg73Wm03qTxGcl+H8Pv9lXz43OkvuX+Hnji7N+a0RVWoXOLjuSSfe6z8BWc7TTFgZ1Eb6ef2kKNU9lFPQWyNyJUssukdEOHhebLvx7m2ZXR0gcosImB2CmjjY2B2mR0jmsPB0dQAt+37LJfhwIE3NuzpNtlxUnJnqpuMVv2Jrh8U6dN+MxFqbNREm5cy8xz2gDmTC57xp8Rn4x5gxTBIpsiIaRGp1z5zHWAIAT4l5/qdTwlMg06IaXFpnU8t2kGCGg+suctGXaw4+kaPJcnkPLkcvwerRJPoSvMNnZX0p2G5tbnPJbjw7ldSmBob5ju8iQOwP5rOTIsatmMHHlndIx+G/hhjMY0PDBSp/jrHSDePK2C47HlHdbWPgcBZ2JM89NOW+xLgVsGBzqtQaBIcYj5fKOdmiArxnmIdfxDfpsqr5sfoXl8KyfVHByVaqqkK8cpl7SvdlchYwKuDlFqzZGVEpRzIxv9Qr6uJFtVx06Eix/VRJeniqHpk/UNjGLEWiOir/FSoRuPH4Vf/iA6Fa+jJ94mfiHx6LFAk9l4Ox4iIP7KyljI5WWVBmO0TJNQNF1gBoJnkr69edlYxboRo1TlZ6OKoFQlVC2EC4TC+m8gxzRhqP8ADkMwhY11PSHOLWOiWHU7ylrtU3dHIDl8wyt64G+JzsFSGHqhz8OHFw0RrZqu8AEiQfWxcTDrRX5GNzjolB09nfHZXTc7zO1WtMxvc732sORndaD8Z8lo/wCHS0FrqL2vbDH6SHEUnNLgNDfnBG3ywFM5TndWoGubRIouYDTqNdrnzNc2I3gg9zETO8R8TMq/jcD4lOo9mkPc5ge40XFvm0up7GYEGJktVDDqaN806OCOC8ntXsrXBdcqtHkqyrjSKsAWDFHvg2Auk8lOUKokdoWvAq4VT1K0ZMXf3OhxeX6Cqjp2WZq0UyXEcj9FFZ9xa3wzojxHeUR/KI3/AK5+i0c4h0RqMdJMLzUMXHWN2S5POlmVJUipkkkm55nmrYVUVk5tE1w4aVN4fUcJGwP5ldFweZCqRocNusmPyXIZXpSxLmmWkg9rKpl43qO7Opx+f6MOnVUdpFBrTqe6T059vRWhoPQdjMj1gwuS0+IsQ0yKr59Z/NWuz+uTPiv+sfYKv/4pfVFv+qQ90/8ABHoiLpnCCIiAIiIAiIgCIiAK9isVwKygXkqoKtCBZBVUlVVpQwbrwD8SamAPhVAauFcfMyYdTJ3fSPI842JvY3XSs74xw9HBmu0+NSrSab2iA9w0g0nttpqTzi1zC4BC9RiXBhZqOgkOLZOkuAIDtPWCbrRPApS7E4yaVFkqhKKi3kSupeZCvJViwwERFgBERAEREAREQBERAVduqIUQBERAEREAREQBERAEREBcCroVgV2pZBeFYmpUlZBdKoqSmpAXFUKalaSsAEqiIsAIiIAiIgCIiAIiIAiIgCIiAIiIAiIgCIiAIiIAiIgCIiAIiIAiIgCIiAIiIAiIgCIiAIiIAiIgCIiAIiIAiIgCIiAIiIAiIgCIiAIiIAiIgCIiAIiIAiIgCIiAIiIAiIgCIiAIiIAiIgCIiAIiIAiIgCIiAIiIAiIgCIiAIiIAiIgCIiAIiIAiIgCIiAIiIAiIg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102" name="Picture 6" descr="http://westmichigandad.files.wordpress.com/2011/06/the-federalist-paper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1" y="1"/>
            <a:ext cx="2944090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://www.networkworld.com/community/files/user11778/bill-of-right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066800"/>
            <a:ext cx="3895725" cy="279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6602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Framing A New Government Cont.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Judiciary Act of 1789:</a:t>
            </a:r>
          </a:p>
          <a:p>
            <a:pPr lvl="1"/>
            <a:r>
              <a:rPr lang="en-US" dirty="0" smtClean="0"/>
              <a:t>Created the Supreme Court with 1 chief justice and 5 associate justices</a:t>
            </a:r>
            <a:endParaRPr lang="en-US" dirty="0"/>
          </a:p>
          <a:p>
            <a:r>
              <a:rPr lang="en-US" dirty="0" smtClean="0"/>
              <a:t>Creation of Executive Departments:</a:t>
            </a:r>
          </a:p>
          <a:p>
            <a:pPr lvl="1"/>
            <a:r>
              <a:rPr lang="en-US" dirty="0" smtClean="0"/>
              <a:t>State, Treasury, and War</a:t>
            </a:r>
          </a:p>
          <a:p>
            <a:r>
              <a:rPr lang="en-US" dirty="0" smtClean="0"/>
              <a:t>The Cabinet:</a:t>
            </a:r>
          </a:p>
          <a:p>
            <a:pPr lvl="1"/>
            <a:r>
              <a:rPr lang="en-US" dirty="0" smtClean="0"/>
              <a:t>Part of “Unwritten” Constitution</a:t>
            </a:r>
          </a:p>
          <a:p>
            <a:pPr lvl="1"/>
            <a:r>
              <a:rPr lang="en-US" dirty="0" smtClean="0"/>
              <a:t>Heads are appointed by the President, approved by the Senate</a:t>
            </a:r>
          </a:p>
          <a:p>
            <a:pPr lvl="2"/>
            <a:r>
              <a:rPr lang="en-US" dirty="0" smtClean="0"/>
              <a:t>State – Jefferson</a:t>
            </a:r>
          </a:p>
          <a:p>
            <a:pPr lvl="2"/>
            <a:r>
              <a:rPr lang="en-US" dirty="0" smtClean="0"/>
              <a:t>Treasury – Hamilton</a:t>
            </a:r>
          </a:p>
          <a:p>
            <a:pPr lvl="2"/>
            <a:r>
              <a:rPr lang="en-US" dirty="0" smtClean="0"/>
              <a:t>War - Knox</a:t>
            </a:r>
          </a:p>
          <a:p>
            <a:pPr lvl="1"/>
            <a:r>
              <a:rPr lang="en-US" dirty="0" smtClean="0"/>
              <a:t>Throughout Washington’s 1</a:t>
            </a:r>
            <a:r>
              <a:rPr lang="en-US" baseline="30000" dirty="0" smtClean="0"/>
              <a:t>st</a:t>
            </a:r>
            <a:r>
              <a:rPr lang="en-US" dirty="0" smtClean="0"/>
              <a:t> term, Jefferson and Hamilton battled over government role and </a:t>
            </a:r>
            <a:r>
              <a:rPr lang="en-US" dirty="0" err="1" smtClean="0"/>
              <a:t>philsophy</a:t>
            </a:r>
            <a:endParaRPr lang="en-US" dirty="0"/>
          </a:p>
        </p:txBody>
      </p:sp>
      <p:pic>
        <p:nvPicPr>
          <p:cNvPr id="5122" name="Picture 2" descr="http://upload.wikimedia.org/wikipedia/commons/thumb/8/8a/Henry_Knox_by_Peale.jpg/220px-Henry_Knox_by_Pea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685800"/>
            <a:ext cx="2095500" cy="2647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data:image/jpeg;base64,/9j/4AAQSkZJRgABAQAAAQABAAD/2wCEAAkGBxQTEhUUExQVFBUXFxcYGBgXFRcXFxwXFxYYFxgXGBQYHCggGBolHBQVITEhJSkrLi4uFx8zODMsNygtLisBCgoKDg0OGhAQGiwcHyQsLCwsLCwsLCwsLCwsLCwsLCwsLCwsLCwsLCwsLCwsLCwsLCwsLCwsLCwsLCwsLCwsLP/AABEIAOAA4AMBIgACEQEDEQH/xAAcAAABBQEBAQAAAAAAAAAAAAADAQIEBQYABwj/xAA6EAABAwIEBAMHAwQBBAMAAAABAAIRAyEEBTFBElFhcQaB8BMikaGxwdEy4fEUQlJiIzNyguIHFRb/xAAZAQADAQEBAAAAAAAAAAAAAAABAgMABAX/xAAiEQADAQADAQACAgMAAAAAAAAAAQIRAyExEkFRImEEE3H/2gAMAwEAAhEDEQA/APEy79ylAv5/JNlOabwgEUwLef8AK43vB7riErh6+ixhoOmqUOumpwI9d1jHT69aLmhIOiu8rygmC655flLVJDJaDyvKS+LSfkO62GWeHWbuJP8Ar+T9lPyfKmtHER8RC0+HwYgRZc9U2VSSKzDZLSaLMB73Rhl7T/a0jlGyufYDa/z7I1DD/pj16ukGwoP/AKNjoDWAH1ugP8PCY38wdPOVq20gC/kP0nrPToiYiHgEiHCx894RTN8mJqZIW6S7TYHruqDN/Doe3ipgAj9WoPL9OhXpNTCh3LiEdiotfCNjiiefUTF+oTKwOTwzGZe5kyDy0+v7KBEeS9jzjJ2kTEg6GOsH7rD5zkEXaN7jl17W1VZ5P2I4/RlJTyfXrspWIwJbqII2IURzfNUTTEzDnFIkK4FYArnJqfKbCJjnpW/lJFvJKBdAwnFCVx0XPCQ6jssAYEoC4SBPr11XNRMPn8fwmEpSlaeixhpK6Uo5rmiVjE/KMPxPnkPIdSt74fwkxAt13/27rMZBhZEc4J68h916Rk2GgAAX/IXNyV2Wmei2wmEBF9BsrJtKxPaAm0WhgE3K72pLr6fgqLoupwI2wSPrtFh8Qo9QnfkD5GSgYkhokX27IehCmqSbTuldjgTEizYHUwQPmoNbFkDTkD5mw9ckzD0jM6RYb+fdZvDJOi1vYdYVfjqvC4ibEGfXwU11cBkD9IB31Npv5j4qFVAgn1rc/FFAZHrk8PCRvbt+VRV5jhNyCR5H+CrnMX3PBMgQO+p81ApYYjiJueGZvvqj9fgHz+TO5thqZDj/AKjbRw3BWJzKgWn0F6XjcEXbxafX18llc4yw/BVisJ1JkUoTqtMtOiVgXRpLDuH7ppbdELkk2/PZA2DIsnfsncNlwYtpsBOKQlF4NkNwRA0DcfUrmlIErWphRzTdObJ09bQEMp7PygEQjRGoMumgKVg6dx3S0+hkjY+GsNYc7k/T6L0LLGcPUxdYTI5Bt0WwpV47fPRctIvJb1KkkqQyiA2d/wB/4VdQrzc7adyrD2ggDzUX0is9s5tO/qPggvwU2A8tvgplPkpACl9M6PhFI7LrzPdENBW7qJKH/TnklbbHmUil/pHRaT0HWEP+ndNwQPodPQWho4ciFJ9kDqNEVVAfHJkKmBeY78jt/JUt+Bls729fNaR9AbIVWmCg6ehULDE47CuE2kR8+kaFUGJEu4Tr9l6FjqHISsRn7OBwfGh+W6tFkb40YDPcLwvNtz6+KqyyFqfEbQSCLg7/ADWf4V2TXRxNERzU5nLZFNJN4Lp9Bg1w+nr7JD+EX2f0SFi2mwG4ppaEQhMYLogZHayU4NKdCUJtFwaGJzURtNdwoaNh1NS8M26C0KXhackKdMbDXZEd/VlpKV41k/T1dZjKZjhPNbHAtHCSdTvawt9gfio0xkKx0EBXGFcFnalQtPWdvt1VrgqlhOqjfhfiXel0OakUmqHQeCAjtx9NkcbgO8SoHVpYNZpKKxltEzCY6nUEteD0keiiuqiYmO6IuiCimmyO09VDfWEmNEQy2x7yg1OidN43QXVAZSsouiJi+fyWO8Ssljlsaz+qzud0Q+m8DWCR3CMiV6eUvqzxN5H7xCjObCdWs93dHqU7ldvhwUuyE5qZwqXwITqaZMTAMJrmoxamwm0wHhTQ1GLU2EdBhGDUoCe1PATabDilYxK0IjWpWxsFp05IjdW+XYUm4HZR8Fhpv00stNl9KAB2UqoyQTDUeEtnpKu8trwI1iN+Yj7oL8PsBF950gXJP015qFVqFlQjedBOu2nRL6MXlRjXVQQNifupjxCh5c6QHWl2p6D95Ux77KN+nRxeA8Ri+BttVlcfjzM8M95/C0sgm31WezepJgnhpj9RH0ncpZRVlazxK9h9wOB6fdSKXi7EPMEn7oA8W0aNMGlhg4cfAC57eMuAmRT/AFRcX0lWOFrsxIFR1E0TMSQCJBg3HXYqjjF2hJpU8T0sMv8AEVbQuIHW/wACtRh8x90nQQBe9oVU3w+2A6RfpZXtLL2+wgRIjUKTwqijxfiQU4dxDUiNdiFmsx8cPuGTHMqDn+CPt3tA0i1zJPJO/oqGGLBVp/1Fd0+6XMZTbA4jL3kNFuarMr/pOqa/obQ8UufPE74lLVzzW6p8Z4hw9cXw/seTmmfmobXDiIkdxunfH+1gitPx6DxV6h6qbXYq9l3hXLqUI11hF9tlcGlDcFPdSUdzFkxWiKWJns1JITCE2i4BLdfWyGGI/CmuCOmwgN2RGhIAngKrZhzAjU2SUxnNHoFTbMXWDpNAEyr3BVQNIte6qMEywdvb8x8lPYTwkxcdFNoZFjWzRo/VA+U/hVbq5e8QJlwkxtrt0Crc1LwQXmSYAkSBIG20I2W1ncMOjYDsdY+SPiCu2arCVQ0hsgiAR0gafElWIdKocvMkHRxBvy4Ry3BAhTaGKUbR0cPfRbDDgi6gY/LWmJaHCdOnZT8HiAQrdtNrhyPS5U9xnT8aY2r4fwrjxBtRjtwD7pO8AiyucPg6bWhgaQJEDeQZ87qxrYExAKdhcvv7x09XR+tEcJPpBg4MowB+ok3HzA202XZdVvHNdmFTQbRZRsLUAcEGOvSozik2liWVCLEwe2muxupGP8M0K1INBNoIIiZjXS8jXmu8bgOpkt11+F1C8MZmalEXuLJluahGk3jRR5l4ap0QQQ51osBEcoA1WTbgvf8AdaQBoN/mvUMc0nV3rsqSvljWgu1JHy6J1yMX/T/R59WZw1Br5rSYUBzJlUmbs/5R8FpMoog0wALHzuPsnt9I5s/kyDWp9VDqUldY3C8Nt1WOEJEzOSGacIL1McgvYnTFwjQmEIzmpibQYQA3mnhdCKGqjYg1osiMK4BFa1K2EtcJViBrBlWgxIn/AFOvmqJpiLpMViob9x3m6RGL/MKYeLuGgueXT8KPSYbe7IMRrrzBCy+IzAmJcI5LceDMxMRZ1hbQ9wtaaWleLG8BVappkwSHaH9uSXAVeeqt8w96pGm+34VTUp8LoClunRCzsucO8iCLSrXCY8gXWfwtQiB69WV43CyJCRnTNaXVHE8V+yntpggHsqPBu4eil1cSYhvrRKGkR8yqy/haZiyhvY5hBNx9FBzmjXpOmm0vDgLgEw7sFmc0bmWHPFVA4TexkQdpmydTojr5N/mGDL2B3CYP1CzWQ4b2dWsxtg0h0Hbim3xBUNvjaoxjW1P7QTrz+qqfCOeOqYwkn/qhwM9Lt+480yh4xK5FqT9NliiefRQMZUHBHTdTszfwC972WW8Q4+BIOoSytK8l5JkM1rzVgbE6LWZLiR7IFxktbsN3E/ssFVd75P43hXeBxssLDYkfwIXXyR/FHlK9pmpzCuDB/wAr/gqqq3RGusPhrNhyQCVzZhVAXBDhHeEOEwrBPCC5qlwhOaimArGtRmhIxqM1uio2ILTZqjU2pGhEY1I2HAddkXHqFXYh0ggiOdz32VxWYqnFwJ6p4fYGVeJAm3rspOUZo6i8ETEz+6E9guflyUQfhdOKljINua1HpeXZz7bhcdRY9QP5VziKe6888P4uD0/Hore0a3EwH12XDc/NYenx39INh6d1pcEYZfkFm8PVkj4K3Ff3YnX0VKi8Eyi+TCMHAGSolKpwtLuioHZrVqVuFlOpUi5DRoOp0QS0e7SNxhK5JtZGzZ7HUnU3gODxEHlzWWpZpXabYdw/7tfqpFbH1He8WX5cJ+yOCtN/gx/ivwaxjpoPcWa8LjxR0Dt1UZFl5p4hhtMrVZ1nFQmfYGwgQ0hZzDY1/tgXU3gRyJ+iqnTWEahJ60bLPoLb2MLz/MT7vxWuz2qeBjoIBt5LG50IJE80ONA5beGaNOSfXVWmAwTv1HTba3NRWUtFosOyfemALfaw8vmunkvEcMQNwbXfqcIEIjnI5EAAILmLm3WdCWIGEhCI5MciKNKC9yIAkIWAQaYUgNQ2NRWlOxMFARqYhIxPASsZIdqq/G0DFtfyrEBI+lKE1jM0ZurhbHdT8RkMYU1yfeNwOTZHzRqlIzEDXZXjyKmHNM6FpaO+y6YtshyJIxmBcW3AtNjtPJbbJMXxDhUPwDgmVeKhXHuOfwz/AIviwJ2JvBVpmPhyrhXlv+P6HRZzdv8AyA1CTmRb/Hr8FjQqDhLu1uo+isMM4GFmcJiTMaA7dd/mrbL8SDY7eoXM0d00XdN31+iuMpoBrSBaTJ691nXVoPQq4y/GJGh16Tn1iw3uFGxeZti7RPb7qVVAcJ9evwolbDU4vcrDd/gg47OPcPuCY6LLYLiNXjIIvZaKtTb181CxzQ1shNPQtxXrAeJsWHUgZ0PzWLxX/JUUnOMymWC9wVEy91yTqqpYjlt6w1PCRrpppy0UyhTAASN0ShI3oEjnzKG9OJTUAjCmBGNkIJhMGobuafvzXOCICKwbI4aNkGmEZiZihGhOamhFaJSNjCgJSEoCY8oBaI9Y/hOq1fd10iPio2KqQR5n4AlV2Ix0MHORbp911cK6OTmfZp/CeZspYiKkCnWhrp0D9iehsPgvZGUWvZ7Or7zTABOo5X59V85Vq03G8A/gL1P/AON/F3tAMLWdLwIpuP8AeP8AE83CPNNa0WKwm+JvCBZL6dxrI+6yD6pYeI9j+V7bSfbhNx1WV8WeFvaMNXDtHGNWbOHKNnclzVOHdHL+zGUMwYW2NxO6kYDNQDBWMx7g1xA4qbgYLTsd0CninNOsofHRZciR69hMaDup4a1wuY1XlGD8RFusqw//AFfIm/X7JXxsouZG1xlNvNZXxFjQ1haCq/FeJ7WOqy+Y5kahTRxvReTnWYhr8Rq7c/Ic1MyuoHNkGVn8VVtA803A4t1N0jzGy6nxbJ575co2tMp7lFwGIFRoc3z7qXC42sZ0p6hsJCuK6EAjSmkWT3JjiiAG4Jkpzk0IiEZjkYFBAi26MxqZihWFFDkNrUQFKxkOJQXvhdUek4A1vG884Gk/smiGxbtIz2YYqah6NIHmQq+rUn4JK9Tic53MkphXdM4jib16EY/n65KRh8YWuBkgtMgg3BG4UIJyOAPdfAPjhuJAo1jw1hABJs//ANluH1CP0nnY/nzXy5gsTwEEEgg2Imx5/ReweCvH7arRRxDuGrbheRZ468jooXGFYstvGnhmljGl7IZiANYjigaO59149j8FVouLHgtI1BX0BUIcNnDvB8is94h8PMrA+97wFuP9Xx3U08K6eNNrHQtB+S4snT15K7zDJDSJ4okGNYVW6kBz3TaN9EOrbUobqZOtgpocBNvPry+qFUdJv5BMmK2VVfVCCJiD7xQ1deHM/S88MYiHObzEhaPiWMyh8Vm94+K2Mrj51lHZwPZCwkKVqUKBcGQmOCIUNywBjtEFxRXIRTIVgKYUgFA4rJ4MC6ZiBpTH1h2UCtjOWir62Nmw+P3VI42/SV8meFhi8wDOp+iqMbj3P1PqIUeo6TuepQiuqZSOdtv05cuSJgCpZSLgsYdKktq6Rp8x2IURPY6EGY9P8E+MyS2jW1NmvnXkHDn1W8xFWW6keU/JfPdCsWkObYggjuDP2XsOXZqKtJjh/cOe+4Pmue5wtFaRs/wz3SQA7zGvmFisYwttwmb/AFW9xlQwfdJHdZfNGSdCkSKNmccTyj7lRq7+ET0U/FOI0Ed1T419on1zVJXYlPohlIuXLoID6TocD1Wyw2IkBYpW2AzSLO7KPNDpai3Dfy+zUhy6VEwtcOFlIlcTWHYnqHkpjyuLkxyBtEQnJzimOToVldXxrWdTyVZXxzn9Aok6yuJ9dV2zxpHHXI2FfWJ0QJXSuT4TElclSFEwiVIlWMcuXLljHLkiVYw5hIMrYeCszIY6nyJI81jVPyXGeyqtdsbHsbfdLa1DS8Z6PVxR6qozHEk6/dSmY8OFvoElbCg8iSPWigWZmcQ6Z5Kmxq2GJwrRYidxBtf6qsxeUB2msaAAxvdPPTErwzKRSMVhiyJIMj4XuD1/IQFYkcuC5csYkYbEuYbG3JXmBzYOsbFZtKCp3xqh55HJtRUlcXWWXwuYub1/CtsPj2v3g3XNXE5OieVMnnqhPd8032kppKTB9MvsklJKdwr0DhGpZXFcVjCwmpQkCxjly5csY5cuXLGOXLlxWMcuXLgsY0WVYqWAnZXbK8jcWPnzWOy+tBg6FaHLcUXOA73Ow3UKnsqq6JTmG7u0d0RxsBMA7C5J69FJNJpA94R621VZmdcUuFwB1I589fwOSyMyn8TU+FzRew31JN5VKrHNsY6q7ieRIgWECIVcrLwmxVyRLKIDly5IsYVcCuXLGJuGzAjW4+atKGJDtFnk+nUINlOuNMpPI0f/2Q=="/>
          <p:cNvSpPr>
            <a:spLocks noChangeAspect="1" noChangeArrowheads="1"/>
          </p:cNvSpPr>
          <p:nvPr/>
        </p:nvSpPr>
        <p:spPr bwMode="auto">
          <a:xfrm>
            <a:off x="155575" y="-1790700"/>
            <a:ext cx="3743325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6" descr="data:image/jpeg;base64,/9j/4AAQSkZJRgABAQAAAQABAAD/2wCEAAkGBxQTEhUUExQVFBUXFxcYGBgXFRcXFxwXFxYYFxgXGBQYHCggGBolHBQVITEhJSkrLi4uFx8zODMsNygtLisBCgoKDg0OGhAQGiwcHyQsLCwsLCwsLCwsLCwsLCwsLCwsLCwsLCwsLCwsLCwsLCwsLCwsLCwsLCwsLCwsLCwsLP/AABEIAOAA4AMBIgACEQEDEQH/xAAcAAABBQEBAQAAAAAAAAAAAAADAQIEBQYABwj/xAA6EAABAwIEBAMHAwQBBAMAAAABAAIRAyEEBTFBElFhcQaB8BMikaGxwdEy4fEUQlJiIzNyguIHFRb/xAAZAQADAQEBAAAAAAAAAAAAAAABAgMABAX/xAAiEQADAQADAQACAgMAAAAAAAAAAQIRAyExEkFRImEEE3H/2gAMAwEAAhEDEQA/APEy79ylAv5/JNlOabwgEUwLef8AK43vB7riErh6+ixhoOmqUOumpwI9d1jHT69aLmhIOiu8rygmC655flLVJDJaDyvKS+LSfkO62GWeHWbuJP8Ar+T9lPyfKmtHER8RC0+HwYgRZc9U2VSSKzDZLSaLMB73Rhl7T/a0jlGyufYDa/z7I1DD/pj16ukGwoP/AKNjoDWAH1ugP8PCY38wdPOVq20gC/kP0nrPToiYiHgEiHCx894RTN8mJqZIW6S7TYHruqDN/Doe3ipgAj9WoPL9OhXpNTCh3LiEdiotfCNjiiefUTF+oTKwOTwzGZe5kyDy0+v7KBEeS9jzjJ2kTEg6GOsH7rD5zkEXaN7jl17W1VZ5P2I4/RlJTyfXrspWIwJbqII2IURzfNUTTEzDnFIkK4FYArnJqfKbCJjnpW/lJFvJKBdAwnFCVx0XPCQ6jssAYEoC4SBPr11XNRMPn8fwmEpSlaeixhpK6Uo5rmiVjE/KMPxPnkPIdSt74fwkxAt13/27rMZBhZEc4J68h916Rk2GgAAX/IXNyV2Wmei2wmEBF9BsrJtKxPaAm0WhgE3K72pLr6fgqLoupwI2wSPrtFh8Qo9QnfkD5GSgYkhokX27IehCmqSbTuldjgTEizYHUwQPmoNbFkDTkD5mw9ckzD0jM6RYb+fdZvDJOi1vYdYVfjqvC4ibEGfXwU11cBkD9IB31Npv5j4qFVAgn1rc/FFAZHrk8PCRvbt+VRV5jhNyCR5H+CrnMX3PBMgQO+p81ApYYjiJueGZvvqj9fgHz+TO5thqZDj/AKjbRw3BWJzKgWn0F6XjcEXbxafX18llc4yw/BVisJ1JkUoTqtMtOiVgXRpLDuH7ppbdELkk2/PZA2DIsnfsncNlwYtpsBOKQlF4NkNwRA0DcfUrmlIErWphRzTdObJ09bQEMp7PygEQjRGoMumgKVg6dx3S0+hkjY+GsNYc7k/T6L0LLGcPUxdYTI5Bt0WwpV47fPRctIvJb1KkkqQyiA2d/wB/4VdQrzc7adyrD2ggDzUX0is9s5tO/qPggvwU2A8tvgplPkpACl9M6PhFI7LrzPdENBW7qJKH/TnklbbHmUil/pHRaT0HWEP+ndNwQPodPQWho4ciFJ9kDqNEVVAfHJkKmBeY78jt/JUt+Bls729fNaR9AbIVWmCg6ehULDE47CuE2kR8+kaFUGJEu4Tr9l6FjqHISsRn7OBwfGh+W6tFkb40YDPcLwvNtz6+KqyyFqfEbQSCLg7/ADWf4V2TXRxNERzU5nLZFNJN4Lp9Bg1w+nr7JD+EX2f0SFi2mwG4ppaEQhMYLogZHayU4NKdCUJtFwaGJzURtNdwoaNh1NS8M26C0KXhackKdMbDXZEd/VlpKV41k/T1dZjKZjhPNbHAtHCSdTvawt9gfio0xkKx0EBXGFcFnalQtPWdvt1VrgqlhOqjfhfiXel0OakUmqHQeCAjtx9NkcbgO8SoHVpYNZpKKxltEzCY6nUEteD0keiiuqiYmO6IuiCimmyO09VDfWEmNEQy2x7yg1OidN43QXVAZSsouiJi+fyWO8Ssljlsaz+qzud0Q+m8DWCR3CMiV6eUvqzxN5H7xCjObCdWs93dHqU7ldvhwUuyE5qZwqXwITqaZMTAMJrmoxamwm0wHhTQ1GLU2EdBhGDUoCe1PATabDilYxK0IjWpWxsFp05IjdW+XYUm4HZR8Fhpv00stNl9KAB2UqoyQTDUeEtnpKu8trwI1iN+Yj7oL8PsBF950gXJP015qFVqFlQjedBOu2nRL6MXlRjXVQQNifupjxCh5c6QHWl2p6D95Ux77KN+nRxeA8Ri+BttVlcfjzM8M95/C0sgm31WezepJgnhpj9RH0ncpZRVlazxK9h9wOB6fdSKXi7EPMEn7oA8W0aNMGlhg4cfAC57eMuAmRT/AFRcX0lWOFrsxIFR1E0TMSQCJBg3HXYqjjF2hJpU8T0sMv8AEVbQuIHW/wACtRh8x90nQQBe9oVU3w+2A6RfpZXtLL2+wgRIjUKTwqijxfiQU4dxDUiNdiFmsx8cPuGTHMqDn+CPt3tA0i1zJPJO/oqGGLBVp/1Fd0+6XMZTbA4jL3kNFuarMr/pOqa/obQ8UufPE74lLVzzW6p8Z4hw9cXw/seTmmfmobXDiIkdxunfH+1gitPx6DxV6h6qbXYq9l3hXLqUI11hF9tlcGlDcFPdSUdzFkxWiKWJns1JITCE2i4BLdfWyGGI/CmuCOmwgN2RGhIAngKrZhzAjU2SUxnNHoFTbMXWDpNAEyr3BVQNIte6qMEywdvb8x8lPYTwkxcdFNoZFjWzRo/VA+U/hVbq5e8QJlwkxtrt0Crc1LwQXmSYAkSBIG20I2W1ncMOjYDsdY+SPiCu2arCVQ0hsgiAR0gafElWIdKocvMkHRxBvy4Ry3BAhTaGKUbR0cPfRbDDgi6gY/LWmJaHCdOnZT8HiAQrdtNrhyPS5U9xnT8aY2r4fwrjxBtRjtwD7pO8AiyucPg6bWhgaQJEDeQZ87qxrYExAKdhcvv7x09XR+tEcJPpBg4MowB+ok3HzA202XZdVvHNdmFTQbRZRsLUAcEGOvSozik2liWVCLEwe2muxupGP8M0K1INBNoIIiZjXS8jXmu8bgOpkt11+F1C8MZmalEXuLJluahGk3jRR5l4ap0QQQ51osBEcoA1WTbgvf8AdaQBoN/mvUMc0nV3rsqSvljWgu1JHy6J1yMX/T/R59WZw1Br5rSYUBzJlUmbs/5R8FpMoog0wALHzuPsnt9I5s/kyDWp9VDqUldY3C8Nt1WOEJEzOSGacIL1McgvYnTFwjQmEIzmpibQYQA3mnhdCKGqjYg1osiMK4BFa1K2EtcJViBrBlWgxIn/AFOvmqJpiLpMViob9x3m6RGL/MKYeLuGgueXT8KPSYbe7IMRrrzBCy+IzAmJcI5LceDMxMRZ1hbQ9wtaaWleLG8BVappkwSHaH9uSXAVeeqt8w96pGm+34VTUp8LoClunRCzsucO8iCLSrXCY8gXWfwtQiB69WV43CyJCRnTNaXVHE8V+yntpggHsqPBu4eil1cSYhvrRKGkR8yqy/haZiyhvY5hBNx9FBzmjXpOmm0vDgLgEw7sFmc0bmWHPFVA4TexkQdpmydTojr5N/mGDL2B3CYP1CzWQ4b2dWsxtg0h0Hbim3xBUNvjaoxjW1P7QTrz+qqfCOeOqYwkn/qhwM9Lt+480yh4xK5FqT9NliiefRQMZUHBHTdTszfwC972WW8Q4+BIOoSytK8l5JkM1rzVgbE6LWZLiR7IFxktbsN3E/ssFVd75P43hXeBxssLDYkfwIXXyR/FHlK9pmpzCuDB/wAr/gqqq3RGusPhrNhyQCVzZhVAXBDhHeEOEwrBPCC5qlwhOaimArGtRmhIxqM1uio2ILTZqjU2pGhEY1I2HAddkXHqFXYh0ggiOdz32VxWYqnFwJ6p4fYGVeJAm3rspOUZo6i8ETEz+6E9guflyUQfhdOKljINua1HpeXZz7bhcdRY9QP5VziKe6888P4uD0/Hore0a3EwH12XDc/NYenx39INh6d1pcEYZfkFm8PVkj4K3Ff3YnX0VKi8Eyi+TCMHAGSolKpwtLuioHZrVqVuFlOpUi5DRoOp0QS0e7SNxhK5JtZGzZ7HUnU3gODxEHlzWWpZpXabYdw/7tfqpFbH1He8WX5cJ+yOCtN/gx/ivwaxjpoPcWa8LjxR0Dt1UZFl5p4hhtMrVZ1nFQmfYGwgQ0hZzDY1/tgXU3gRyJ+iqnTWEahJ60bLPoLb2MLz/MT7vxWuz2qeBjoIBt5LG50IJE80ONA5beGaNOSfXVWmAwTv1HTba3NRWUtFosOyfemALfaw8vmunkvEcMQNwbXfqcIEIjnI5EAAILmLm3WdCWIGEhCI5MciKNKC9yIAkIWAQaYUgNQ2NRWlOxMFARqYhIxPASsZIdqq/G0DFtfyrEBI+lKE1jM0ZurhbHdT8RkMYU1yfeNwOTZHzRqlIzEDXZXjyKmHNM6FpaO+y6YtshyJIxmBcW3AtNjtPJbbJMXxDhUPwDgmVeKhXHuOfwz/AIviwJ2JvBVpmPhyrhXlv+P6HRZzdv8AyA1CTmRb/Hr8FjQqDhLu1uo+isMM4GFmcJiTMaA7dd/mrbL8SDY7eoXM0d00XdN31+iuMpoBrSBaTJ691nXVoPQq4y/GJGh16Tn1iw3uFGxeZti7RPb7qVVAcJ9evwolbDU4vcrDd/gg47OPcPuCY6LLYLiNXjIIvZaKtTb181CxzQ1shNPQtxXrAeJsWHUgZ0PzWLxX/JUUnOMymWC9wVEy91yTqqpYjlt6w1PCRrpppy0UyhTAASN0ShI3oEjnzKG9OJTUAjCmBGNkIJhMGobuafvzXOCICKwbI4aNkGmEZiZihGhOamhFaJSNjCgJSEoCY8oBaI9Y/hOq1fd10iPio2KqQR5n4AlV2Ix0MHORbp911cK6OTmfZp/CeZspYiKkCnWhrp0D9iehsPgvZGUWvZ7Or7zTABOo5X59V85Vq03G8A/gL1P/AON/F3tAMLWdLwIpuP8AeP8AE83CPNNa0WKwm+JvCBZL6dxrI+6yD6pYeI9j+V7bSfbhNx1WV8WeFvaMNXDtHGNWbOHKNnclzVOHdHL+zGUMwYW2NxO6kYDNQDBWMx7g1xA4qbgYLTsd0CninNOsofHRZciR69hMaDup4a1wuY1XlGD8RFusqw//AFfIm/X7JXxsouZG1xlNvNZXxFjQ1haCq/FeJ7WOqy+Y5kahTRxvReTnWYhr8Rq7c/Ic1MyuoHNkGVn8VVtA803A4t1N0jzGy6nxbJ575co2tMp7lFwGIFRoc3z7qXC42sZ0p6hsJCuK6EAjSmkWT3JjiiAG4Jkpzk0IiEZjkYFBAi26MxqZihWFFDkNrUQFKxkOJQXvhdUek4A1vG884Gk/smiGxbtIz2YYqah6NIHmQq+rUn4JK9Tic53MkphXdM4jib16EY/n65KRh8YWuBkgtMgg3BG4UIJyOAPdfAPjhuJAo1jw1hABJs//ANluH1CP0nnY/nzXy5gsTwEEEgg2Imx5/ReweCvH7arRRxDuGrbheRZ468jooXGFYstvGnhmljGl7IZiANYjigaO59149j8FVouLHgtI1BX0BUIcNnDvB8is94h8PMrA+97wFuP9Xx3U08K6eNNrHQtB+S4snT15K7zDJDSJ4okGNYVW6kBz3TaN9EOrbUobqZOtgpocBNvPry+qFUdJv5BMmK2VVfVCCJiD7xQ1deHM/S88MYiHObzEhaPiWMyh8Vm94+K2Mrj51lHZwPZCwkKVqUKBcGQmOCIUNywBjtEFxRXIRTIVgKYUgFA4rJ4MC6ZiBpTH1h2UCtjOWir62Nmw+P3VI42/SV8meFhi8wDOp+iqMbj3P1PqIUeo6TuepQiuqZSOdtv05cuSJgCpZSLgsYdKktq6Rp8x2IURPY6EGY9P8E+MyS2jW1NmvnXkHDn1W8xFWW6keU/JfPdCsWkObYggjuDP2XsOXZqKtJjh/cOe+4Pmue5wtFaRs/wz3SQA7zGvmFisYwttwmb/AFW9xlQwfdJHdZfNGSdCkSKNmccTyj7lRq7+ET0U/FOI0Ed1T419on1zVJXYlPohlIuXLoID6TocD1Wyw2IkBYpW2AzSLO7KPNDpai3Dfy+zUhy6VEwtcOFlIlcTWHYnqHkpjyuLkxyBtEQnJzimOToVldXxrWdTyVZXxzn9Aok6yuJ9dV2zxpHHXI2FfWJ0QJXSuT4TElclSFEwiVIlWMcuXLljHLkiVYw5hIMrYeCszIY6nyJI81jVPyXGeyqtdsbHsbfdLa1DS8Z6PVxR6qozHEk6/dSmY8OFvoElbCg8iSPWigWZmcQ6Z5Kmxq2GJwrRYidxBtf6qsxeUB2msaAAxvdPPTErwzKRSMVhiyJIMj4XuD1/IQFYkcuC5csYkYbEuYbG3JXmBzYOsbFZtKCp3xqh55HJtRUlcXWWXwuYub1/CtsPj2v3g3XNXE5OieVMnnqhPd8032kppKTB9MvsklJKdwr0DhGpZXFcVjCwmpQkCxjly5csY5cuXLGOXLlxWMcuXLgsY0WVYqWAnZXbK8jcWPnzWOy+tBg6FaHLcUXOA73Ow3UKnsqq6JTmG7u0d0RxsBMA7C5J69FJNJpA94R621VZmdcUuFwB1I589fwOSyMyn8TU+FzRew31JN5VKrHNsY6q7ieRIgWECIVcrLwmxVyRLKIDly5IsYVcCuXLGJuGzAjW4+atKGJDtFnk+nUINlOuNMpPI0f/2Q=="/>
          <p:cNvSpPr>
            <a:spLocks noChangeAspect="1" noChangeArrowheads="1"/>
          </p:cNvSpPr>
          <p:nvPr/>
        </p:nvSpPr>
        <p:spPr bwMode="auto">
          <a:xfrm>
            <a:off x="307975" y="-1638300"/>
            <a:ext cx="3743325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128" name="Picture 8" descr="http://www.slate.com/content/dam/slate/articles/arts/culturebox/2012/10/121018_CB_Jefferson.jpg.CROP.rectangle3-larg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891" y="685800"/>
            <a:ext cx="2936009" cy="2654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10" descr="data:image/jpeg;base64,/9j/4AAQSkZJRgABAQAAAQABAAD/2wCEAAkGBxQSEhUUEhQUFRUXFBgVFBcXFBQUFRQXFRUYFxwaFBQYHCggGBwlHBccITEhJSkrLi4uGh8zODMsNygtLisBCgoKDg0OGhAQGiwfHCQsLCwsLCwsLCwsLCwsLCwsLCwsLCwsLCwsLCwsLCwsLCwsLCwsLCwsLCwsLCwsLCwrK//AABEIAQEAxAMBIgACEQEDEQH/xAAcAAABBQEBAQAAAAAAAAAAAAACAAEDBAUGBwj/xAA+EAABAwIDBQUHAQcCBwAAAAABAAIRAyEEEjEFQVFhcQYTIoGRMkKhscHR8OEHFCMzUmJyQ4IVU2OSosLx/8QAGgEAAwEBAQEAAAAAAAAAAAAAAAEDAgQFBv/EACQRAAMBAAICAgICAwAAAAAAAAABAhEDIRIxBEETUSIyFXGB/9oADAMBAAIRAxEAPwDx8pSgKbNzUzs0na0u/RMRHVKm+L/BG34rOsskiKFG5ymqlQQmjFdDoSiQuTTJv0CAlCNoSctGAE4TJIAKUgUxQoAMPUjaigSSw0qwskpoUIejbUSw15IJOHc02eU6YBE80TVHKIuQBMHQkHqGUQKME60kuUkMpkxdFd6EBSkDehJWdH49hhG1C0JqjrLPtl/S1g1ShQSnzLWEt3sdIpSkUCBlMSiIQrRhjJJK7gtnmpvgSBP+WiTaQikmXc4H9n1So3NmPFsCxH0SxP7Na7bhwPAAX81lWmD6OGTrS2rsOthye8YQOP3WYtCTEE4TJ0xhBECgSQAYKJAiKADBRBRhEEDDTpgUkAVikCiffRCEh5jDLkDim1TkJGm2x2pBLcnD0MQxCeEwKMJjBATIwmAQGaNSplxAG9eh9iux+KrgOyhlOQWzbNG+OCyOwmAY+pL4JcQxo5G7j6CPMr6H2NlawACAue78q8TUxi8jK2b2bqsaAXiwgDgr1TZ9QDcfP7roKbwquLrQjxS9E03TzDi9sbPa9jg9jXWiIF14b2v2R3FSWtysOgmbjhyXvO2MYAXAG55aea8y7e02VAAS0PDZiIkidDuW5om1j08yThO4QmVjQk6YJFADhEhCKUDCRtUaMIAkSThJIfiVwhJTFIBGGXYmFOSoyjBlA5erAkiExRFBoRTymaiIQCBU9GlJAG8x6qEKUGIKyza9M7DYjm4apSJBJE5hIAcdZk+zay9R2N2t77NTZSOdrc4DXB7XM/qDmyCF472dIxddlKoQG5TfiQQQvdOz2FbRbmDfdbTYY0ps0aOAmbLjtNWdHDn4tzShgu27xV7uo3Dtn2WmuGVf+14g+q3Tju83EHeDqPTVV3bJpGqa0NzEQTAmCIMHomxDKdGmW02hoG4CB8FjaXsp4Q3/ABRhY4GXAXfu0PqCRZeYdsxVbUy1BPAiIbJFrCy3O0m06ne2cQ0EXkiTNhIXG7Z2k9xP8Q8xJM/RX4X5HFz8bkxK+vzUUInuJN0K6iSEnTJJjHCdNCJADqRqjAUjUhoklOgSSNaQQhKMoStEAShBhHCF4QMkcZEpNco0QSNp6SC6cKMFECmMclSscq6lprLNRWM0dh1e7rscOML1LYGPfULhUxndMa892A+nIGaQH5tQQYGi8iBggjUEEL1HslhxWdnzhu8tyi88eC4+fdTPS+M58XLPQaWIbEU6gfzkH1hZ+NneVNVrNaNGjmAB8lTfUzkBvqp6aVYcT2x2gyhTc1zJJILJByk8+MQV5dUqFxk6k/Ne2/tD7Lmphe8dDQwDu80gue4i54NAnXVeMVMK6m5zHtLXNMEHcfy66eCVKe+zg+Rf5KSXpEUIVKQhhX0i5I08pyE0LRkSKU0JwkCHRhCjCBhBJOEktGREIVIUJCZEaE4CZEAmBG5iCFO5AUAmRhG0IYRNdxQbTHAUjUzEQWWUkvt2fUFHvw05c0ZuG75rW7MY6plOSHOZqCcrspJPhO++5OzabpfhP9IsNJjbWeBZ08cwV3YXZyq6rSdRbLalFlQuNm0yXuY5pMg6smBeDyUaxrGC5Kl+SZ03ZxuJxLrtFNm91R3ybqV67sPYlKi0EDM7+twEnoNAFz3Zns+GZXuYwkREFxb/AJAOJ+N12La3H7o4uKZ7M8vPd9acr+0Vuai2npneGk6xYuPwBPkvEe3mALf3evuqUzTeY9+k4gSebMo/2lezdscTnNUj2KFJ0E2zVaoyCOQBI6leYbVrOqn90JBpOhgtJp1jJFRp19vUbwSk7/mHHqR505RlT1qRaSHCCNQdyhcFVFWgCmhEUy1pLBoTp4TgI0eChG1MAjCB4JJEGp0gwABNlU/dpsiNJYVyEpUpagIRosIyhUsIS1PRAwmyo4SaJIaNSnoAiQrGAu8HcLnd6p24NxMK/h9nwDr5fRYdoesiBL6zSzU1BHGZF4XsHZzGd0ypQLCWiajAB4mg+KRPuiSOgNl5zg9k90WuPtkz/iI+f3XofZ8uzteDLx4rn2jYlp5ELl5ORK1hSZ2TutlV8gGXxB4GW5IHAmBoZW0yQPENOHJZFHBU2s7yh4WuHs3gR7uXSx5Srb8VFI34C/qfhK6vJJaSS14ch2rqZi2iD4qj88SB4aYt6ugrzGvh6lGqakOcJmoPfpuDswMbwCNy7/Zzv3ivWxDxYtFOlO5vEc7fEqPbGzs4zgeMb97hp4uPCVxzX2Xf6PM+0NAOqE2g3Y4bwbjqudfRMx6c16Hi9nAky2OIjQ9Fz+09lReLbv1VYrDPkcxlixQkLbbs3PbfaPzyWZiMK6mYcD1+/BWVJmlWldqdJyUrRoJOAmCNoQASZHCZIC6WIMi0O6G5R9wufzNfjKDqcqN9NX30lE6ktKzLgoGmgIV8sVerShUVE3JVcVqbMweannHtC/xv8Fk1L6Ld2M/LT8z5j8lO/wCpP7GqNh/IgOHnr9102CpsJaHQ27RJsDzXM4x8ZTwdHkVbpONamWAw4CW84/ApUtWgn3h0W1aDm1bNIBFid44gra2NUcxwcRrYefBcHhNrYmgP4jTUp7wb5fP3fgu/2Jtehimg0iA8CMh1BdI+8LnvjaLKkzttnY4MGe7mExUHDdmA4xY9FD2oxmTDuDZuIaYiTUOQCeQJVejVaAGtMjMQfJVMcXVKtGjq1pNTqPcvyJfbkFt3keIvHa0u7MwgaxoFgAFLjHASBbXW8gnTRS4iuGgDmAQNZ3RzXIdoe0r31jQwYD6v+o8/yqF/ePvPtp11uElP0ht/skx8GAQM0xbQjj0+yxtpYcua4NG5X8FgnU2nO91R7jme928xuG4WsEGLdla5m8skfEKqnFhKnvZzuVjarmk3axgPnJ+RCi2rhg9kgCD8SNPks/HVpqVyDfM1o/2tg/EqKntN2RrBrOvNCQvowsZh8ptp8uSgWhiquYTv3+qoPbddCNzX7HCkCjlGEFQ5SQhJAHUZbaKIsV3JuTtoLynZ1YZ5pJOpLS/dwkcNZL8oOUzGqUoVPGeyT6LeqUFjbap5Wjqr8N+VIjyTiZj0WSVu0vCz0WRgG3HVaWNqwzKu2+3hxFXG1w4H83qfY2Lyvad31hZFR11LhX2jnKbnrBHpGCqNOon7FR7Q7K03/wATDuNGqLhzbAnmBx4jzlYextqbj0XX4KvIkef3UV0Nmb2f7WVKFUUMa3K6TldHhedBJ4aX06Lt9kVxnrVjBhwpUzwhomBxn6rm9qbOZiqRa4CYME7jFiCs3YW1v3fZzXEk1DUyMab5qpaACeTTc9BxWLlasNzXRqdots1KtV2Gwp8RtVq/8hjvdH98ekxYkq7snZtPD0m06YgC5MXceLj+clT7PbPFCkATme456rjq95uSStQVLaLWZ0jLrSGs+CsPtLiQ3I8f3MPRzStjE1wPmuE7WY+YAkGm6/PgVrNFplYjHgVqpG9ziB5ifr6KOjVbB4hxIPX9ViOqSSecqWhU1BMKzjoaNOpTaaltDqqtaiAdeSFtXmo6tQb7pJM0GaSZqBriUUJ4NVhIkhCdBTyR39Ogj7kcVYayETWBeA6O0r93wTuYpoEoHC6RkpYimuN21ic9TKNG2HM7z9F2W0sSKdNzzwt1iy4XD0i4z8V6Hwp90zm+RXWFnBU8uqbH1hopHNy23qliXTK7l29OUqPcnY6CEbqfhB4lQgqgZhpYCrBXY7Ix+QajTeY+a4ShUIutfBYlwIyieW5SuTLPQcNimuHhME310XLbKyd4wVCT3Ye4ASRnLwCT5fIK5Qw4qM/itbTG4h155QsqhSfTrVP3d7agLM8GxMOk5TvgnTg5YzRadvhsUY3X3Ty3lKtXI0ufRY2DxhFMXkNEPA9ppHLeEn4ke0DLTqdR67kg0kr40hxJ0grku1lTxhwuHtB8x+kK3tGu0T3byf6mO1nlxWJtHE56Ybva6R0NiFSV3o0zOpCyTmcEqRsiVC6SaIiiBRPRNCZnOxEcVK0oSEzUgwOUlGQkjAPUglKVNvFIhfOaek0M5qYMTSgxuI7um53BpKEteGTl+2WNlzabfd8TupsJ/N6xWM4vHS/zQPqF8l0kkz85SbS3xZe/x8aiFJ5115VpNVdbQ9dyp02FxjirDnDdafir+wsNMvPQfVFUonRxPlWFfaOHysHKP1WQusx9IOYRyXKuCXx78pN804w6LoWxgscBqJOix6dMkwBK1MDSaw/1O/8AFv3KpZA3MHhzU8VSzBu0lQYjFkuZUpCG0g7u8tszzLQ2DuOVx6NKDE4hz2GmwwAJcfP6rWpYDuqVIOdleXkyIBBLHSIOmkdZ4rlu1C1m+OPN4jNxuOyOZWYfDUbNhMHQhw628k1TGZZcwQD/ADKe7/JqPajGhzqcfw6v8Wn/AGv99vrfzWLRr5PA82Hsu4foqRlSmidS5eMPGPa7ruPHqsqsIKuY1pGmo16cQqD7q0oaFTRyomowVrCiroIIggRZkC0KeKeUEyp2U4SNJaMKfFJSFJZ0p4o9Jp1EWXgswVVNTxMleDUM7S08Lnu0+Ogd0NXa9Ft95qVxmPf3lVzucDoFf4fHt6/olz1kkWEwxO/oArIokalT4ajoodoVt2/ivU3WcBmVi5zsoAEkfFdHhaPdsDeAv1NysXZlOaoPAE/T6recuf5NdqTp4Z60r4o+E9Fyj11WINoXLEXVPi+mL5C9Cpzu36q33mUW8+Z+wVekyb7hr9lIASRFydF0M5Te7PMzuAMQDmcf6iQMjT5gnoCtvFNaTTkl57yAM2UAZHQQetlzmFw5huX2WnUe846u6DToFba895TzucBOsToCRYc1wc68r1M7eCfGexYjBF8tdUZI0sQQdxFlg4hhJIPtNmefMdVr4uo1xmIM3O/0WbtAGQ4ai3/1W4G/TM88b2im2qYg7tOXLooal1M8g3Gqg1XWjlQmb/gjLfz7FCAmCYYGEmtlCpwICTeFInR2NhSBBCMLBXMHASTpIA6fvgjZUWXnPFS0KpXDXF0VnkNSvivCTyKwMJSkTvV7HVopnnb1UeAws3bPm4N6WIWuCfFMzzvWi0zwtvw6rDx1aXEBauMcW2NvMEeRBWWyjmfcf5c1dNLs51OvEW9lUYaXbz8tytVKkJj4RCrvcuZ/zrTr/osI8dWhp4wsELSx9W3VZrV2cM5JyctayV9m/NHTfA5mw5CVG5wTMMmSqMn7NrB1mQA7cOJt5KfFVAHMuWtzXMSdD7ovErPwbmtgiCf7rx5KDaGJJdY6XJ3yuX8e2dfnk9l3EVwD4rndz9FRxNWbDRFTqBzY5ehURpHeDHyVJlIndN+iFzYQFu9FB0ukBuV0QEDZJrLE7gk5kX3fJSYeplII3EfBL/RpDMZHVGE2WRm6A8dLHzhPKyy0CCIIUQQNhQkkkgDTnmma+ChNMnereC2eHOAqOLWkgOLRJAm8BRblezUfH5a9ILZtZjyTJLm+yGsc8/3GwMRbX6rZqEADNnZOneMcwE8i4AeS67sh2cJY3vnOMCGBpy5GEWGYXiIsusq9jqeQ924hxEjMTUbLbgw42Ulj7S6C4xY32ePYqgI8UmCHTGjeSymANELZxlJ7RUIoOpBj8lUAvfTYcxkskSxst0JIuIhZNVgWa/RXg4qpNytIKlRValVS1I5qpWIVYSMcsci9orYp9lWAUtdyAb/y5XVKxHGwXEJU3JBqYhaAl72NFHKUJBGCbbHp1C0yFa/exliCqhCSy5TGqaJXVzECw+PqoinhJaSE3pJTMj80TNEHl90LDCkj0S9Gl2EAY6n5JI0iFg6EsARBKEQQAkk8JIEdpQ7PCfeJBvc/ILSrbBFFucAneZLrNncPzeu7xfZSqBLYd0sfQ/RZgc+lPekNLQQQ9paCDOhNj5rluW12b4uVzSxmh2LJewvjKwGGcwIv6ALe/wCLguGUyA7KdbExrzlZ+Ar03UWtpXpxDsrgx0Eai/HeCsd2yDTIdSFQMghzsneSWmRJZcCRrClLaWI6qU0266NTbXZ2jUe6o5gJJn2d972udfiuB7Q7EY2YtEyA0GI53K9X2TjWVWGTcQTY20Bv1XDdvtvU2SxhmpcZWwS08XnceW7iCq1M0lRzw+VW5nf+HlG08I+jHeQM128wOI3G+hWe5yPGtOYlxJPO6rhytK6Lu7XV+yu/UpHh+SiZqUwarnlv2MCkk1EmICEkRCRCBAhOkEggBJgnKcBAAwpmGyjARUkmOSamLeaIhKmLJ1M61/VAhEAnhPCYhJIoToEe7s/aRQ/6h/ypg/FpTP8A2iUvdZP+2p8oXkLqnNJtU8Vyu6R6MfD4X+z1in20ol0mhSn+ru6nxhl1fZ20Dh/Mo0xypVXOA5Ax8l5DQq7ib+alqYwjR2+AoPmtM6f8Zwte2dz2l7aPezJSc8A2dUIDXEf2hvs9dei87xVfc0R8/VX+88An8lZ1cKat1W0d/F8eOKMhGNi7lVVexTVSeF6HG+jxfkzlsgaU6Yi5TBdJ5D9iaFIwSkwKZlIpaZInNTQpHiEKBoiITIyEyAY0JwESUJiBhFTCcBSUmJM0gwLJ0QGnRPlUzrQMIgE8Ig1AhEJkQCSBF6rqU7tB1H/smSXPR6nF6JKH56lL9EklB+zun0aTv5Q/Nyq1EklCTtgz62oVDEa+iSS7uI8X5hVfv6/ZA1MkuxHhX7J6assSSWWYIqn1UadJP6GiJyFv58Ekk0NhJ0kkxISsUtCkksMoiYfT6It6SSwdS9Dv0TDckkmZoMJ0kkGD/9k="/>
          <p:cNvSpPr>
            <a:spLocks noChangeAspect="1" noChangeArrowheads="1"/>
          </p:cNvSpPr>
          <p:nvPr/>
        </p:nvSpPr>
        <p:spPr bwMode="auto">
          <a:xfrm>
            <a:off x="155575" y="-1790700"/>
            <a:ext cx="2847975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132" name="Picture 12" descr="http://www.history.army.mil/books/RevWar/ss/p09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685800"/>
            <a:ext cx="1852493" cy="2657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3429000" y="1600200"/>
            <a:ext cx="1295400" cy="1295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VS.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114657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Federalists and Republicans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Federalists (Political Party):</a:t>
            </a:r>
          </a:p>
          <a:p>
            <a:pPr lvl="1"/>
            <a:r>
              <a:rPr lang="en-US" dirty="0" smtClean="0"/>
              <a:t>Led by Alexander Hamilton</a:t>
            </a:r>
          </a:p>
          <a:p>
            <a:pPr lvl="1"/>
            <a:r>
              <a:rPr lang="en-US" dirty="0" smtClean="0"/>
              <a:t>Favored a strong central government</a:t>
            </a:r>
          </a:p>
          <a:p>
            <a:pPr lvl="1"/>
            <a:r>
              <a:rPr lang="en-US" dirty="0" smtClean="0"/>
              <a:t>Supported by wealthy and merchants</a:t>
            </a:r>
            <a:endParaRPr lang="en-US" dirty="0"/>
          </a:p>
          <a:p>
            <a:r>
              <a:rPr lang="en-US" dirty="0" smtClean="0"/>
              <a:t>Hamilton’s Financial Plan:</a:t>
            </a:r>
          </a:p>
          <a:p>
            <a:pPr lvl="1"/>
            <a:r>
              <a:rPr lang="en-US" dirty="0" smtClean="0"/>
              <a:t>Federal government would assume state debts </a:t>
            </a:r>
          </a:p>
          <a:p>
            <a:pPr lvl="1"/>
            <a:r>
              <a:rPr lang="en-US" dirty="0" smtClean="0"/>
              <a:t>Federal government would pay off debt at full face value (funding at par)</a:t>
            </a:r>
          </a:p>
          <a:p>
            <a:pPr lvl="1"/>
            <a:r>
              <a:rPr lang="en-US" dirty="0" smtClean="0"/>
              <a:t>Creation of the Bank of the US (BUS)</a:t>
            </a:r>
          </a:p>
          <a:p>
            <a:pPr lvl="2"/>
            <a:r>
              <a:rPr lang="en-US" dirty="0" smtClean="0"/>
              <a:t>Hamilton loosely interpreted Constitution, referred to the Elastic Clause</a:t>
            </a:r>
          </a:p>
          <a:p>
            <a:pPr lvl="1"/>
            <a:r>
              <a:rPr lang="en-US" dirty="0" smtClean="0"/>
              <a:t>Excise Tax – tax on manufactured goods</a:t>
            </a:r>
          </a:p>
          <a:p>
            <a:pPr lvl="1"/>
            <a:r>
              <a:rPr lang="en-US" dirty="0" smtClean="0"/>
              <a:t>Tariff – tax on imported goods</a:t>
            </a:r>
            <a:endParaRPr lang="en-US" dirty="0"/>
          </a:p>
          <a:p>
            <a:r>
              <a:rPr lang="en-US" dirty="0" smtClean="0"/>
              <a:t>Jefferson and his supporters (Republicans) agreed to the plan when the capital was moved to the South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1026" name="Picture 2" descr="http://www.ushistory.org/tour/gifs/firstban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04800"/>
            <a:ext cx="4286250" cy="3305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udelldentallab.files.wordpress.com/2012/12/us_excisetax_small.jpg?w=227&amp;h=3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32509"/>
            <a:ext cx="3124200" cy="4128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0482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Federalists and Republicans Cont.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Republican Party (Democrat-Republicans or Jeffersonians):</a:t>
            </a:r>
          </a:p>
          <a:p>
            <a:pPr lvl="1"/>
            <a:r>
              <a:rPr lang="en-US" dirty="0" smtClean="0"/>
              <a:t>Led by Thomas Jefferson and James Madison</a:t>
            </a:r>
          </a:p>
          <a:p>
            <a:pPr lvl="1"/>
            <a:r>
              <a:rPr lang="en-US" dirty="0" smtClean="0"/>
              <a:t>Believed farmers were the backbone of the economy</a:t>
            </a:r>
          </a:p>
          <a:p>
            <a:pPr lvl="1"/>
            <a:r>
              <a:rPr lang="en-US" dirty="0" smtClean="0"/>
              <a:t>Pro-French</a:t>
            </a:r>
          </a:p>
          <a:p>
            <a:endParaRPr lang="en-US" dirty="0" smtClean="0"/>
          </a:p>
          <a:p>
            <a:r>
              <a:rPr lang="en-US" dirty="0" smtClean="0"/>
              <a:t>French Revolution </a:t>
            </a:r>
          </a:p>
          <a:p>
            <a:pPr lvl="1"/>
            <a:r>
              <a:rPr lang="en-US" dirty="0" smtClean="0"/>
              <a:t>Republicans supported the revolution, Federalists were horrified by the horror of the revolution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2050" name="Picture 2" descr="http://bp1.blogger.com/_wlMX15Ttz_o/R_pnhni7X8I/AAAAAAAAADo/0OwsCu4MhnE/S1600-R/jrpbanner-b-s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4952999"/>
            <a:ext cx="6667496" cy="1828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ierg.net/lessonplans/tables/unit_plans/large_image/French%20Revolution%20picture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4122" y="304800"/>
            <a:ext cx="4692051" cy="3486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7402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869</TotalTime>
  <Words>1065</Words>
  <Application>Microsoft Office PowerPoint</Application>
  <PresentationFormat>On-screen Show (4:3)</PresentationFormat>
  <Paragraphs>204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Executive</vt:lpstr>
      <vt:lpstr>www.Apushreview.com</vt:lpstr>
      <vt:lpstr>American History: Chapter 6 Review Video</vt:lpstr>
      <vt:lpstr>Framing A New Government</vt:lpstr>
      <vt:lpstr>Framing A New Government Cont.</vt:lpstr>
      <vt:lpstr>Framing A New Government Cont.</vt:lpstr>
      <vt:lpstr>Framing A New Government Cont.</vt:lpstr>
      <vt:lpstr>Framing A New Government Cont.</vt:lpstr>
      <vt:lpstr>Federalists and Republicans</vt:lpstr>
      <vt:lpstr>Federalists and Republicans Cont.</vt:lpstr>
      <vt:lpstr>Establishing National Sovereignty</vt:lpstr>
      <vt:lpstr>Establishing National Sovereignty Cont. </vt:lpstr>
      <vt:lpstr>The Downfall of the Federalists</vt:lpstr>
      <vt:lpstr>The Downfall of the Federalists Cont.</vt:lpstr>
      <vt:lpstr>The Downfall of the Federalists Cont.</vt:lpstr>
      <vt:lpstr>Past Essay Topics</vt:lpstr>
      <vt:lpstr>That’s it!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www.Apushreview.com</dc:title>
  <dc:creator>Adam Norris</dc:creator>
  <cp:lastModifiedBy>Adam</cp:lastModifiedBy>
  <cp:revision>70</cp:revision>
  <dcterms:created xsi:type="dcterms:W3CDTF">2013-07-31T01:09:51Z</dcterms:created>
  <dcterms:modified xsi:type="dcterms:W3CDTF">2013-10-06T21:21:51Z</dcterms:modified>
</cp:coreProperties>
</file>