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63" r:id="rId6"/>
    <p:sldId id="264" r:id="rId7"/>
    <p:sldId id="265" r:id="rId8"/>
    <p:sldId id="266" r:id="rId9"/>
    <p:sldId id="279" r:id="rId10"/>
    <p:sldId id="267" r:id="rId11"/>
    <p:sldId id="272" r:id="rId12"/>
    <p:sldId id="275" r:id="rId13"/>
    <p:sldId id="280" r:id="rId14"/>
    <p:sldId id="276" r:id="rId15"/>
    <p:sldId id="277" r:id="rId16"/>
    <p:sldId id="273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FC77F46-147C-45D5-96B9-E276C267C0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09044CD-C853-4C58-B0D9-B5D744282D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C77F46-147C-45D5-96B9-E276C267C0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9044CD-C853-4C58-B0D9-B5D744282D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FC77F46-147C-45D5-96B9-E276C267C0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09044CD-C853-4C58-B0D9-B5D744282D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C77F46-147C-45D5-96B9-E276C267C0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9044CD-C853-4C58-B0D9-B5D744282D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FC77F46-147C-45D5-96B9-E276C267C0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09044CD-C853-4C58-B0D9-B5D744282D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C77F46-147C-45D5-96B9-E276C267C0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9044CD-C853-4C58-B0D9-B5D744282D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C77F46-147C-45D5-96B9-E276C267C0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9044CD-C853-4C58-B0D9-B5D744282D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C77F46-147C-45D5-96B9-E276C267C0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9044CD-C853-4C58-B0D9-B5D744282D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FC77F46-147C-45D5-96B9-E276C267C0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9044CD-C853-4C58-B0D9-B5D744282D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C77F46-147C-45D5-96B9-E276C267C0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9044CD-C853-4C58-B0D9-B5D744282D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C77F46-147C-45D5-96B9-E276C267C0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9044CD-C853-4C58-B0D9-B5D744282D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FC77F46-147C-45D5-96B9-E276C267C0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09044CD-C853-4C58-B0D9-B5D744282D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Rise of a Mass Democracy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Bank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Jackson </a:t>
            </a:r>
            <a:r>
              <a:rPr lang="en-US" dirty="0" smtClean="0"/>
              <a:t>hated BUS, declaring it </a:t>
            </a:r>
            <a:r>
              <a:rPr lang="en-US" dirty="0" err="1" smtClean="0"/>
              <a:t>unconst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Vetoed new charter of bank</a:t>
            </a:r>
          </a:p>
          <a:p>
            <a:pPr lvl="1"/>
            <a:r>
              <a:rPr lang="en-US" dirty="0" smtClean="0"/>
              <a:t>Used the veto 12 times in presidency, all presidents combined for 10 vetoes prior to Jackson</a:t>
            </a:r>
          </a:p>
          <a:p>
            <a:pPr lvl="1"/>
            <a:r>
              <a:rPr lang="en-US" dirty="0" smtClean="0"/>
              <a:t>Veto is used because he doesn’t like </a:t>
            </a:r>
            <a:r>
              <a:rPr lang="en-US" dirty="0" smtClean="0"/>
              <a:t>the bank</a:t>
            </a:r>
          </a:p>
          <a:p>
            <a:r>
              <a:rPr lang="en-US" dirty="0" smtClean="0"/>
              <a:t>1833</a:t>
            </a:r>
            <a:r>
              <a:rPr lang="en-US" dirty="0"/>
              <a:t>, Jackson decides to bury bank by removing federal funds</a:t>
            </a:r>
          </a:p>
          <a:p>
            <a:pPr lvl="1"/>
            <a:r>
              <a:rPr lang="en-US" dirty="0"/>
              <a:t>Nicholas Biddle, president of bank, calls in loans, creates a “panic”</a:t>
            </a:r>
          </a:p>
          <a:p>
            <a:r>
              <a:rPr lang="en-US" dirty="0" smtClean="0"/>
              <a:t>1836</a:t>
            </a:r>
            <a:r>
              <a:rPr lang="en-US" dirty="0"/>
              <a:t>, economy is spinning out of control, Jackson issues, </a:t>
            </a:r>
            <a:r>
              <a:rPr lang="en-US" b="1" i="1" u="sng" dirty="0"/>
              <a:t>Specie Circular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All public lands be purchased with “hard” currency</a:t>
            </a:r>
          </a:p>
          <a:p>
            <a:pPr lvl="1"/>
            <a:r>
              <a:rPr lang="en-US" dirty="0"/>
              <a:t>Helps contribute to panic and crash in 1837</a:t>
            </a:r>
          </a:p>
          <a:p>
            <a:endParaRPr lang="en-US" dirty="0" smtClean="0"/>
          </a:p>
        </p:txBody>
      </p:sp>
      <p:pic>
        <p:nvPicPr>
          <p:cNvPr id="1026" name="Picture 2" descr="D:\12, 7\unclesam_vet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25" y="0"/>
            <a:ext cx="3571875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Election of 1836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Martin Van Buren, VP during Jackson’s second term </a:t>
            </a:r>
          </a:p>
          <a:p>
            <a:endParaRPr lang="en-US" dirty="0" smtClean="0"/>
          </a:p>
          <a:p>
            <a:r>
              <a:rPr lang="en-US" dirty="0" smtClean="0"/>
              <a:t>Whigs hoped to throw election into House</a:t>
            </a:r>
          </a:p>
          <a:p>
            <a:endParaRPr lang="en-US" dirty="0" smtClean="0"/>
          </a:p>
          <a:p>
            <a:r>
              <a:rPr lang="en-US" dirty="0" smtClean="0"/>
              <a:t>MVB wins 170 – 124 (all </a:t>
            </a:r>
            <a:r>
              <a:rPr lang="en-US" dirty="0"/>
              <a:t>W</a:t>
            </a:r>
            <a:r>
              <a:rPr lang="en-US" dirty="0" smtClean="0"/>
              <a:t>higs combined)</a:t>
            </a:r>
            <a:endParaRPr lang="en-US" dirty="0"/>
          </a:p>
        </p:txBody>
      </p:sp>
      <p:pic>
        <p:nvPicPr>
          <p:cNvPr id="2051" name="Picture 3" descr="D:\12, 7\van bur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0"/>
            <a:ext cx="5715000" cy="3225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524000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Who were the “Van Buren Boys?”</a:t>
            </a:r>
            <a:endParaRPr lang="en-US" sz="2400" dirty="0"/>
          </a:p>
        </p:txBody>
      </p:sp>
      <p:pic>
        <p:nvPicPr>
          <p:cNvPr id="2050" name="Picture 2" descr="D:\12, 8\van buren boy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6999" y="914400"/>
            <a:ext cx="5747657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Panic of 1837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What caused Panic of 1837?</a:t>
            </a:r>
          </a:p>
          <a:p>
            <a:pPr lvl="1"/>
            <a:r>
              <a:rPr lang="en-US" dirty="0" smtClean="0"/>
              <a:t>Speculation of western land</a:t>
            </a:r>
          </a:p>
          <a:p>
            <a:pPr lvl="1"/>
            <a:r>
              <a:rPr lang="en-US" dirty="0" smtClean="0"/>
              <a:t>Bank War</a:t>
            </a:r>
          </a:p>
          <a:p>
            <a:pPr lvl="1"/>
            <a:r>
              <a:rPr lang="en-US" dirty="0" smtClean="0"/>
              <a:t>Specie Circular</a:t>
            </a:r>
          </a:p>
          <a:p>
            <a:pPr lvl="1"/>
            <a:r>
              <a:rPr lang="en-US" dirty="0" smtClean="0"/>
              <a:t>Failure of wheat crops</a:t>
            </a:r>
          </a:p>
          <a:p>
            <a:pPr lvl="1"/>
            <a:r>
              <a:rPr lang="en-US" dirty="0" smtClean="0"/>
              <a:t>Hessian fly (brought to the US by Hessian soldiers during Revolutionary War)</a:t>
            </a:r>
          </a:p>
          <a:p>
            <a:r>
              <a:rPr lang="en-US" b="1" i="1" u="sng" dirty="0" smtClean="0"/>
              <a:t>Pet Banks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Banks which the government deposited funds after death of BUS</a:t>
            </a:r>
          </a:p>
          <a:p>
            <a:r>
              <a:rPr lang="en-US" dirty="0" smtClean="0"/>
              <a:t>Divorce Bill:</a:t>
            </a:r>
          </a:p>
          <a:p>
            <a:pPr lvl="1"/>
            <a:r>
              <a:rPr lang="en-US" dirty="0" smtClean="0"/>
              <a:t>Separating the government from banking altogether</a:t>
            </a:r>
          </a:p>
          <a:p>
            <a:r>
              <a:rPr lang="en-US" dirty="0" smtClean="0"/>
              <a:t>Independent Treasury Bill (1840)</a:t>
            </a:r>
          </a:p>
          <a:p>
            <a:pPr lvl="1"/>
            <a:r>
              <a:rPr lang="en-US" dirty="0" smtClean="0"/>
              <a:t>Later repealed, then reenacted, separates government funds from private banks.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Mexico and Texas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Mexico becomes independent in 1823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503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Gone to Texas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1823, a newly independent Mexico granted</a:t>
            </a:r>
            <a:r>
              <a:rPr lang="en-US" b="1" dirty="0"/>
              <a:t> Stephen Austin</a:t>
            </a:r>
            <a:r>
              <a:rPr lang="en-US" dirty="0"/>
              <a:t> what is </a:t>
            </a:r>
            <a:r>
              <a:rPr lang="en-US" dirty="0" smtClean="0"/>
              <a:t>today Texas:</a:t>
            </a:r>
          </a:p>
          <a:p>
            <a:pPr lvl="1"/>
            <a:r>
              <a:rPr lang="en-US" u="sng" dirty="0" smtClean="0"/>
              <a:t>Immigrants </a:t>
            </a:r>
            <a:r>
              <a:rPr lang="en-US" u="sng" dirty="0"/>
              <a:t>were to be </a:t>
            </a:r>
            <a:r>
              <a:rPr lang="en-US" u="sng" dirty="0" smtClean="0"/>
              <a:t>Catholic</a:t>
            </a:r>
          </a:p>
          <a:p>
            <a:pPr lvl="1"/>
            <a:r>
              <a:rPr lang="en-US" u="sng" dirty="0" smtClean="0"/>
              <a:t> Properly </a:t>
            </a:r>
            <a:r>
              <a:rPr lang="en-US" u="sng" dirty="0" err="1"/>
              <a:t>Mexicanized</a:t>
            </a:r>
            <a:r>
              <a:rPr lang="en-US" u="sng" dirty="0"/>
              <a:t>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1830, Mexico emancipated slaves, tensions between Mexico and US</a:t>
            </a:r>
          </a:p>
          <a:p>
            <a:endParaRPr lang="en-US" dirty="0"/>
          </a:p>
        </p:txBody>
      </p:sp>
      <p:pic>
        <p:nvPicPr>
          <p:cNvPr id="3074" name="Picture 2" descr="D:\12, 8\stephen aust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533400"/>
            <a:ext cx="4572000" cy="5760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4" dur="1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Lone Star Rebellion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Texas declares independence in 1836</a:t>
            </a:r>
          </a:p>
          <a:p>
            <a:pPr lvl="1"/>
            <a:r>
              <a:rPr lang="en-US" dirty="0" smtClean="0"/>
              <a:t>Sam Houston named commander in chief</a:t>
            </a:r>
          </a:p>
          <a:p>
            <a:pPr lvl="1"/>
            <a:r>
              <a:rPr lang="en-US" dirty="0" smtClean="0"/>
              <a:t>Santa Anna (leader of Mexico) sends 6,000 troops into Texas</a:t>
            </a:r>
          </a:p>
          <a:p>
            <a:pPr lvl="1"/>
            <a:r>
              <a:rPr lang="en-US" dirty="0" smtClean="0"/>
              <a:t>Alamo: 13 day siege, all Americans are killed</a:t>
            </a:r>
          </a:p>
          <a:p>
            <a:r>
              <a:rPr lang="en-US" dirty="0" smtClean="0"/>
              <a:t>San Jacinto:</a:t>
            </a:r>
          </a:p>
          <a:p>
            <a:pPr lvl="1"/>
            <a:r>
              <a:rPr lang="en-US" dirty="0" smtClean="0"/>
              <a:t>Sam Houston captures Santa Anna, sings 2 treaties</a:t>
            </a:r>
          </a:p>
          <a:p>
            <a:pPr lvl="2"/>
            <a:r>
              <a:rPr lang="en-US" dirty="0" smtClean="0"/>
              <a:t>Withdraws Mexican troops, recognizes boundary of Texas</a:t>
            </a:r>
          </a:p>
          <a:p>
            <a:r>
              <a:rPr lang="en-US" dirty="0" smtClean="0"/>
              <a:t>Texas wants to join Union</a:t>
            </a:r>
          </a:p>
          <a:p>
            <a:r>
              <a:rPr lang="en-US" dirty="0" smtClean="0"/>
              <a:t>Fear from North that about issue of slavery</a:t>
            </a:r>
          </a:p>
          <a:p>
            <a:r>
              <a:rPr lang="en-US" dirty="0" smtClean="0"/>
              <a:t>Jackson recognizes Republic of Texas on last day of office</a:t>
            </a:r>
            <a:endParaRPr lang="en-US" dirty="0"/>
          </a:p>
        </p:txBody>
      </p:sp>
      <p:pic>
        <p:nvPicPr>
          <p:cNvPr id="1026" name="Picture 2" descr="D:\12, 8\alam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-1"/>
            <a:ext cx="3657600" cy="2739669"/>
          </a:xfrm>
          <a:prstGeom prst="rect">
            <a:avLst/>
          </a:prstGeom>
          <a:noFill/>
        </p:spPr>
      </p:pic>
      <p:pic>
        <p:nvPicPr>
          <p:cNvPr id="1028" name="Picture 4" descr="D:\12, 8\santa ann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600200"/>
            <a:ext cx="2971800" cy="4236396"/>
          </a:xfrm>
          <a:prstGeom prst="rect">
            <a:avLst/>
          </a:prstGeom>
          <a:noFill/>
        </p:spPr>
      </p:pic>
      <p:pic>
        <p:nvPicPr>
          <p:cNvPr id="1031" name="Picture 7" descr="D:\12, 8\monopol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0"/>
            <a:ext cx="4038600" cy="3949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Log Cabins and Hard Cider of 1840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William Henry Harrison vs. MVB in election</a:t>
            </a:r>
          </a:p>
          <a:p>
            <a:r>
              <a:rPr lang="en-US" dirty="0" smtClean="0"/>
              <a:t>WHH adopts log cabin and hard cider as campaign platform</a:t>
            </a:r>
          </a:p>
          <a:p>
            <a:r>
              <a:rPr lang="en-US" dirty="0" smtClean="0"/>
              <a:t>Significance of election:</a:t>
            </a:r>
          </a:p>
          <a:p>
            <a:pPr lvl="1"/>
            <a:r>
              <a:rPr lang="en-US" dirty="0"/>
              <a:t>First mass-turnout election in American history </a:t>
            </a:r>
            <a:endParaRPr lang="en-US" dirty="0" smtClean="0"/>
          </a:p>
          <a:p>
            <a:pPr lvl="1"/>
            <a:r>
              <a:rPr lang="en-US" dirty="0" smtClean="0"/>
              <a:t>Propaganda </a:t>
            </a:r>
            <a:r>
              <a:rPr lang="en-US" dirty="0"/>
              <a:t>and silly slogans set </a:t>
            </a:r>
            <a:r>
              <a:rPr lang="en-US" dirty="0" smtClean="0"/>
              <a:t>unfortunate example </a:t>
            </a:r>
            <a:r>
              <a:rPr lang="en-US" dirty="0"/>
              <a:t>for future </a:t>
            </a:r>
            <a:r>
              <a:rPr lang="en-US" dirty="0" smtClean="0"/>
              <a:t>campaigns</a:t>
            </a:r>
            <a:r>
              <a:rPr lang="en-US" dirty="0"/>
              <a:t>. </a:t>
            </a:r>
          </a:p>
        </p:txBody>
      </p:sp>
      <p:pic>
        <p:nvPicPr>
          <p:cNvPr id="4098" name="Picture 2" descr="D:\12, 8\william-henry-harrison-pic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143000"/>
            <a:ext cx="3655314" cy="2971800"/>
          </a:xfrm>
          <a:prstGeom prst="rect">
            <a:avLst/>
          </a:prstGeom>
          <a:noFill/>
        </p:spPr>
      </p:pic>
      <p:pic>
        <p:nvPicPr>
          <p:cNvPr id="5" name="Picture 3" descr="D:\12, 7\van bur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524000"/>
            <a:ext cx="39150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Two-Party System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Democrats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Whigs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Favored local </a:t>
            </a:r>
            <a:r>
              <a:rPr lang="en-US" dirty="0" smtClean="0"/>
              <a:t>rule</a:t>
            </a:r>
          </a:p>
          <a:p>
            <a:pPr lvl="0"/>
            <a:r>
              <a:rPr lang="en-US" dirty="0" smtClean="0"/>
              <a:t>Limited government</a:t>
            </a:r>
          </a:p>
          <a:p>
            <a:pPr lvl="0"/>
            <a:r>
              <a:rPr lang="en-US" dirty="0" smtClean="0"/>
              <a:t>Free </a:t>
            </a:r>
            <a:r>
              <a:rPr lang="en-US" dirty="0"/>
              <a:t>trade, equal economic opportunity (for white males</a:t>
            </a:r>
            <a:r>
              <a:rPr lang="en-US" dirty="0" smtClean="0"/>
              <a:t>)</a:t>
            </a:r>
          </a:p>
          <a:p>
            <a:pPr lvl="0"/>
            <a:r>
              <a:rPr lang="en-US" dirty="0" smtClean="0"/>
              <a:t>Made up of </a:t>
            </a:r>
            <a:r>
              <a:rPr lang="en-US" dirty="0"/>
              <a:t>Southerners, westerners and urban workers.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Favored Clay’s American </a:t>
            </a:r>
            <a:r>
              <a:rPr lang="en-US" dirty="0" smtClean="0"/>
              <a:t>System</a:t>
            </a:r>
          </a:p>
          <a:p>
            <a:r>
              <a:rPr lang="en-US" dirty="0" smtClean="0"/>
              <a:t>Opposed </a:t>
            </a:r>
            <a:r>
              <a:rPr lang="en-US" dirty="0"/>
              <a:t>immorality and unlimited </a:t>
            </a:r>
            <a:r>
              <a:rPr lang="en-US" dirty="0" smtClean="0"/>
              <a:t>immigration</a:t>
            </a:r>
          </a:p>
          <a:p>
            <a:r>
              <a:rPr lang="en-US" dirty="0" smtClean="0"/>
              <a:t>Made </a:t>
            </a:r>
            <a:r>
              <a:rPr lang="en-US" dirty="0"/>
              <a:t>up of New Englanders, Protestants, middle class urban professionals.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“Corrupt Bargain” of 1824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candidates for president, none win majority of electoral votes; goes to House</a:t>
            </a:r>
          </a:p>
          <a:p>
            <a:pPr lvl="1"/>
            <a:r>
              <a:rPr lang="en-US" dirty="0" smtClean="0"/>
              <a:t>Vote on top 3; as per 12</a:t>
            </a:r>
            <a:r>
              <a:rPr lang="en-US" baseline="30000" dirty="0" smtClean="0"/>
              <a:t>th</a:t>
            </a:r>
            <a:r>
              <a:rPr lang="en-US" dirty="0" smtClean="0"/>
              <a:t> amendment; Clay out</a:t>
            </a:r>
          </a:p>
          <a:p>
            <a:pPr lvl="1"/>
            <a:r>
              <a:rPr lang="en-US" dirty="0" smtClean="0"/>
              <a:t>Clay (Speaker of House) throws support to Adams</a:t>
            </a:r>
          </a:p>
          <a:p>
            <a:pPr lvl="1"/>
            <a:r>
              <a:rPr lang="en-US" dirty="0" smtClean="0"/>
              <a:t>Adams wins, Clay becomes Secretary of State</a:t>
            </a:r>
          </a:p>
          <a:p>
            <a:r>
              <a:rPr lang="en-US" dirty="0" smtClean="0"/>
              <a:t>Jackson, who won majority of popular vote is furious</a:t>
            </a:r>
          </a:p>
          <a:p>
            <a:endParaRPr lang="en-US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5791200" y="1981200"/>
            <a:ext cx="3124200" cy="4183797"/>
            <a:chOff x="838200" y="1676400"/>
            <a:chExt cx="3124200" cy="4183797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8200" y="1676400"/>
              <a:ext cx="3124200" cy="3349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990600" y="5029200"/>
              <a:ext cx="2590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Death, AKA “Henry Clay”</a:t>
              </a:r>
              <a:endParaRPr 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John Quincy Adams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Former </a:t>
            </a:r>
            <a:r>
              <a:rPr lang="en-US" dirty="0" smtClean="0"/>
              <a:t>Secretary of </a:t>
            </a:r>
            <a:r>
              <a:rPr lang="en-US" dirty="0" smtClean="0"/>
              <a:t>State</a:t>
            </a:r>
          </a:p>
          <a:p>
            <a:pPr lvl="1"/>
            <a:r>
              <a:rPr lang="en-US" dirty="0" smtClean="0"/>
              <a:t>Did </a:t>
            </a:r>
            <a:r>
              <a:rPr lang="en-US" dirty="0" smtClean="0"/>
              <a:t>not use </a:t>
            </a:r>
            <a:r>
              <a:rPr lang="en-US" b="1" u="sng" dirty="0" smtClean="0"/>
              <a:t>patronage</a:t>
            </a:r>
            <a:r>
              <a:rPr lang="en-US" dirty="0" smtClean="0"/>
              <a:t>, or </a:t>
            </a:r>
            <a:r>
              <a:rPr lang="en-US" b="1" u="sng" dirty="0" smtClean="0"/>
              <a:t>spoils system</a:t>
            </a:r>
            <a:endParaRPr lang="en-US" dirty="0" smtClean="0"/>
          </a:p>
          <a:p>
            <a:pPr lvl="1"/>
            <a:r>
              <a:rPr lang="en-US" dirty="0" smtClean="0"/>
              <a:t>Party members began to question why support him if there is no reward</a:t>
            </a:r>
          </a:p>
          <a:p>
            <a:r>
              <a:rPr lang="en-US" dirty="0" smtClean="0"/>
              <a:t>America </a:t>
            </a:r>
            <a:r>
              <a:rPr lang="en-US" dirty="0" smtClean="0"/>
              <a:t>began to turn towards </a:t>
            </a:r>
            <a:r>
              <a:rPr lang="en-US" b="1" u="sng" dirty="0" smtClean="0"/>
              <a:t>sectionalism</a:t>
            </a:r>
            <a:r>
              <a:rPr lang="en-US" dirty="0" smtClean="0"/>
              <a:t> during this time; long removed from </a:t>
            </a:r>
            <a:r>
              <a:rPr lang="en-US" b="1" u="sng" dirty="0" smtClean="0"/>
              <a:t>nationalism</a:t>
            </a:r>
            <a:r>
              <a:rPr lang="en-US" dirty="0" smtClean="0"/>
              <a:t> from War of 1812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“Old Hickory” as President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Was seen as a “common man” since he was born in a log cabin</a:t>
            </a:r>
          </a:p>
          <a:p>
            <a:r>
              <a:rPr lang="en-US" dirty="0" smtClean="0"/>
              <a:t>Democracy increases during his presidency:</a:t>
            </a:r>
          </a:p>
          <a:p>
            <a:pPr lvl="1"/>
            <a:r>
              <a:rPr lang="en-US" dirty="0" smtClean="0"/>
              <a:t>Elimination of property requirements to vote</a:t>
            </a:r>
          </a:p>
          <a:p>
            <a:pPr lvl="1"/>
            <a:r>
              <a:rPr lang="en-US" dirty="0" smtClean="0"/>
              <a:t>Universal white male suffrage</a:t>
            </a:r>
            <a:endParaRPr lang="en-US" dirty="0" smtClean="0"/>
          </a:p>
          <a:p>
            <a:r>
              <a:rPr lang="en-US" dirty="0" smtClean="0"/>
              <a:t>Strong </a:t>
            </a:r>
            <a:r>
              <a:rPr lang="en-US" dirty="0"/>
              <a:t>unionist &amp; nationalist (to dismay of  South); federal </a:t>
            </a:r>
            <a:r>
              <a:rPr lang="en-US" dirty="0" smtClean="0"/>
              <a:t>supremacy </a:t>
            </a:r>
            <a:r>
              <a:rPr lang="en-US" dirty="0"/>
              <a:t>over states. </a:t>
            </a:r>
            <a:endParaRPr lang="en-US" dirty="0" smtClean="0"/>
          </a:p>
          <a:p>
            <a:r>
              <a:rPr lang="en-US" dirty="0" smtClean="0"/>
              <a:t>Spoils System:</a:t>
            </a:r>
          </a:p>
          <a:p>
            <a:pPr lvl="1"/>
            <a:r>
              <a:rPr lang="en-US" dirty="0"/>
              <a:t>Rewarding political supporters with public office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2390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Tariffs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5465136"/>
          </a:xfrm>
        </p:spPr>
        <p:txBody>
          <a:bodyPr>
            <a:normAutofit/>
          </a:bodyPr>
          <a:lstStyle/>
          <a:p>
            <a:r>
              <a:rPr lang="en-US" dirty="0" smtClean="0"/>
              <a:t>Jackson supporters in Congress pushed for high tariffs, hoping to make Adams look bad</a:t>
            </a:r>
          </a:p>
          <a:p>
            <a:pPr lvl="1"/>
            <a:r>
              <a:rPr lang="en-US" dirty="0" smtClean="0"/>
              <a:t>Tariffs surprisingly passes, Jackson inherits mess</a:t>
            </a:r>
          </a:p>
          <a:p>
            <a:pPr lvl="1"/>
            <a:r>
              <a:rPr lang="en-US" dirty="0" smtClean="0"/>
              <a:t>What region would most be opposed to high tariffs? Why?</a:t>
            </a:r>
          </a:p>
          <a:p>
            <a:r>
              <a:rPr lang="en-US" dirty="0" smtClean="0"/>
              <a:t>Tariffs, especially this one, promote </a:t>
            </a:r>
            <a:r>
              <a:rPr lang="en-US" b="1" u="sng" dirty="0" smtClean="0"/>
              <a:t>sectional</a:t>
            </a:r>
            <a:r>
              <a:rPr lang="en-US" dirty="0" smtClean="0"/>
              <a:t> differences</a:t>
            </a:r>
          </a:p>
          <a:p>
            <a:r>
              <a:rPr lang="en-US" dirty="0" smtClean="0"/>
              <a:t>South Carolina proposed that the states should </a:t>
            </a:r>
            <a:r>
              <a:rPr lang="en-US" b="1" u="sng" dirty="0" smtClean="0"/>
              <a:t>nullify</a:t>
            </a:r>
            <a:r>
              <a:rPr lang="en-US" dirty="0" smtClean="0"/>
              <a:t> the tariff</a:t>
            </a:r>
          </a:p>
          <a:p>
            <a:pPr lvl="1"/>
            <a:r>
              <a:rPr lang="en-US" dirty="0" smtClean="0"/>
              <a:t>What two states tried to nullify the Alien and Sedition Acts?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200400"/>
            <a:ext cx="399097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200400"/>
            <a:ext cx="39814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Nullies</a:t>
            </a:r>
            <a:r>
              <a:rPr lang="en-US" dirty="0" smtClean="0"/>
              <a:t>” in South Carolina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Tariff of 1832</a:t>
            </a:r>
          </a:p>
          <a:p>
            <a:pPr lvl="1"/>
            <a:r>
              <a:rPr lang="en-US" dirty="0" smtClean="0"/>
              <a:t>Reduced the tariff amount, but still high enough to anger the South</a:t>
            </a:r>
          </a:p>
          <a:p>
            <a:r>
              <a:rPr lang="en-US" dirty="0" smtClean="0"/>
              <a:t>South Carolina legislature nullifies tariff</a:t>
            </a:r>
          </a:p>
          <a:p>
            <a:pPr lvl="1"/>
            <a:r>
              <a:rPr lang="en-US" dirty="0" smtClean="0"/>
              <a:t>Threatened to secede from union if federal government tries to collect duties </a:t>
            </a:r>
          </a:p>
          <a:p>
            <a:r>
              <a:rPr lang="en-US" dirty="0" smtClean="0"/>
              <a:t>Jackson threatens to hang “</a:t>
            </a:r>
            <a:r>
              <a:rPr lang="en-US" dirty="0" err="1" smtClean="0"/>
              <a:t>nullies</a:t>
            </a:r>
            <a:r>
              <a:rPr lang="en-US" dirty="0" smtClean="0"/>
              <a:t>”, including his former VP Calhoun!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Henry Clay helps resolve issue:</a:t>
            </a:r>
          </a:p>
          <a:p>
            <a:r>
              <a:rPr lang="en-US" dirty="0" smtClean="0"/>
              <a:t>Compromise Tariff of 1833:</a:t>
            </a:r>
          </a:p>
          <a:p>
            <a:pPr lvl="1"/>
            <a:r>
              <a:rPr lang="en-US" dirty="0" smtClean="0"/>
              <a:t>Tariff would be reduced by 10% per year for 8 years</a:t>
            </a:r>
          </a:p>
          <a:p>
            <a:pPr lvl="1"/>
            <a:r>
              <a:rPr lang="en-US" dirty="0" smtClean="0"/>
              <a:t>Civil war is averted</a:t>
            </a:r>
          </a:p>
          <a:p>
            <a:r>
              <a:rPr lang="en-US" b="1" u="sng" dirty="0"/>
              <a:t>Force Bill </a:t>
            </a:r>
            <a:r>
              <a:rPr lang="en-US" dirty="0"/>
              <a:t>passed by Congress as face-saving device </a:t>
            </a:r>
            <a:endParaRPr lang="en-US" dirty="0" smtClean="0"/>
          </a:p>
          <a:p>
            <a:pPr lvl="1"/>
            <a:r>
              <a:rPr lang="en-US" dirty="0" smtClean="0"/>
              <a:t>President </a:t>
            </a:r>
            <a:r>
              <a:rPr lang="en-US" dirty="0"/>
              <a:t>in the future could use military to collect federal </a:t>
            </a:r>
            <a:r>
              <a:rPr lang="en-US" dirty="0" smtClean="0"/>
              <a:t>tariffs </a:t>
            </a:r>
            <a:r>
              <a:rPr lang="en-US" dirty="0"/>
              <a:t>if </a:t>
            </a:r>
            <a:r>
              <a:rPr lang="en-US" dirty="0" smtClean="0"/>
              <a:t>necessary.</a:t>
            </a:r>
          </a:p>
          <a:p>
            <a:pPr lvl="1"/>
            <a:r>
              <a:rPr lang="en-US" dirty="0" smtClean="0"/>
              <a:t>Dubbed </a:t>
            </a:r>
            <a:r>
              <a:rPr lang="en-US" dirty="0"/>
              <a:t>"Bloody Bill" by South Carolinians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Impact: Stepping stone to Civil War; SC eventually moves from nullification to secession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8600"/>
            <a:ext cx="3124200" cy="3349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ular Callout 7"/>
          <p:cNvSpPr/>
          <p:nvPr/>
        </p:nvSpPr>
        <p:spPr>
          <a:xfrm>
            <a:off x="3048000" y="457200"/>
            <a:ext cx="3962400" cy="1143000"/>
          </a:xfrm>
          <a:prstGeom prst="wedgeRoundRectCallout">
            <a:avLst>
              <a:gd name="adj1" fmla="val -55798"/>
              <a:gd name="adj2" fmla="val 4431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I’m Back Baby!!!!! My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Major Compromise in 13 years.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Trail of Tears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1790s, US government recognizes tribes as separate nations; agrees to acquire land through formal treaties</a:t>
            </a:r>
          </a:p>
          <a:p>
            <a:r>
              <a:rPr lang="en-US" b="1" i="1" u="sng" dirty="0" smtClean="0"/>
              <a:t>Indian Removal Act</a:t>
            </a:r>
            <a:r>
              <a:rPr lang="en-US" dirty="0" smtClean="0"/>
              <a:t> (1830)</a:t>
            </a:r>
          </a:p>
          <a:p>
            <a:pPr lvl="1"/>
            <a:r>
              <a:rPr lang="en-US" dirty="0" smtClean="0"/>
              <a:t>Removal of Natives (inc. 5 “civilized” tribes) beyond the Mississippi River</a:t>
            </a:r>
          </a:p>
          <a:p>
            <a:r>
              <a:rPr lang="en-US" dirty="0" smtClean="0"/>
              <a:t>“Trail of Tears”</a:t>
            </a:r>
          </a:p>
          <a:p>
            <a:pPr lvl="1"/>
            <a:r>
              <a:rPr lang="en-US" dirty="0"/>
              <a:t>18,000 Cherokees forcibly removed from their </a:t>
            </a:r>
            <a:r>
              <a:rPr lang="en-US" dirty="0" smtClean="0"/>
              <a:t>homes and </a:t>
            </a:r>
            <a:r>
              <a:rPr lang="en-US" dirty="0"/>
              <a:t>marched 1,000 miles to </a:t>
            </a:r>
            <a:r>
              <a:rPr lang="en-US" b="1" dirty="0"/>
              <a:t>Indian Territory </a:t>
            </a:r>
            <a:r>
              <a:rPr lang="en-US" dirty="0"/>
              <a:t>(Oklahoma). 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important Court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Cherokee Nation v. Georgia</a:t>
            </a:r>
            <a:r>
              <a:rPr lang="en-US" dirty="0"/>
              <a:t> (1831)</a:t>
            </a:r>
            <a:endParaRPr lang="en-US" dirty="0" smtClean="0"/>
          </a:p>
          <a:p>
            <a:pPr lvl="1"/>
            <a:r>
              <a:rPr lang="en-US" dirty="0" smtClean="0"/>
              <a:t>Court </a:t>
            </a:r>
            <a:r>
              <a:rPr lang="en-US" dirty="0"/>
              <a:t>ruled that the Cherokee nation was not </a:t>
            </a:r>
            <a:r>
              <a:rPr lang="en-US" dirty="0" smtClean="0"/>
              <a:t>a foreign </a:t>
            </a:r>
            <a:r>
              <a:rPr lang="en-US" dirty="0"/>
              <a:t>nation with the right to sue in Federal Court </a:t>
            </a:r>
            <a:endParaRPr lang="en-US" dirty="0" smtClean="0"/>
          </a:p>
          <a:p>
            <a:r>
              <a:rPr lang="en-US" i="1" dirty="0"/>
              <a:t>Worcester v. Georgia</a:t>
            </a:r>
            <a:r>
              <a:rPr lang="en-US" dirty="0"/>
              <a:t> (1832)</a:t>
            </a:r>
          </a:p>
          <a:p>
            <a:pPr lvl="1"/>
            <a:r>
              <a:rPr lang="en-US" dirty="0"/>
              <a:t>Ruled that the laws Georgia had no force within the boundaries of the Cherokee land and the Cherokee could not be required to move West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Jackson: "John Marshall has made his decision; let him enforce </a:t>
            </a:r>
            <a:r>
              <a:rPr lang="en-US" dirty="0" smtClean="0"/>
              <a:t>it </a:t>
            </a:r>
            <a:r>
              <a:rPr lang="en-US" dirty="0"/>
              <a:t>if he can."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2531</TotalTime>
  <Words>976</Words>
  <Application>Microsoft Office PowerPoint</Application>
  <PresentationFormat>On-screen Show (4:3)</PresentationFormat>
  <Paragraphs>126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Opulent</vt:lpstr>
      <vt:lpstr>Chapter 13</vt:lpstr>
      <vt:lpstr>The “Corrupt Bargain” of 1824</vt:lpstr>
      <vt:lpstr>John Quincy Adams</vt:lpstr>
      <vt:lpstr>“Old Hickory” as President</vt:lpstr>
      <vt:lpstr>Tariffs</vt:lpstr>
      <vt:lpstr>“Nullies” in South Carolina</vt:lpstr>
      <vt:lpstr>Continued</vt:lpstr>
      <vt:lpstr>The Trail of Tears</vt:lpstr>
      <vt:lpstr>2 important Court Cases</vt:lpstr>
      <vt:lpstr>The Bank War</vt:lpstr>
      <vt:lpstr>The Election of 1836</vt:lpstr>
      <vt:lpstr>Panic of 1837</vt:lpstr>
      <vt:lpstr>Mexico and Texas</vt:lpstr>
      <vt:lpstr>Gone to Texas</vt:lpstr>
      <vt:lpstr>The Lone Star Rebellion</vt:lpstr>
      <vt:lpstr>Log Cabins and Hard Cider of 1840</vt:lpstr>
      <vt:lpstr>The Two-Party System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13</dc:title>
  <dc:creator>Valued Acer Customer</dc:creator>
  <cp:lastModifiedBy>Adam Norris</cp:lastModifiedBy>
  <cp:revision>24</cp:revision>
  <dcterms:created xsi:type="dcterms:W3CDTF">2010-12-05T00:46:32Z</dcterms:created>
  <dcterms:modified xsi:type="dcterms:W3CDTF">2012-11-06T00:08:54Z</dcterms:modified>
</cp:coreProperties>
</file>