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7" r:id="rId6"/>
    <p:sldId id="263" r:id="rId7"/>
    <p:sldId id="264" r:id="rId8"/>
    <p:sldId id="265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9F7D3-AFD7-42E9-9E3B-F5D8366A76A2}" type="datetimeFigureOut">
              <a:rPr lang="en-US" smtClean="0"/>
              <a:pPr/>
              <a:t>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Industry Comes of 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Sherman Antitrust 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u="sng" dirty="0" smtClean="0"/>
              <a:t>Sherman </a:t>
            </a:r>
            <a:r>
              <a:rPr lang="en-US" b="1" i="1" u="sng" dirty="0" smtClean="0"/>
              <a:t>Antitrust </a:t>
            </a:r>
            <a:r>
              <a:rPr lang="en-US" b="1" i="1" u="sng" dirty="0" smtClean="0"/>
              <a:t>Act (1890)</a:t>
            </a:r>
          </a:p>
          <a:p>
            <a:pPr lvl="1"/>
            <a:r>
              <a:rPr lang="en-US" dirty="0"/>
              <a:t>Created in response to public demand for curbing excesses </a:t>
            </a:r>
            <a:r>
              <a:rPr lang="en-US" dirty="0" smtClean="0"/>
              <a:t>of trusts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Provision</a:t>
            </a:r>
            <a:r>
              <a:rPr lang="en-US" dirty="0"/>
              <a:t>: Forbade combinations in restraint of </a:t>
            </a:r>
            <a:r>
              <a:rPr lang="en-US" dirty="0" smtClean="0"/>
              <a:t>trade</a:t>
            </a:r>
          </a:p>
          <a:p>
            <a:pPr lvl="1"/>
            <a:r>
              <a:rPr lang="en-US" dirty="0" smtClean="0"/>
              <a:t>Largely </a:t>
            </a:r>
            <a:r>
              <a:rPr lang="en-US" dirty="0"/>
              <a:t>ineffective as it had no significant </a:t>
            </a:r>
            <a:r>
              <a:rPr lang="en-US" dirty="0" smtClean="0"/>
              <a:t>enforcement mechanism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***Ironically</a:t>
            </a:r>
            <a:r>
              <a:rPr lang="en-US" dirty="0"/>
              <a:t>, used by corporations to curb labor unions or </a:t>
            </a:r>
            <a:r>
              <a:rPr lang="en-US" dirty="0" smtClean="0"/>
              <a:t>labor combinations </a:t>
            </a:r>
            <a:r>
              <a:rPr lang="en-US" dirty="0"/>
              <a:t>that were deemed to be restraining trade</a:t>
            </a:r>
            <a:r>
              <a:rPr lang="en-US" dirty="0" smtClean="0"/>
              <a:t>. ***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**Impact of the </a:t>
            </a:r>
            <a:r>
              <a:rPr lang="en-US" dirty="0" smtClean="0"/>
              <a:t>IR </a:t>
            </a:r>
            <a:r>
              <a:rPr lang="en-US" dirty="0" smtClean="0"/>
              <a:t>on America**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Standard </a:t>
            </a:r>
            <a:r>
              <a:rPr lang="en-US" dirty="0"/>
              <a:t>of living rose sharply and remained highest in the world</a:t>
            </a:r>
          </a:p>
          <a:p>
            <a:r>
              <a:rPr lang="en-US" dirty="0" smtClean="0"/>
              <a:t>Urbanization developed as a result of factories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work-place became regimented and impersonal</a:t>
            </a:r>
          </a:p>
          <a:p>
            <a:r>
              <a:rPr lang="en-US" dirty="0" smtClean="0"/>
              <a:t>Women </a:t>
            </a:r>
            <a:r>
              <a:rPr lang="en-US" dirty="0"/>
              <a:t>achieved social and economic independence in new </a:t>
            </a:r>
            <a:r>
              <a:rPr lang="en-US" dirty="0" smtClean="0"/>
              <a:t>careers as </a:t>
            </a:r>
            <a:r>
              <a:rPr lang="en-US" b="1" i="1" u="sng" dirty="0"/>
              <a:t>typing, stenography, and switchboard operating</a:t>
            </a:r>
          </a:p>
          <a:p>
            <a:pPr lvl="1"/>
            <a:r>
              <a:rPr lang="en-US" dirty="0" smtClean="0"/>
              <a:t>Marriages </a:t>
            </a:r>
            <a:r>
              <a:rPr lang="en-US" dirty="0"/>
              <a:t>delayed, smaller families </a:t>
            </a:r>
            <a:r>
              <a:rPr lang="en-US" dirty="0" smtClean="0"/>
              <a:t>resulted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Massive </a:t>
            </a:r>
            <a:r>
              <a:rPr lang="en-US" dirty="0" smtClean="0"/>
              <a:t>Immigration created a favorable labor market for owners</a:t>
            </a:r>
            <a:endParaRPr lang="en-US" dirty="0"/>
          </a:p>
          <a:p>
            <a:r>
              <a:rPr lang="en-US" dirty="0" smtClean="0"/>
              <a:t>Advantages against unions:</a:t>
            </a:r>
          </a:p>
          <a:p>
            <a:pPr lvl="1"/>
            <a:r>
              <a:rPr lang="en-US" dirty="0" smtClean="0"/>
              <a:t>Could import strike breakers (scabs)</a:t>
            </a:r>
          </a:p>
          <a:p>
            <a:pPr lvl="1"/>
            <a:r>
              <a:rPr lang="en-US" dirty="0" smtClean="0"/>
              <a:t>Courts could order strikes to end </a:t>
            </a:r>
          </a:p>
          <a:p>
            <a:pPr lvl="2"/>
            <a:r>
              <a:rPr lang="en-US" dirty="0" smtClean="0"/>
              <a:t>(Hayes used </a:t>
            </a:r>
            <a:r>
              <a:rPr lang="en-US" dirty="0" smtClean="0"/>
              <a:t>military)</a:t>
            </a:r>
            <a:endParaRPr lang="en-US" dirty="0" smtClean="0"/>
          </a:p>
          <a:p>
            <a:pPr lvl="1"/>
            <a:r>
              <a:rPr lang="en-US" dirty="0" smtClean="0"/>
              <a:t>“yellow-dog contracts”</a:t>
            </a:r>
            <a:endParaRPr lang="en-US" dirty="0" smtClean="0"/>
          </a:p>
          <a:p>
            <a:pPr lvl="1"/>
            <a:r>
              <a:rPr lang="en-US" dirty="0" smtClean="0"/>
              <a:t>“Black list”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</a:t>
            </a:r>
            <a:r>
              <a:rPr lang="en-US" dirty="0" smtClean="0"/>
              <a:t>Unions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u="sng" dirty="0" smtClean="0"/>
              <a:t>National Labor Union:</a:t>
            </a:r>
          </a:p>
          <a:p>
            <a:pPr lvl="1"/>
            <a:r>
              <a:rPr lang="en-US" dirty="0" smtClean="0"/>
              <a:t>Major boost to union movement</a:t>
            </a:r>
          </a:p>
          <a:p>
            <a:pPr lvl="1"/>
            <a:r>
              <a:rPr lang="en-US" dirty="0" smtClean="0"/>
              <a:t>Lasted 6 years, 600,000 workers</a:t>
            </a:r>
          </a:p>
          <a:p>
            <a:pPr lvl="1"/>
            <a:r>
              <a:rPr lang="en-US" dirty="0" smtClean="0"/>
              <a:t>Excluded Chinese, barely included women and Blacks</a:t>
            </a:r>
            <a:endParaRPr lang="en-US" dirty="0"/>
          </a:p>
          <a:p>
            <a:r>
              <a:rPr lang="en-US" dirty="0" smtClean="0"/>
              <a:t>Knights of Labor</a:t>
            </a:r>
            <a:r>
              <a:rPr lang="en-US" dirty="0" smtClean="0"/>
              <a:t>: Led by Terence Powderly</a:t>
            </a:r>
            <a:endParaRPr lang="en-US" dirty="0" smtClean="0"/>
          </a:p>
          <a:p>
            <a:pPr lvl="1"/>
            <a:r>
              <a:rPr lang="en-US" dirty="0"/>
              <a:t>Much of leadership and membership was </a:t>
            </a:r>
            <a:r>
              <a:rPr lang="en-US" dirty="0" smtClean="0"/>
              <a:t>Irish</a:t>
            </a:r>
            <a:endParaRPr lang="en-US" dirty="0"/>
          </a:p>
          <a:p>
            <a:pPr lvl="1"/>
            <a:r>
              <a:rPr lang="en-US" dirty="0" smtClean="0"/>
              <a:t>Sought </a:t>
            </a:r>
            <a:r>
              <a:rPr lang="en-US" dirty="0"/>
              <a:t>to include all workers in </a:t>
            </a:r>
            <a:r>
              <a:rPr lang="en-US" b="1" dirty="0"/>
              <a:t>"one big union" </a:t>
            </a:r>
            <a:r>
              <a:rPr lang="en-US" dirty="0" smtClean="0"/>
              <a:t>including</a:t>
            </a:r>
            <a:r>
              <a:rPr lang="en-US" b="1" dirty="0" smtClean="0"/>
              <a:t> </a:t>
            </a:r>
            <a:r>
              <a:rPr lang="en-US" dirty="0"/>
              <a:t>B</a:t>
            </a:r>
            <a:r>
              <a:rPr lang="en-US" dirty="0" smtClean="0"/>
              <a:t>lacks </a:t>
            </a:r>
            <a:r>
              <a:rPr lang="en-US" dirty="0"/>
              <a:t>&amp; </a:t>
            </a:r>
            <a:r>
              <a:rPr lang="en-US" dirty="0" smtClean="0"/>
              <a:t>women</a:t>
            </a:r>
            <a:endParaRPr lang="en-US" dirty="0" smtClean="0"/>
          </a:p>
          <a:p>
            <a:pPr lvl="1"/>
            <a:r>
              <a:rPr lang="en-US" dirty="0" smtClean="0"/>
              <a:t>Wanted 8 hour work day</a:t>
            </a:r>
          </a:p>
          <a:p>
            <a:pPr lvl="1"/>
            <a:r>
              <a:rPr lang="en-US" dirty="0" smtClean="0"/>
              <a:t>***Skilled and unskilled workers***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https://encrypted-tbn0.gstatic.com/images?q=tbn:ANd9GcQEMVPPrBl1WWZOqs-P25W5WPkWxmja5MLwTROqYGZbhBSOo13U4k-_R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-27709"/>
            <a:ext cx="2286000" cy="341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Downfall of the </a:t>
            </a:r>
            <a:r>
              <a:rPr lang="en-US" dirty="0" smtClean="0"/>
              <a:t>Knights of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Demise due to Great Upheaval (1886) – 1,400 strikes </a:t>
            </a:r>
            <a:r>
              <a:rPr lang="en-US" dirty="0" smtClean="0"/>
              <a:t>involving 500,000 </a:t>
            </a:r>
            <a:r>
              <a:rPr lang="en-US" dirty="0"/>
              <a:t>workers and </a:t>
            </a:r>
            <a:r>
              <a:rPr lang="en-US" b="1" dirty="0" smtClean="0"/>
              <a:t>Haymarket </a:t>
            </a:r>
            <a:r>
              <a:rPr lang="en-US" b="1" dirty="0"/>
              <a:t>Square </a:t>
            </a:r>
            <a:r>
              <a:rPr lang="en-US" b="1" dirty="0" smtClean="0"/>
              <a:t>bombing:</a:t>
            </a:r>
            <a:endParaRPr lang="en-US" b="1" dirty="0"/>
          </a:p>
          <a:p>
            <a:pPr lvl="1"/>
            <a:r>
              <a:rPr lang="en-US" dirty="0"/>
              <a:t>Alleged German anarchists urged violent overthrow of </a:t>
            </a:r>
            <a:r>
              <a:rPr lang="en-US" dirty="0" err="1"/>
              <a:t>gov't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dynamite bomb thrown in the crowd that killed </a:t>
            </a:r>
            <a:r>
              <a:rPr lang="en-US" dirty="0" smtClean="0"/>
              <a:t>or injured dozens</a:t>
            </a:r>
          </a:p>
          <a:p>
            <a:r>
              <a:rPr lang="en-US" dirty="0" smtClean="0"/>
              <a:t>Knights were associated with anarchists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7381434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6" dur="1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1143000"/>
          </a:xfrm>
        </p:spPr>
        <p:txBody>
          <a:bodyPr/>
          <a:lstStyle/>
          <a:p>
            <a:r>
              <a:rPr lang="en-US" dirty="0" smtClean="0"/>
              <a:t>The AF of L to the Fore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/>
              <a:t>Formed in 1886 under the leadership of </a:t>
            </a:r>
            <a:r>
              <a:rPr lang="en-US" b="1" dirty="0"/>
              <a:t>Samuel </a:t>
            </a:r>
            <a:r>
              <a:rPr lang="en-US" b="1" dirty="0" smtClean="0"/>
              <a:t>Gompers</a:t>
            </a:r>
          </a:p>
          <a:p>
            <a:pPr lvl="1"/>
            <a:r>
              <a:rPr lang="en-US" dirty="0" smtClean="0"/>
              <a:t>***Shunned politics for economic strategies and </a:t>
            </a:r>
            <a:r>
              <a:rPr lang="en-US" dirty="0" smtClean="0"/>
              <a:t>goals – “bread and butter” issues***</a:t>
            </a:r>
            <a:endParaRPr lang="en-US" dirty="0" smtClean="0"/>
          </a:p>
          <a:p>
            <a:pPr lvl="1"/>
            <a:r>
              <a:rPr lang="en-US" dirty="0"/>
              <a:t>Only consisted of </a:t>
            </a:r>
            <a:r>
              <a:rPr lang="en-US" b="1" i="1" u="sng" dirty="0"/>
              <a:t>skilled</a:t>
            </a:r>
            <a:r>
              <a:rPr lang="en-US" dirty="0"/>
              <a:t> workers</a:t>
            </a:r>
          </a:p>
          <a:p>
            <a:r>
              <a:rPr lang="en-US" dirty="0" smtClean="0"/>
              <a:t>Consisted </a:t>
            </a:r>
            <a:r>
              <a:rPr lang="en-US" dirty="0"/>
              <a:t>of an association of self-governing national unions </a:t>
            </a:r>
            <a:r>
              <a:rPr lang="en-US" dirty="0" smtClean="0"/>
              <a:t>with the </a:t>
            </a:r>
            <a:r>
              <a:rPr lang="en-US" dirty="0"/>
              <a:t>AFL unifying overall strategy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Chief weapons were walkout and boycott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https://encrypted-tbn0.gstatic.com/images?q=tbn:ANd9GcQoq0yRbDsPSce-EJGltK5jc89IcHb1auYkovkRzn3MTltxP0wVScyHB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337535"/>
            <a:ext cx="1905000" cy="252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</a:t>
            </a:r>
            <a:r>
              <a:rPr lang="en-US" sz="3200" dirty="0" smtClean="0"/>
              <a:t>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 smtClean="0"/>
              <a:t>Help spread the word</a:t>
            </a:r>
            <a:endParaRPr lang="en-US" sz="3200" dirty="0"/>
          </a:p>
          <a:p>
            <a:r>
              <a:rPr lang="en-US" dirty="0" smtClean="0"/>
              <a:t>Questions? Comments?</a:t>
            </a:r>
            <a:r>
              <a:rPr lang="en-US" dirty="0"/>
              <a:t> Ideas for videos?</a:t>
            </a:r>
          </a:p>
          <a:p>
            <a:pPr lvl="1"/>
            <a:r>
              <a:rPr lang="en-US" dirty="0" smtClean="0"/>
              <a:t>Email or leave in comments</a:t>
            </a:r>
          </a:p>
        </p:txBody>
      </p:sp>
      <p:sp>
        <p:nvSpPr>
          <p:cNvPr id="4" name="Down Arrow 3"/>
          <p:cNvSpPr/>
          <p:nvPr/>
        </p:nvSpPr>
        <p:spPr>
          <a:xfrm rot="663007">
            <a:off x="640013" y="4121726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7" name="Picture 2" descr="https://encrypted-tbn0.gstatic.com/images?q=tbn:ANd9GcQEMVPPrBl1WWZOqs-P25W5WPkWxmja5MLwTROqYGZbhBSOo13U4k-_R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390611"/>
            <a:ext cx="2286000" cy="341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581400" y="3835881"/>
            <a:ext cx="2895600" cy="1574319"/>
          </a:xfrm>
          <a:prstGeom prst="wedgeRoundRectCallout">
            <a:avLst>
              <a:gd name="adj1" fmla="val 89693"/>
              <a:gd name="adj2" fmla="val 379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Like my mustache? Hate my mustache? Either way, show me by subscribing!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297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Transcontinental Railroads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Union </a:t>
            </a:r>
            <a:r>
              <a:rPr lang="en-US" dirty="0" smtClean="0"/>
              <a:t>Pacific RR -&gt; built west from Omaha, NE</a:t>
            </a:r>
            <a:endParaRPr lang="en-US" dirty="0"/>
          </a:p>
          <a:p>
            <a:pPr lvl="1"/>
            <a:r>
              <a:rPr lang="en-US" dirty="0" smtClean="0"/>
              <a:t>Given 20 square miles of land for each mile of track laid</a:t>
            </a:r>
          </a:p>
          <a:p>
            <a:pPr lvl="1"/>
            <a:r>
              <a:rPr lang="en-US" dirty="0" smtClean="0"/>
              <a:t>Given generous loans from government</a:t>
            </a:r>
          </a:p>
          <a:p>
            <a:pPr lvl="1"/>
            <a:r>
              <a:rPr lang="en-US" dirty="0" smtClean="0"/>
              <a:t>“Irish Paddies”</a:t>
            </a:r>
          </a:p>
          <a:p>
            <a:r>
              <a:rPr lang="en-US" dirty="0" smtClean="0"/>
              <a:t>Central Pacific RR -&gt; Sacramento to Sierra Nevada</a:t>
            </a:r>
          </a:p>
          <a:p>
            <a:pPr lvl="1"/>
            <a:r>
              <a:rPr lang="en-US" dirty="0" smtClean="0"/>
              <a:t>Given same subsidies as Union Pacific</a:t>
            </a:r>
          </a:p>
          <a:p>
            <a:pPr lvl="1"/>
            <a:r>
              <a:rPr lang="en-US" dirty="0" smtClean="0"/>
              <a:t>Used predominantly Chinese labor</a:t>
            </a:r>
          </a:p>
          <a:p>
            <a:r>
              <a:rPr lang="en-US" dirty="0"/>
              <a:t>Great Northern:</a:t>
            </a:r>
          </a:p>
          <a:p>
            <a:pPr lvl="1"/>
            <a:r>
              <a:rPr lang="en-US" dirty="0"/>
              <a:t>Connected Minnesota to Seattle</a:t>
            </a:r>
          </a:p>
          <a:p>
            <a:endParaRPr lang="en-US" dirty="0"/>
          </a:p>
        </p:txBody>
      </p:sp>
      <p:pic>
        <p:nvPicPr>
          <p:cNvPr id="2052" name="Picture 4" descr="http://upload.wikimedia.org/wikipedia/commons/f/f6/Transcontinental_railroad_rou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64" y="228600"/>
            <a:ext cx="9026236" cy="558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Railroad Consolidation and Mechanization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Cornelius Vanderbilt:</a:t>
            </a:r>
          </a:p>
          <a:p>
            <a:pPr lvl="1"/>
            <a:r>
              <a:rPr lang="en-US" dirty="0" smtClean="0"/>
              <a:t>Made millions in RR industry, popularized the steel rail</a:t>
            </a:r>
            <a:endParaRPr lang="en-US" dirty="0"/>
          </a:p>
          <a:p>
            <a:r>
              <a:rPr lang="en-US" dirty="0" smtClean="0"/>
              <a:t>Two improvements in RR:</a:t>
            </a:r>
          </a:p>
          <a:p>
            <a:pPr lvl="1"/>
            <a:r>
              <a:rPr lang="en-US" dirty="0" smtClean="0"/>
              <a:t>Steel rail -&gt; </a:t>
            </a:r>
            <a:r>
              <a:rPr lang="en-US" dirty="0" smtClean="0"/>
              <a:t>safer, stronger, last longer</a:t>
            </a:r>
          </a:p>
          <a:p>
            <a:pPr lvl="1"/>
            <a:r>
              <a:rPr lang="en-US" dirty="0" smtClean="0"/>
              <a:t>Standard </a:t>
            </a:r>
            <a:r>
              <a:rPr lang="en-US" dirty="0" smtClean="0"/>
              <a:t>gauge of track -&gt; think interchangeable parts, popularized by??????</a:t>
            </a:r>
          </a:p>
          <a:p>
            <a:r>
              <a:rPr lang="en-US" dirty="0" smtClean="0"/>
              <a:t>Other advancements:</a:t>
            </a:r>
          </a:p>
          <a:p>
            <a:pPr lvl="1"/>
            <a:r>
              <a:rPr lang="en-US" dirty="0" smtClean="0"/>
              <a:t>Westinghouse air brake</a:t>
            </a:r>
          </a:p>
          <a:p>
            <a:pPr lvl="1"/>
            <a:r>
              <a:rPr lang="en-US" dirty="0" smtClean="0"/>
              <a:t>Pullman Palace Cars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6164" y="1828800"/>
            <a:ext cx="36290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6" dur="1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by Railways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RRs “created an enormous domestic market for American raw materials and manufactured goods”</a:t>
            </a:r>
          </a:p>
          <a:p>
            <a:r>
              <a:rPr lang="en-US" dirty="0" smtClean="0"/>
              <a:t>Other impacts of RR:</a:t>
            </a:r>
          </a:p>
          <a:p>
            <a:pPr lvl="1"/>
            <a:r>
              <a:rPr lang="en-US" dirty="0" smtClean="0"/>
              <a:t>Stimulated immigration </a:t>
            </a:r>
          </a:p>
          <a:p>
            <a:pPr lvl="1"/>
            <a:r>
              <a:rPr lang="en-US" dirty="0" smtClean="0"/>
              <a:t>Establishment </a:t>
            </a:r>
            <a:r>
              <a:rPr lang="en-US" dirty="0" smtClean="0"/>
              <a:t>of time zones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3000"/>
            <a:ext cx="7724566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1" dur="1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Wrongdoing in Railroading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Stock watering: Railroad stock promoters grossly inflated </a:t>
            </a:r>
            <a:r>
              <a:rPr lang="en-US" dirty="0" smtClean="0"/>
              <a:t>value of stock.</a:t>
            </a:r>
          </a:p>
          <a:p>
            <a:r>
              <a:rPr lang="en-US" dirty="0" smtClean="0"/>
              <a:t>RR tycoons became very powerful</a:t>
            </a:r>
          </a:p>
          <a:p>
            <a:pPr lvl="1"/>
            <a:r>
              <a:rPr lang="en-US" dirty="0" smtClean="0"/>
              <a:t>Bribed judges and legislatures, employed lobbyists, etc.</a:t>
            </a:r>
            <a:endParaRPr lang="en-US" dirty="0"/>
          </a:p>
          <a:p>
            <a:r>
              <a:rPr lang="en-US" dirty="0" smtClean="0"/>
              <a:t>“Pools”</a:t>
            </a:r>
          </a:p>
          <a:p>
            <a:pPr lvl="1"/>
            <a:r>
              <a:rPr lang="en-US" dirty="0" smtClean="0"/>
              <a:t>An agreement to divide the business in a given area and share the profits </a:t>
            </a:r>
            <a:endParaRPr lang="en-US" dirty="0"/>
          </a:p>
          <a:p>
            <a:r>
              <a:rPr lang="en-US" dirty="0" smtClean="0"/>
              <a:t>Charged more for short hauls than long ones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Bridles the Iron Horse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Should government intervene? Goes against </a:t>
            </a:r>
            <a:r>
              <a:rPr lang="en-US" i="1" dirty="0" smtClean="0"/>
              <a:t>laissez-faire</a:t>
            </a:r>
            <a:r>
              <a:rPr lang="en-US" dirty="0" smtClean="0"/>
              <a:t> </a:t>
            </a:r>
            <a:r>
              <a:rPr lang="en-US" dirty="0" smtClean="0"/>
              <a:t>philosophy (Grover Cleveland)</a:t>
            </a:r>
            <a:endParaRPr lang="en-US" dirty="0" smtClean="0"/>
          </a:p>
          <a:p>
            <a:r>
              <a:rPr lang="en-US" dirty="0" smtClean="0"/>
              <a:t>Farmers </a:t>
            </a:r>
            <a:r>
              <a:rPr lang="en-US" dirty="0" smtClean="0"/>
              <a:t>wanted </a:t>
            </a:r>
            <a:r>
              <a:rPr lang="en-US" dirty="0" smtClean="0"/>
              <a:t>to regulate RRs</a:t>
            </a:r>
          </a:p>
          <a:p>
            <a:r>
              <a:rPr lang="en-US" i="1" dirty="0" smtClean="0"/>
              <a:t>Wabash</a:t>
            </a:r>
            <a:r>
              <a:rPr lang="en-US" dirty="0" smtClean="0"/>
              <a:t> case:</a:t>
            </a:r>
            <a:endParaRPr lang="en-US" i="1" dirty="0" smtClean="0"/>
          </a:p>
          <a:p>
            <a:pPr lvl="1"/>
            <a:r>
              <a:rPr lang="en-US" dirty="0" smtClean="0"/>
              <a:t>Individual states had no power to regulate </a:t>
            </a:r>
            <a:r>
              <a:rPr lang="en-US" i="1" dirty="0" smtClean="0"/>
              <a:t>inter</a:t>
            </a:r>
            <a:r>
              <a:rPr lang="en-US" dirty="0" smtClean="0"/>
              <a:t>state commerce</a:t>
            </a:r>
            <a:endParaRPr lang="en-US" dirty="0"/>
          </a:p>
          <a:p>
            <a:r>
              <a:rPr lang="en-US" dirty="0" smtClean="0"/>
              <a:t>Interstate Commerce Commission (ICC)</a:t>
            </a:r>
          </a:p>
          <a:p>
            <a:pPr lvl="1"/>
            <a:r>
              <a:rPr lang="en-US" dirty="0" smtClean="0"/>
              <a:t>Prohibited rebates and pools</a:t>
            </a:r>
          </a:p>
          <a:p>
            <a:pPr lvl="1"/>
            <a:r>
              <a:rPr lang="en-US" dirty="0"/>
              <a:t>First large-scale legislation passed by federal government </a:t>
            </a:r>
            <a:r>
              <a:rPr lang="en-US" dirty="0" smtClean="0"/>
              <a:t>to regulate </a:t>
            </a:r>
            <a:r>
              <a:rPr lang="en-US" dirty="0"/>
              <a:t>corporations in the interest of society</a:t>
            </a:r>
          </a:p>
          <a:p>
            <a:r>
              <a:rPr lang="en-US" dirty="0"/>
              <a:t>ICC didn’t effectively regulate the </a:t>
            </a:r>
            <a:r>
              <a:rPr lang="en-US" dirty="0" smtClean="0"/>
              <a:t>railroads; way to appease the public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-29029"/>
            <a:ext cx="365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Millionaires look for areas to invest their capital</a:t>
            </a:r>
          </a:p>
          <a:p>
            <a:r>
              <a:rPr lang="en-US" dirty="0" smtClean="0"/>
              <a:t>Patents were issued at high rates</a:t>
            </a:r>
          </a:p>
          <a:p>
            <a:r>
              <a:rPr lang="en-US" dirty="0" smtClean="0"/>
              <a:t>Key inventions:</a:t>
            </a:r>
          </a:p>
          <a:p>
            <a:pPr lvl="1"/>
            <a:r>
              <a:rPr lang="en-US" dirty="0" smtClean="0"/>
              <a:t>Phone (Alexander Bell); leads to women working the “switchboard”</a:t>
            </a:r>
          </a:p>
          <a:p>
            <a:pPr lvl="1"/>
            <a:r>
              <a:rPr lang="en-US" dirty="0"/>
              <a:t>Electric light, phonograph, mimeograph, Dictaphone, </a:t>
            </a:r>
            <a:r>
              <a:rPr lang="en-US" dirty="0" smtClean="0"/>
              <a:t>moving pictures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Andrew Carnegie (steel) introduces </a:t>
            </a:r>
            <a:r>
              <a:rPr lang="en-US" b="1" i="1" u="sng" dirty="0" smtClean="0"/>
              <a:t>vertical integration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Controlling every aspect of production from beginning to end</a:t>
            </a:r>
            <a:endParaRPr lang="en-US" dirty="0"/>
          </a:p>
          <a:p>
            <a:pPr lvl="1"/>
            <a:r>
              <a:rPr lang="en-US" dirty="0"/>
              <a:t>improve efficiency by making supplies more </a:t>
            </a:r>
            <a:r>
              <a:rPr lang="en-US" dirty="0" smtClean="0"/>
              <a:t>reliable, controlling </a:t>
            </a:r>
            <a:r>
              <a:rPr lang="en-US" dirty="0"/>
              <a:t>quality of the product at all stages of production, </a:t>
            </a:r>
            <a:r>
              <a:rPr lang="en-US" dirty="0" smtClean="0"/>
              <a:t>and eliminate </a:t>
            </a:r>
            <a:r>
              <a:rPr lang="en-US" dirty="0"/>
              <a:t>middlemen’s fees</a:t>
            </a:r>
            <a:endParaRPr lang="en-US" dirty="0" smtClean="0"/>
          </a:p>
          <a:p>
            <a:r>
              <a:rPr lang="en-US" b="1" i="1" u="sng" dirty="0" smtClean="0"/>
              <a:t>Horizontal integration</a:t>
            </a:r>
            <a:r>
              <a:rPr lang="en-US" dirty="0" smtClean="0"/>
              <a:t>: (</a:t>
            </a:r>
            <a:r>
              <a:rPr lang="en-US" dirty="0"/>
              <a:t>Rockefeller)</a:t>
            </a:r>
          </a:p>
          <a:p>
            <a:pPr lvl="1"/>
            <a:r>
              <a:rPr lang="en-US" dirty="0" smtClean="0"/>
              <a:t>Owning most or all businesses in an industry</a:t>
            </a:r>
          </a:p>
          <a:p>
            <a:pPr lvl="1"/>
            <a:r>
              <a:rPr lang="en-US" dirty="0" smtClean="0"/>
              <a:t>Illegal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 of Wealth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Carnegie believed the wealthy should be morally responsible</a:t>
            </a:r>
          </a:p>
          <a:p>
            <a:endParaRPr lang="en-US" dirty="0" smtClean="0"/>
          </a:p>
          <a:p>
            <a:r>
              <a:rPr lang="en-US" dirty="0" smtClean="0"/>
              <a:t>“Survival of the fittest”</a:t>
            </a:r>
          </a:p>
          <a:p>
            <a:pPr lvl="1"/>
            <a:r>
              <a:rPr lang="en-US" dirty="0" smtClean="0"/>
              <a:t>Darwin's ideas about species were later applied to businesses and humans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Since Congress controlled </a:t>
            </a:r>
            <a:r>
              <a:rPr lang="en-US" b="1" i="1" u="sng" dirty="0" err="1" smtClean="0"/>
              <a:t>INTER</a:t>
            </a:r>
            <a:r>
              <a:rPr lang="en-US" dirty="0" err="1" smtClean="0"/>
              <a:t>state</a:t>
            </a:r>
            <a:r>
              <a:rPr lang="en-US" dirty="0" smtClean="0"/>
              <a:t> trade, monopolists had many lobbyists</a:t>
            </a:r>
            <a:endParaRPr lang="en-US" dirty="0"/>
          </a:p>
        </p:txBody>
      </p:sp>
      <p:pic>
        <p:nvPicPr>
          <p:cNvPr id="3074" name="Picture 2" descr="https://encrypted-tbn0.gstatic.com/images?q=tbn:ANd9GcS4Iy4sTrzN4FvyIHxsDDT9P2doCKWqjxjpMf_D7rPaeu-s8SLylFDTKc34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135944"/>
            <a:ext cx="3200400" cy="398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785</Words>
  <Application>Microsoft Office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Chapter 24</vt:lpstr>
      <vt:lpstr>Transcontinental Railroads</vt:lpstr>
      <vt:lpstr>Railroad Consolidation and Mechanization</vt:lpstr>
      <vt:lpstr>Revolution by Railways</vt:lpstr>
      <vt:lpstr>Wrongdoing in Railroading</vt:lpstr>
      <vt:lpstr>Government Bridles the Iron Horse</vt:lpstr>
      <vt:lpstr>New Inventions</vt:lpstr>
      <vt:lpstr>Integrations</vt:lpstr>
      <vt:lpstr>The Gospel of Wealth</vt:lpstr>
      <vt:lpstr>Sherman Antitrust Act </vt:lpstr>
      <vt:lpstr>**Impact of the IR on America**</vt:lpstr>
      <vt:lpstr>Unions</vt:lpstr>
      <vt:lpstr>Labor Unions</vt:lpstr>
      <vt:lpstr>Downfall of the Knights of Labor</vt:lpstr>
      <vt:lpstr>The AF of L to the Fore</vt:lpstr>
      <vt:lpstr>That’s it!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24</dc:title>
  <dc:creator>Valued Acer Customer</dc:creator>
  <cp:lastModifiedBy>Adam Norris</cp:lastModifiedBy>
  <cp:revision>13</cp:revision>
  <dcterms:created xsi:type="dcterms:W3CDTF">2011-02-27T17:00:39Z</dcterms:created>
  <dcterms:modified xsi:type="dcterms:W3CDTF">2013-02-02T16:41:32Z</dcterms:modified>
</cp:coreProperties>
</file>